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CC"/>
    <a:srgbClr val="CC3300"/>
    <a:srgbClr val="008000"/>
    <a:srgbClr val="009900"/>
    <a:srgbClr val="FF3300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B85D43-CCC6-4A06-9355-0A0517AF163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940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56F0C-E544-4C3A-A74C-FAAAD730089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62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3DE1C-A73D-42CB-86B0-B40652D852D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46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6C868-E53C-432C-A723-27C97DD9575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95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9C779-FA17-4BF8-808B-79116F0CB2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32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3B2AB-03AF-464A-9159-35E06748073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18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6DBB6-F1C8-4A3A-B86D-332C76E3008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54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211DC-02E2-4B32-A5AB-F93323CF675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29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B9328-3828-485E-A052-499D53D56C0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86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8A98F-F69C-4DC7-92FF-9ADDE849AF5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467CF-5165-475E-9A7B-BB05D11FC70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53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18A88-0672-4443-A843-10213F0EE1E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17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86DEC-692C-4323-8879-25213EADDC0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Bewerkingen met natuurlijke getallen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Bewerkingen met natuurlijke getallen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Bewerkingen met natuurlijke getallen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558087" cy="5873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Bewerkingen en benamingen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88925" y="1100138"/>
            <a:ext cx="155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Optelling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23850" y="1892300"/>
            <a:ext cx="205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17 + 25   =   42</a:t>
            </a:r>
            <a:endParaRPr lang="nl-NL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786313" y="1100138"/>
            <a:ext cx="176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Aftrekking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23850" y="3763963"/>
            <a:ext cx="304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Vermenigvuldiging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23850" y="4484688"/>
            <a:ext cx="180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18 . 5   =   90</a:t>
            </a:r>
            <a:endParaRPr lang="nl-NL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827088" y="33321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787900" y="1916113"/>
            <a:ext cx="203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33 – 16   =   17</a:t>
            </a:r>
            <a:endParaRPr lang="nl-NL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4748213" y="37639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Deling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4787900" y="4484688"/>
            <a:ext cx="1658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54 : 9   =   6</a:t>
            </a:r>
            <a:endParaRPr lang="nl-NL"/>
          </a:p>
        </p:txBody>
      </p:sp>
      <p:grpSp>
        <p:nvGrpSpPr>
          <p:cNvPr id="47139" name="Group 35"/>
          <p:cNvGrpSpPr>
            <a:grpSpLocks/>
          </p:cNvGrpSpPr>
          <p:nvPr/>
        </p:nvGrpSpPr>
        <p:grpSpPr bwMode="auto">
          <a:xfrm>
            <a:off x="417513" y="2420938"/>
            <a:ext cx="958850" cy="503237"/>
            <a:chOff x="535" y="1525"/>
            <a:chExt cx="604" cy="317"/>
          </a:xfrm>
        </p:grpSpPr>
        <p:sp>
          <p:nvSpPr>
            <p:cNvPr id="47120" name="AutoShape 16"/>
            <p:cNvSpPr>
              <a:spLocks/>
            </p:cNvSpPr>
            <p:nvPr/>
          </p:nvSpPr>
          <p:spPr bwMode="auto">
            <a:xfrm rot="16200000">
              <a:off x="772" y="1299"/>
              <a:ext cx="91" cy="544"/>
            </a:xfrm>
            <a:prstGeom prst="leftBrace">
              <a:avLst>
                <a:gd name="adj1" fmla="val 49817"/>
                <a:gd name="adj2" fmla="val 50921"/>
              </a:avLst>
            </a:prstGeom>
            <a:noFill/>
            <a:ln w="190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7129" name="Text Box 25"/>
            <p:cNvSpPr txBox="1">
              <a:spLocks noChangeArrowheads="1"/>
            </p:cNvSpPr>
            <p:nvPr/>
          </p:nvSpPr>
          <p:spPr bwMode="auto">
            <a:xfrm>
              <a:off x="535" y="1592"/>
              <a:ext cx="6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termen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grpSp>
        <p:nvGrpSpPr>
          <p:cNvPr id="47140" name="Group 36"/>
          <p:cNvGrpSpPr>
            <a:grpSpLocks/>
          </p:cNvGrpSpPr>
          <p:nvPr/>
        </p:nvGrpSpPr>
        <p:grpSpPr bwMode="auto">
          <a:xfrm>
            <a:off x="1874838" y="2351088"/>
            <a:ext cx="620712" cy="573087"/>
            <a:chOff x="1447" y="1481"/>
            <a:chExt cx="391" cy="361"/>
          </a:xfrm>
        </p:grpSpPr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1610" y="1481"/>
              <a:ext cx="0" cy="13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30" name="Text Box 26"/>
            <p:cNvSpPr txBox="1">
              <a:spLocks noChangeArrowheads="1"/>
            </p:cNvSpPr>
            <p:nvPr/>
          </p:nvSpPr>
          <p:spPr bwMode="auto">
            <a:xfrm>
              <a:off x="1447" y="1592"/>
              <a:ext cx="3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FF0000"/>
                  </a:solidFill>
                </a:rPr>
                <a:t>som</a:t>
              </a:r>
              <a:endParaRPr lang="nl-NL" sz="2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7141" name="Group 37"/>
          <p:cNvGrpSpPr>
            <a:grpSpLocks/>
          </p:cNvGrpSpPr>
          <p:nvPr/>
        </p:nvGrpSpPr>
        <p:grpSpPr bwMode="auto">
          <a:xfrm>
            <a:off x="4859338" y="2420938"/>
            <a:ext cx="958850" cy="523875"/>
            <a:chOff x="3319" y="1525"/>
            <a:chExt cx="604" cy="330"/>
          </a:xfrm>
        </p:grpSpPr>
        <p:sp>
          <p:nvSpPr>
            <p:cNvPr id="47121" name="AutoShape 17"/>
            <p:cNvSpPr>
              <a:spLocks/>
            </p:cNvSpPr>
            <p:nvPr/>
          </p:nvSpPr>
          <p:spPr bwMode="auto">
            <a:xfrm rot="16200000">
              <a:off x="3560" y="1299"/>
              <a:ext cx="91" cy="544"/>
            </a:xfrm>
            <a:prstGeom prst="leftBrace">
              <a:avLst>
                <a:gd name="adj1" fmla="val 49817"/>
                <a:gd name="adj2" fmla="val 50921"/>
              </a:avLst>
            </a:prstGeom>
            <a:noFill/>
            <a:ln w="190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7131" name="Text Box 27"/>
            <p:cNvSpPr txBox="1">
              <a:spLocks noChangeArrowheads="1"/>
            </p:cNvSpPr>
            <p:nvPr/>
          </p:nvSpPr>
          <p:spPr bwMode="auto">
            <a:xfrm>
              <a:off x="3319" y="1605"/>
              <a:ext cx="6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termen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grpSp>
        <p:nvGrpSpPr>
          <p:cNvPr id="47142" name="Group 38"/>
          <p:cNvGrpSpPr>
            <a:grpSpLocks/>
          </p:cNvGrpSpPr>
          <p:nvPr/>
        </p:nvGrpSpPr>
        <p:grpSpPr bwMode="auto">
          <a:xfrm>
            <a:off x="6084888" y="2351088"/>
            <a:ext cx="1028700" cy="588962"/>
            <a:chOff x="4063" y="1481"/>
            <a:chExt cx="648" cy="371"/>
          </a:xfrm>
        </p:grpSpPr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>
              <a:off x="4398" y="1481"/>
              <a:ext cx="0" cy="13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32" name="Text Box 28"/>
            <p:cNvSpPr txBox="1">
              <a:spLocks noChangeArrowheads="1"/>
            </p:cNvSpPr>
            <p:nvPr/>
          </p:nvSpPr>
          <p:spPr bwMode="auto">
            <a:xfrm>
              <a:off x="4063" y="1602"/>
              <a:ext cx="6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FF0000"/>
                  </a:solidFill>
                </a:rPr>
                <a:t>verschil</a:t>
              </a:r>
              <a:endParaRPr lang="nl-NL" sz="2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7143" name="Group 39"/>
          <p:cNvGrpSpPr>
            <a:grpSpLocks/>
          </p:cNvGrpSpPr>
          <p:nvPr/>
        </p:nvGrpSpPr>
        <p:grpSpPr bwMode="auto">
          <a:xfrm>
            <a:off x="250825" y="4940300"/>
            <a:ext cx="1085850" cy="504825"/>
            <a:chOff x="431" y="3112"/>
            <a:chExt cx="684" cy="318"/>
          </a:xfrm>
        </p:grpSpPr>
        <p:sp>
          <p:nvSpPr>
            <p:cNvPr id="47122" name="AutoShape 18"/>
            <p:cNvSpPr>
              <a:spLocks/>
            </p:cNvSpPr>
            <p:nvPr/>
          </p:nvSpPr>
          <p:spPr bwMode="auto">
            <a:xfrm rot="16200000">
              <a:off x="703" y="2931"/>
              <a:ext cx="91" cy="453"/>
            </a:xfrm>
            <a:prstGeom prst="leftBrace">
              <a:avLst>
                <a:gd name="adj1" fmla="val 41484"/>
                <a:gd name="adj2" fmla="val 50921"/>
              </a:avLst>
            </a:prstGeom>
            <a:noFill/>
            <a:ln w="190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7135" name="Text Box 31"/>
            <p:cNvSpPr txBox="1">
              <a:spLocks noChangeArrowheads="1"/>
            </p:cNvSpPr>
            <p:nvPr/>
          </p:nvSpPr>
          <p:spPr bwMode="auto">
            <a:xfrm>
              <a:off x="431" y="3180"/>
              <a:ext cx="6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factoren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grpSp>
        <p:nvGrpSpPr>
          <p:cNvPr id="47145" name="Group 41"/>
          <p:cNvGrpSpPr>
            <a:grpSpLocks/>
          </p:cNvGrpSpPr>
          <p:nvPr/>
        </p:nvGrpSpPr>
        <p:grpSpPr bwMode="auto">
          <a:xfrm>
            <a:off x="4654550" y="4940300"/>
            <a:ext cx="1085850" cy="504825"/>
            <a:chOff x="3205" y="3112"/>
            <a:chExt cx="684" cy="318"/>
          </a:xfrm>
        </p:grpSpPr>
        <p:sp>
          <p:nvSpPr>
            <p:cNvPr id="47133" name="AutoShape 29"/>
            <p:cNvSpPr>
              <a:spLocks/>
            </p:cNvSpPr>
            <p:nvPr/>
          </p:nvSpPr>
          <p:spPr bwMode="auto">
            <a:xfrm rot="16200000">
              <a:off x="3515" y="2931"/>
              <a:ext cx="91" cy="453"/>
            </a:xfrm>
            <a:prstGeom prst="leftBrace">
              <a:avLst>
                <a:gd name="adj1" fmla="val 41484"/>
                <a:gd name="adj2" fmla="val 50921"/>
              </a:avLst>
            </a:prstGeom>
            <a:noFill/>
            <a:ln w="190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3205" y="3180"/>
              <a:ext cx="6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factoren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grpSp>
        <p:nvGrpSpPr>
          <p:cNvPr id="47144" name="Group 40"/>
          <p:cNvGrpSpPr>
            <a:grpSpLocks/>
          </p:cNvGrpSpPr>
          <p:nvPr/>
        </p:nvGrpSpPr>
        <p:grpSpPr bwMode="auto">
          <a:xfrm>
            <a:off x="1331913" y="4870450"/>
            <a:ext cx="1044575" cy="574675"/>
            <a:chOff x="1104" y="3068"/>
            <a:chExt cx="658" cy="362"/>
          </a:xfrm>
        </p:grpSpPr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H="1">
              <a:off x="1443" y="3068"/>
              <a:ext cx="0" cy="13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37" name="Text Box 33"/>
            <p:cNvSpPr txBox="1">
              <a:spLocks noChangeArrowheads="1"/>
            </p:cNvSpPr>
            <p:nvPr/>
          </p:nvSpPr>
          <p:spPr bwMode="auto">
            <a:xfrm>
              <a:off x="1104" y="3180"/>
              <a:ext cx="6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FF0000"/>
                  </a:solidFill>
                </a:rPr>
                <a:t>product</a:t>
              </a:r>
              <a:endParaRPr lang="nl-NL" sz="2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7146" name="Group 42"/>
          <p:cNvGrpSpPr>
            <a:grpSpLocks/>
          </p:cNvGrpSpPr>
          <p:nvPr/>
        </p:nvGrpSpPr>
        <p:grpSpPr bwMode="auto">
          <a:xfrm>
            <a:off x="5724525" y="4870450"/>
            <a:ext cx="1085850" cy="574675"/>
            <a:chOff x="3864" y="3068"/>
            <a:chExt cx="684" cy="362"/>
          </a:xfrm>
        </p:grpSpPr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 flipH="1">
              <a:off x="4223" y="3068"/>
              <a:ext cx="0" cy="13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38" name="Text Box 34"/>
            <p:cNvSpPr txBox="1">
              <a:spLocks noChangeArrowheads="1"/>
            </p:cNvSpPr>
            <p:nvPr/>
          </p:nvSpPr>
          <p:spPr bwMode="auto">
            <a:xfrm>
              <a:off x="3864" y="3180"/>
              <a:ext cx="6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FF0000"/>
                  </a:solidFill>
                </a:rPr>
                <a:t>quotiënt</a:t>
              </a:r>
              <a:endParaRPr lang="nl-NL" sz="2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7151" name="Group 47"/>
          <p:cNvGrpSpPr>
            <a:grpSpLocks/>
          </p:cNvGrpSpPr>
          <p:nvPr/>
        </p:nvGrpSpPr>
        <p:grpSpPr bwMode="auto">
          <a:xfrm>
            <a:off x="3695700" y="4868863"/>
            <a:ext cx="1308100" cy="1366837"/>
            <a:chOff x="2328" y="3067"/>
            <a:chExt cx="824" cy="861"/>
          </a:xfrm>
        </p:grpSpPr>
        <p:sp>
          <p:nvSpPr>
            <p:cNvPr id="47147" name="Line 43"/>
            <p:cNvSpPr>
              <a:spLocks noChangeShapeType="1"/>
            </p:cNvSpPr>
            <p:nvPr/>
          </p:nvSpPr>
          <p:spPr bwMode="auto">
            <a:xfrm flipH="1">
              <a:off x="2653" y="3067"/>
              <a:ext cx="499" cy="635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49" name="Text Box 45"/>
            <p:cNvSpPr txBox="1">
              <a:spLocks noChangeArrowheads="1"/>
            </p:cNvSpPr>
            <p:nvPr/>
          </p:nvSpPr>
          <p:spPr bwMode="auto">
            <a:xfrm>
              <a:off x="2328" y="3640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</a:rPr>
                <a:t>deeltal</a:t>
              </a:r>
              <a:endParaRPr lang="nl-NL" b="1">
                <a:solidFill>
                  <a:srgbClr val="660066"/>
                </a:solidFill>
              </a:endParaRPr>
            </a:p>
          </p:txBody>
        </p:sp>
      </p:grpSp>
      <p:grpSp>
        <p:nvGrpSpPr>
          <p:cNvPr id="47152" name="Group 48"/>
          <p:cNvGrpSpPr>
            <a:grpSpLocks/>
          </p:cNvGrpSpPr>
          <p:nvPr/>
        </p:nvGrpSpPr>
        <p:grpSpPr bwMode="auto">
          <a:xfrm>
            <a:off x="5508625" y="4868863"/>
            <a:ext cx="1073150" cy="1360487"/>
            <a:chOff x="3470" y="3067"/>
            <a:chExt cx="676" cy="857"/>
          </a:xfrm>
        </p:grpSpPr>
        <p:sp>
          <p:nvSpPr>
            <p:cNvPr id="47148" name="Line 44"/>
            <p:cNvSpPr>
              <a:spLocks noChangeShapeType="1"/>
            </p:cNvSpPr>
            <p:nvPr/>
          </p:nvSpPr>
          <p:spPr bwMode="auto">
            <a:xfrm>
              <a:off x="3470" y="3067"/>
              <a:ext cx="408" cy="63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50" name="Text Box 46"/>
            <p:cNvSpPr txBox="1">
              <a:spLocks noChangeArrowheads="1"/>
            </p:cNvSpPr>
            <p:nvPr/>
          </p:nvSpPr>
          <p:spPr bwMode="auto">
            <a:xfrm>
              <a:off x="3615" y="3636"/>
              <a:ext cx="5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8000"/>
                  </a:solidFill>
                </a:rPr>
                <a:t>deler</a:t>
              </a:r>
              <a:endParaRPr lang="nl-NL" b="1">
                <a:solidFill>
                  <a:srgbClr val="008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7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1"/>
      <p:bldP spid="47108" grpId="0"/>
      <p:bldP spid="47109" grpId="0"/>
      <p:bldP spid="47110" grpId="0"/>
      <p:bldP spid="47111" grpId="0"/>
      <p:bldP spid="47117" grpId="0"/>
      <p:bldP spid="47118" grpId="0"/>
      <p:bldP spid="47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558087" cy="5873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Bewerkingen met 0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88925" y="1100138"/>
            <a:ext cx="155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Optelling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3850" y="1892300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17 + 0   = </a:t>
            </a:r>
            <a:endParaRPr lang="nl-NL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786313" y="1100138"/>
            <a:ext cx="176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Aftrekking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23850" y="3763963"/>
            <a:ext cx="304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Vermenigvuldiging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23850" y="4484688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18 . 0   =</a:t>
            </a:r>
            <a:endParaRPr lang="nl-NL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827088" y="33321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787900" y="1916113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33 – 0   = </a:t>
            </a:r>
            <a:endParaRPr lang="nl-NL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4748213" y="37639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Deling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787900" y="4484688"/>
            <a:ext cx="112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: 9   =</a:t>
            </a:r>
            <a:endParaRPr lang="nl-NL"/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323850" y="2395538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+ 56   = </a:t>
            </a:r>
            <a:endParaRPr lang="nl-NL"/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4787900" y="2395538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– 15   = </a:t>
            </a:r>
            <a:endParaRPr lang="nl-NL"/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323850" y="4987925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. 42   =</a:t>
            </a:r>
            <a:endParaRPr lang="nl-NL"/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4787900" y="4987925"/>
            <a:ext cx="112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5 : 0   =</a:t>
            </a:r>
            <a:endParaRPr lang="nl-NL"/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4787900" y="5492750"/>
            <a:ext cx="112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: 0   =</a:t>
            </a:r>
            <a:endParaRPr lang="nl-NL"/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1689100" y="18907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17</a:t>
            </a:r>
            <a:endParaRPr lang="nl-NL"/>
          </a:p>
        </p:txBody>
      </p:sp>
      <p:sp>
        <p:nvSpPr>
          <p:cNvPr id="48176" name="Text Box 48"/>
          <p:cNvSpPr txBox="1">
            <a:spLocks noChangeArrowheads="1"/>
          </p:cNvSpPr>
          <p:nvPr/>
        </p:nvSpPr>
        <p:spPr bwMode="auto">
          <a:xfrm>
            <a:off x="1692275" y="23955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56</a:t>
            </a:r>
            <a:endParaRPr lang="nl-NL"/>
          </a:p>
        </p:txBody>
      </p:sp>
      <p:sp>
        <p:nvSpPr>
          <p:cNvPr id="48177" name="Text Box 49"/>
          <p:cNvSpPr txBox="1">
            <a:spLocks noChangeArrowheads="1"/>
          </p:cNvSpPr>
          <p:nvPr/>
        </p:nvSpPr>
        <p:spPr bwMode="auto">
          <a:xfrm>
            <a:off x="6119813" y="1905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33</a:t>
            </a:r>
            <a:endParaRPr lang="nl-NL"/>
          </a:p>
        </p:txBody>
      </p:sp>
      <p:sp>
        <p:nvSpPr>
          <p:cNvPr id="48178" name="Text Box 50"/>
          <p:cNvSpPr txBox="1">
            <a:spLocks noChangeArrowheads="1"/>
          </p:cNvSpPr>
          <p:nvPr/>
        </p:nvSpPr>
        <p:spPr bwMode="auto">
          <a:xfrm>
            <a:off x="6099175" y="2395538"/>
            <a:ext cx="2963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is geen natuurlijk getal</a:t>
            </a:r>
            <a:endParaRPr lang="nl-NL"/>
          </a:p>
        </p:txBody>
      </p:sp>
      <p:sp>
        <p:nvSpPr>
          <p:cNvPr id="48179" name="Text Box 51"/>
          <p:cNvSpPr txBox="1">
            <a:spLocks noChangeArrowheads="1"/>
          </p:cNvSpPr>
          <p:nvPr/>
        </p:nvSpPr>
        <p:spPr bwMode="auto">
          <a:xfrm>
            <a:off x="1603375" y="44846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</a:t>
            </a:r>
            <a:endParaRPr lang="nl-NL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600200" y="49879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</a:t>
            </a:r>
            <a:endParaRPr lang="nl-NL"/>
          </a:p>
        </p:txBody>
      </p:sp>
      <p:sp>
        <p:nvSpPr>
          <p:cNvPr id="48181" name="Text Box 53"/>
          <p:cNvSpPr txBox="1">
            <a:spLocks noChangeArrowheads="1"/>
          </p:cNvSpPr>
          <p:nvPr/>
        </p:nvSpPr>
        <p:spPr bwMode="auto">
          <a:xfrm>
            <a:off x="5916613" y="44846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</a:t>
            </a:r>
            <a:endParaRPr lang="nl-NL"/>
          </a:p>
        </p:txBody>
      </p:sp>
      <p:sp>
        <p:nvSpPr>
          <p:cNvPr id="48182" name="Text Box 54"/>
          <p:cNvSpPr txBox="1">
            <a:spLocks noChangeArrowheads="1"/>
          </p:cNvSpPr>
          <p:nvPr/>
        </p:nvSpPr>
        <p:spPr bwMode="auto">
          <a:xfrm>
            <a:off x="5927725" y="498792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/>
              <a:t>/</a:t>
            </a:r>
            <a:endParaRPr lang="nl-NL" b="1"/>
          </a:p>
        </p:txBody>
      </p:sp>
      <p:sp>
        <p:nvSpPr>
          <p:cNvPr id="48183" name="Text Box 55"/>
          <p:cNvSpPr txBox="1">
            <a:spLocks noChangeArrowheads="1"/>
          </p:cNvSpPr>
          <p:nvPr/>
        </p:nvSpPr>
        <p:spPr bwMode="auto">
          <a:xfrm>
            <a:off x="5926138" y="5492750"/>
            <a:ext cx="171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is onbepaald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8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33" grpId="0"/>
      <p:bldP spid="48134" grpId="0"/>
      <p:bldP spid="48135" grpId="0"/>
      <p:bldP spid="48137" grpId="0"/>
      <p:bldP spid="48138" grpId="0"/>
      <p:bldP spid="48139" grpId="0"/>
      <p:bldP spid="48170" grpId="0"/>
      <p:bldP spid="48171" grpId="0"/>
      <p:bldP spid="48172" grpId="0"/>
      <p:bldP spid="48173" grpId="0"/>
      <p:bldP spid="48174" grpId="0"/>
      <p:bldP spid="48175" grpId="0"/>
      <p:bldP spid="48176" grpId="0"/>
      <p:bldP spid="48177" grpId="0"/>
      <p:bldP spid="48178" grpId="0"/>
      <p:bldP spid="48179" grpId="0"/>
      <p:bldP spid="48180" grpId="0"/>
      <p:bldP spid="48181" grpId="0"/>
      <p:bldP spid="48182" grpId="0"/>
      <p:bldP spid="48183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108</Words>
  <Application>Microsoft Office PowerPoint</Application>
  <PresentationFormat>Diavoorstelling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Times New Roman</vt:lpstr>
      <vt:lpstr>Arial</vt:lpstr>
      <vt:lpstr>Comic Sans MS</vt:lpstr>
      <vt:lpstr>Verdana</vt:lpstr>
      <vt:lpstr>Standaardontwerp</vt:lpstr>
      <vt:lpstr>Bewerkingen met natuurlijke getallen</vt:lpstr>
      <vt:lpstr>Bewerkingen en benamingen</vt:lpstr>
      <vt:lpstr>Bewerkingen met 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37</cp:revision>
  <dcterms:created xsi:type="dcterms:W3CDTF">2003-06-23T17:01:34Z</dcterms:created>
  <dcterms:modified xsi:type="dcterms:W3CDTF">2013-12-09T12:22:45Z</dcterms:modified>
</cp:coreProperties>
</file>