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8" r:id="rId3"/>
    <p:sldId id="279" r:id="rId4"/>
    <p:sldId id="280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6F9CA-7DF8-4DDD-8DF0-78796FC249C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89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E682A0-DF56-4D40-8F67-8437A84BE52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452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02746-8400-49D1-B7FE-8D940ED6D34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98137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en vier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810665A-947F-4853-8C78-597F184006B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045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975B6-3CAE-4881-A1B0-D20278DDBD6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7716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32E01D-B041-4181-A9AB-424C97BD982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2589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E02A8F-79C1-4B93-85A3-A390EF26941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0469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F6AFF0-C69F-4C80-BA79-6DA3424A760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1506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3A4C9B-B972-439A-9EC4-33478CD3083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5342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15C83-D516-49EB-B98A-39D2196BE33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8537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95EBE-6C26-42F6-8404-3C01EF787DB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2192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20B120-89E0-4A38-BA66-8E08330978D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6321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F9A7787-DF49-4E29-8B08-62C1FA8E2825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73338"/>
            <a:ext cx="8229600" cy="1143000"/>
          </a:xfrm>
        </p:spPr>
        <p:txBody>
          <a:bodyPr/>
          <a:lstStyle/>
          <a:p>
            <a:r>
              <a:rPr lang="nl-BE" b="1">
                <a:solidFill>
                  <a:srgbClr val="3333FF"/>
                </a:solidFill>
                <a:latin typeface="Comic Sans MS" panose="030F0702030302020204" pitchFamily="66" charset="0"/>
              </a:rPr>
              <a:t>Gemiddelde en mediaan</a:t>
            </a:r>
            <a:endParaRPr lang="nl-NL" b="1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 rot="678596">
            <a:off x="1254125" y="976313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921404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Gemiddelde en mediaan</a:t>
            </a:r>
          </a:p>
        </p:txBody>
      </p:sp>
      <p:sp>
        <p:nvSpPr>
          <p:cNvPr id="16389" name="WordArt 5"/>
          <p:cNvSpPr>
            <a:spLocks noChangeArrowheads="1" noChangeShapeType="1" noTextEdit="1"/>
          </p:cNvSpPr>
          <p:nvPr/>
        </p:nvSpPr>
        <p:spPr bwMode="auto">
          <a:xfrm rot="-658839">
            <a:off x="1657350" y="4795838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65883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Gemiddelde en mediaan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143625" y="579913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©   André Snijers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nl-BE" sz="3600" i="1">
                <a:solidFill>
                  <a:srgbClr val="FF3300"/>
                </a:solidFill>
                <a:latin typeface="Comic Sans MS" panose="030F0702030302020204" pitchFamily="66" charset="0"/>
              </a:rPr>
              <a:t>Gemiddelde berekenen</a:t>
            </a:r>
            <a:endParaRPr lang="nl-NL" sz="3600" i="1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468313" y="1125538"/>
            <a:ext cx="1757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Werkwijze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468313" y="2997200"/>
            <a:ext cx="1720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Voorbeeld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53283" name="Rectangle 35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graphicFrame>
        <p:nvGraphicFramePr>
          <p:cNvPr id="53282" name="Object 34"/>
          <p:cNvGraphicFramePr>
            <a:graphicFrameLocks noChangeAspect="1"/>
          </p:cNvGraphicFramePr>
          <p:nvPr/>
        </p:nvGraphicFramePr>
        <p:xfrm>
          <a:off x="582613" y="1773238"/>
          <a:ext cx="4637087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0" name="Vergelijking" r:id="rId3" imgW="3835080" imgH="672840" progId="Equation.3">
                  <p:embed/>
                </p:oleObj>
              </mc:Choice>
              <mc:Fallback>
                <p:oleObj name="Vergelijking" r:id="rId3" imgW="3835080" imgH="67284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613" y="1773238"/>
                        <a:ext cx="4637087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84" name="Text Box 36"/>
          <p:cNvSpPr txBox="1">
            <a:spLocks noChangeArrowheads="1"/>
          </p:cNvSpPr>
          <p:nvPr/>
        </p:nvSpPr>
        <p:spPr bwMode="auto">
          <a:xfrm>
            <a:off x="468313" y="3644900"/>
            <a:ext cx="5773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Bereken het gemiddelde van 8, 9, 5, 12 en 19.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53285" name="Text Box 37"/>
          <p:cNvSpPr txBox="1">
            <a:spLocks noChangeArrowheads="1"/>
          </p:cNvSpPr>
          <p:nvPr/>
        </p:nvSpPr>
        <p:spPr bwMode="auto">
          <a:xfrm>
            <a:off x="1600200" y="47450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sp>
        <p:nvSpPr>
          <p:cNvPr id="53287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sp>
        <p:nvSpPr>
          <p:cNvPr id="53289" name="Rectangle 41"/>
          <p:cNvSpPr>
            <a:spLocks noChangeArrowheads="1"/>
          </p:cNvSpPr>
          <p:nvPr/>
        </p:nvSpPr>
        <p:spPr bwMode="auto">
          <a:xfrm>
            <a:off x="0" y="3005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graphicFrame>
        <p:nvGraphicFramePr>
          <p:cNvPr id="53288" name="Object 40"/>
          <p:cNvGraphicFramePr>
            <a:graphicFrameLocks noChangeAspect="1"/>
          </p:cNvGraphicFramePr>
          <p:nvPr/>
        </p:nvGraphicFramePr>
        <p:xfrm>
          <a:off x="560388" y="4221163"/>
          <a:ext cx="3984625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1" name="Vergelijking" r:id="rId5" imgW="3263760" imgH="1371600" progId="Equation.3">
                  <p:embed/>
                </p:oleObj>
              </mc:Choice>
              <mc:Fallback>
                <p:oleObj name="Vergelijking" r:id="rId5" imgW="3263760" imgH="137160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388" y="4221163"/>
                        <a:ext cx="3984625" cy="166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53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53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53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6" grpId="0"/>
      <p:bldP spid="53257" grpId="0"/>
      <p:bldP spid="5328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nl-BE" sz="3600" i="1">
                <a:solidFill>
                  <a:srgbClr val="FF3300"/>
                </a:solidFill>
                <a:latin typeface="Comic Sans MS" panose="030F0702030302020204" pitchFamily="66" charset="0"/>
              </a:rPr>
              <a:t>Mediaan berekenen</a:t>
            </a:r>
            <a:br>
              <a:rPr lang="nl-BE" sz="3600" i="1">
                <a:solidFill>
                  <a:srgbClr val="FF3300"/>
                </a:solidFill>
                <a:latin typeface="Comic Sans MS" panose="030F0702030302020204" pitchFamily="66" charset="0"/>
              </a:rPr>
            </a:br>
            <a:r>
              <a:rPr lang="nl-BE" sz="1800" i="1">
                <a:solidFill>
                  <a:srgbClr val="FF3300"/>
                </a:solidFill>
                <a:latin typeface="Comic Sans MS" panose="030F0702030302020204" pitchFamily="66" charset="0"/>
              </a:rPr>
              <a:t>(van een oneven aantal getallen)</a:t>
            </a:r>
            <a:endParaRPr lang="nl-NL" sz="1800" i="1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468313" y="1268413"/>
            <a:ext cx="1757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Werkwijze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468313" y="3619500"/>
            <a:ext cx="1943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Voorbeeld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54303" name="Text Box 31"/>
          <p:cNvSpPr txBox="1">
            <a:spLocks noChangeArrowheads="1"/>
          </p:cNvSpPr>
          <p:nvPr/>
        </p:nvSpPr>
        <p:spPr bwMode="auto">
          <a:xfrm>
            <a:off x="468313" y="2009775"/>
            <a:ext cx="572611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400">
                <a:latin typeface="Times New Roman" panose="02020603050405020304" pitchFamily="18" charset="0"/>
              </a:rPr>
              <a:t>  Rangschik de getallen van klein naar groot.</a:t>
            </a:r>
            <a:endParaRPr lang="nl-NL" sz="2400"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endParaRPr lang="nl-BE" sz="2400"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nl-BE" sz="2400">
                <a:latin typeface="Times New Roman" panose="02020603050405020304" pitchFamily="18" charset="0"/>
              </a:rPr>
              <a:t>  Het middelste getal is de mediaan.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54304" name="Text Box 32"/>
          <p:cNvSpPr txBox="1">
            <a:spLocks noChangeArrowheads="1"/>
          </p:cNvSpPr>
          <p:nvPr/>
        </p:nvSpPr>
        <p:spPr bwMode="auto">
          <a:xfrm>
            <a:off x="490538" y="4267200"/>
            <a:ext cx="5013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Bereken de mediaan van 8, 9, 5, 12, 19.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54306" name="Rectangle 34"/>
          <p:cNvSpPr>
            <a:spLocks noChangeArrowheads="1"/>
          </p:cNvSpPr>
          <p:nvPr/>
        </p:nvSpPr>
        <p:spPr bwMode="auto">
          <a:xfrm>
            <a:off x="0" y="3005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sp>
        <p:nvSpPr>
          <p:cNvPr id="54307" name="Text Box 35"/>
          <p:cNvSpPr txBox="1">
            <a:spLocks noChangeArrowheads="1"/>
          </p:cNvSpPr>
          <p:nvPr/>
        </p:nvSpPr>
        <p:spPr bwMode="auto">
          <a:xfrm>
            <a:off x="501650" y="4862513"/>
            <a:ext cx="2165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5 , 8 , </a:t>
            </a:r>
            <a:r>
              <a:rPr lang="nl-BE" sz="2400" b="1">
                <a:solidFill>
                  <a:srgbClr val="CC00CC"/>
                </a:solidFill>
                <a:latin typeface="Times New Roman" panose="02020603050405020304" pitchFamily="18" charset="0"/>
              </a:rPr>
              <a:t>9</a:t>
            </a:r>
            <a:r>
              <a:rPr lang="nl-BE" sz="2400">
                <a:latin typeface="Times New Roman" panose="02020603050405020304" pitchFamily="18" charset="0"/>
              </a:rPr>
              <a:t> , 12 , 19</a:t>
            </a:r>
            <a:endParaRPr lang="nl-N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54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54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54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80" grpId="0"/>
      <p:bldP spid="54282" grpId="0"/>
      <p:bldP spid="54303" grpId="0"/>
      <p:bldP spid="54304" grpId="0"/>
      <p:bldP spid="5430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nl-BE" sz="3600" i="1">
                <a:solidFill>
                  <a:srgbClr val="FF3300"/>
                </a:solidFill>
                <a:latin typeface="Comic Sans MS" panose="030F0702030302020204" pitchFamily="66" charset="0"/>
              </a:rPr>
              <a:t>Mediaan berekenen</a:t>
            </a:r>
            <a:br>
              <a:rPr lang="nl-BE" sz="3600" i="1">
                <a:solidFill>
                  <a:srgbClr val="FF3300"/>
                </a:solidFill>
                <a:latin typeface="Comic Sans MS" panose="030F0702030302020204" pitchFamily="66" charset="0"/>
              </a:rPr>
            </a:br>
            <a:r>
              <a:rPr lang="nl-BE" sz="1800" i="1">
                <a:solidFill>
                  <a:srgbClr val="FF3300"/>
                </a:solidFill>
                <a:latin typeface="Comic Sans MS" panose="030F0702030302020204" pitchFamily="66" charset="0"/>
              </a:rPr>
              <a:t>(van een even aantal getallen)</a:t>
            </a:r>
            <a:endParaRPr lang="nl-NL" sz="1800" i="1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468313" y="1268413"/>
            <a:ext cx="1757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Werkwijze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468313" y="3763963"/>
            <a:ext cx="1943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Voorbeeld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468313" y="1989138"/>
            <a:ext cx="5995987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l-BE" sz="2400">
                <a:latin typeface="Times New Roman" panose="02020603050405020304" pitchFamily="18" charset="0"/>
              </a:rPr>
              <a:t>  Rangschik de getallen van klein naar groot.</a:t>
            </a:r>
            <a:endParaRPr lang="nl-NL" sz="2400"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endParaRPr lang="nl-BE" sz="2400"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nl-BE" sz="2400">
                <a:latin typeface="Times New Roman" panose="02020603050405020304" pitchFamily="18" charset="0"/>
              </a:rPr>
              <a:t>  De mediaan is het (rekenkundig) gemiddelde</a:t>
            </a:r>
            <a:br>
              <a:rPr lang="nl-BE" sz="2400">
                <a:latin typeface="Times New Roman" panose="02020603050405020304" pitchFamily="18" charset="0"/>
              </a:rPr>
            </a:br>
            <a:r>
              <a:rPr lang="nl-BE" sz="2400">
                <a:latin typeface="Times New Roman" panose="02020603050405020304" pitchFamily="18" charset="0"/>
              </a:rPr>
              <a:t>   van de twee middelste getallen.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501650" y="4430713"/>
            <a:ext cx="5622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Bereken de mediaan van 6, 14, 19, 11, 9, 21.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0" y="3005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512763" y="5222875"/>
            <a:ext cx="2851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6 , 9 , </a:t>
            </a:r>
            <a:r>
              <a:rPr lang="nl-BE" sz="2400" b="1">
                <a:solidFill>
                  <a:srgbClr val="CC00CC"/>
                </a:solidFill>
                <a:latin typeface="Times New Roman" panose="02020603050405020304" pitchFamily="18" charset="0"/>
              </a:rPr>
              <a:t>11</a:t>
            </a:r>
            <a:r>
              <a:rPr lang="nl-BE" sz="2400">
                <a:latin typeface="Times New Roman" panose="02020603050405020304" pitchFamily="18" charset="0"/>
              </a:rPr>
              <a:t> , </a:t>
            </a:r>
            <a:r>
              <a:rPr lang="nl-BE" sz="2400" b="1">
                <a:solidFill>
                  <a:srgbClr val="CC00CC"/>
                </a:solidFill>
                <a:latin typeface="Times New Roman" panose="02020603050405020304" pitchFamily="18" charset="0"/>
              </a:rPr>
              <a:t>14</a:t>
            </a:r>
            <a:r>
              <a:rPr lang="nl-BE" sz="2400">
                <a:latin typeface="Times New Roman" panose="02020603050405020304" pitchFamily="18" charset="0"/>
              </a:rPr>
              <a:t> , 19 , 21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graphicFrame>
        <p:nvGraphicFramePr>
          <p:cNvPr id="56329" name="Object 9"/>
          <p:cNvGraphicFramePr>
            <a:graphicFrameLocks noChangeAspect="1"/>
          </p:cNvGraphicFramePr>
          <p:nvPr/>
        </p:nvGraphicFramePr>
        <p:xfrm>
          <a:off x="573088" y="5902325"/>
          <a:ext cx="14414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1" name="Vergelijking" r:id="rId3" imgW="901309" imgH="393529" progId="Equation.3">
                  <p:embed/>
                </p:oleObj>
              </mc:Choice>
              <mc:Fallback>
                <p:oleObj name="Vergelijking" r:id="rId3" imgW="901309" imgH="39352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088" y="5902325"/>
                        <a:ext cx="144145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/>
      <p:bldP spid="56324" grpId="0"/>
      <p:bldP spid="56325" grpId="0"/>
      <p:bldP spid="56326" grpId="0"/>
      <p:bldP spid="56328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123</Words>
  <Application>Microsoft Office PowerPoint</Application>
  <PresentationFormat>Diavoorstelling (4:3)</PresentationFormat>
  <Paragraphs>24</Paragraphs>
  <Slides>4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2</vt:i4>
      </vt:variant>
      <vt:variant>
        <vt:lpstr>Diatitels</vt:lpstr>
      </vt:variant>
      <vt:variant>
        <vt:i4>4</vt:i4>
      </vt:variant>
    </vt:vector>
  </HeadingPairs>
  <TitlesOfParts>
    <vt:vector size="11" baseType="lpstr">
      <vt:lpstr>Arial</vt:lpstr>
      <vt:lpstr>Comic Sans MS</vt:lpstr>
      <vt:lpstr>Verdana</vt:lpstr>
      <vt:lpstr>Times New Roman</vt:lpstr>
      <vt:lpstr>Standaardontwerp</vt:lpstr>
      <vt:lpstr>Microsoft Vergelijkingseditor 3.0</vt:lpstr>
      <vt:lpstr>Microsoft Vergelijking 3.0</vt:lpstr>
      <vt:lpstr>Gemiddelde en mediaan</vt:lpstr>
      <vt:lpstr>Gemiddelde berekenen</vt:lpstr>
      <vt:lpstr>Mediaan berekenen (van een oneven aantal getallen)</vt:lpstr>
      <vt:lpstr>Mediaan berekenen (van een even aantal getallen)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ST-JAN</dc:creator>
  <cp:lastModifiedBy>andre snijers</cp:lastModifiedBy>
  <cp:revision>40</cp:revision>
  <dcterms:created xsi:type="dcterms:W3CDTF">2005-05-17T06:55:32Z</dcterms:created>
  <dcterms:modified xsi:type="dcterms:W3CDTF">2013-12-09T12:24:15Z</dcterms:modified>
</cp:coreProperties>
</file>