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16A131-2BD1-40F6-984F-5DD4E006D01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794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8B0B2-9A54-43AA-B303-DFFBABA68C9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03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B134F-63A3-4DAD-B5AD-6CACAF21238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2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505AA-6F44-4C02-8BC5-A028724275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3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D0EF3-6D0F-47DC-90E0-B0D55C0B608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72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69A3-B83B-4D56-A5DE-0B652C6F3F6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93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A4098-9D51-4D52-BF65-AE9367844A8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1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C7D87-3377-4439-BDF0-047C0CD50FC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5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94FE-A7F0-4BF4-9E80-83CF6B84F54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13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78127-D27C-4CA4-A238-C2A322B61E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53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F62B6-C06F-4759-836D-6BBA8D0C3E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35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07C9C-2898-49B6-82F2-9A067B75C2C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85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B698E9-22CB-4276-AAD5-BBF906209D6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De gehele getallen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gehele getallen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gehele getallen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558087" cy="65881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Positieve en negatieve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88925" y="981075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73050" y="1557338"/>
            <a:ext cx="7267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Getallen groter dan of gelijk aan 0 zijn </a:t>
            </a:r>
            <a:r>
              <a:rPr lang="nl-BE" b="1">
                <a:solidFill>
                  <a:srgbClr val="800080"/>
                </a:solidFill>
              </a:rPr>
              <a:t>positieve getallen</a:t>
            </a:r>
            <a:r>
              <a:rPr lang="nl-BE"/>
              <a:t>.</a:t>
            </a:r>
          </a:p>
          <a:p>
            <a:r>
              <a:rPr lang="nl-BE"/>
              <a:t>Alle natuurlijke getallen zijn positieve getallen.</a:t>
            </a:r>
            <a:endParaRPr lang="nl-NL" sz="20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3850" y="3403600"/>
            <a:ext cx="7469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Getallen kleiner dan of gelijk aan 0 zijn </a:t>
            </a:r>
            <a:r>
              <a:rPr lang="nl-BE" b="1">
                <a:solidFill>
                  <a:srgbClr val="800080"/>
                </a:solidFill>
              </a:rPr>
              <a:t>negatieve getallen</a:t>
            </a:r>
            <a:r>
              <a:rPr lang="nl-BE"/>
              <a:t>.</a:t>
            </a:r>
            <a:endParaRPr lang="nl-NL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339725" y="5846763"/>
            <a:ext cx="5618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is zowel een positief als een negatief getal.</a:t>
            </a:r>
          </a:p>
          <a:p>
            <a:r>
              <a:rPr lang="nl-BE"/>
              <a:t>+0 = -0 = 0</a:t>
            </a:r>
            <a:endParaRPr lang="nl-NL" sz="2000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298450" y="2368550"/>
            <a:ext cx="80692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Positieve getallen duid je aan met een plusteken of zonder teken.</a:t>
            </a:r>
          </a:p>
          <a:p>
            <a:r>
              <a:rPr lang="nl-BE" sz="2000"/>
              <a:t>Voorbeeld: +9 is een positief getal en 13 is een positief getal.</a:t>
            </a:r>
            <a:endParaRPr lang="nl-NL" sz="2000"/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323850" y="3890963"/>
            <a:ext cx="70024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Negatieve getallen duid je steeds aan met een minteken.</a:t>
            </a:r>
          </a:p>
          <a:p>
            <a:r>
              <a:rPr lang="nl-BE" sz="2000"/>
              <a:t>Voorbeeld: -21 is een negatief getal.</a:t>
            </a:r>
            <a:endParaRPr lang="nl-NL" sz="2000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3850" y="4941888"/>
            <a:ext cx="7097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Het plusteken of het minteken voor het getal noem je het</a:t>
            </a:r>
          </a:p>
          <a:p>
            <a:r>
              <a:rPr lang="nl-BE" b="1">
                <a:solidFill>
                  <a:srgbClr val="800080"/>
                </a:solidFill>
              </a:rPr>
              <a:t>toestandsteken</a:t>
            </a:r>
            <a:r>
              <a:rPr lang="nl-BE"/>
              <a:t>.</a:t>
            </a:r>
            <a:endParaRPr lang="nl-NL"/>
          </a:p>
        </p:txBody>
      </p:sp>
      <p:grpSp>
        <p:nvGrpSpPr>
          <p:cNvPr id="47123" name="Group 19"/>
          <p:cNvGrpSpPr>
            <a:grpSpLocks/>
          </p:cNvGrpSpPr>
          <p:nvPr/>
        </p:nvGrpSpPr>
        <p:grpSpPr bwMode="auto">
          <a:xfrm>
            <a:off x="1116013" y="3068638"/>
            <a:ext cx="503237" cy="2305050"/>
            <a:chOff x="703" y="1933"/>
            <a:chExt cx="317" cy="1452"/>
          </a:xfrm>
        </p:grpSpPr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V="1">
              <a:off x="703" y="1933"/>
              <a:ext cx="317" cy="1452"/>
            </a:xfrm>
            <a:prstGeom prst="line">
              <a:avLst/>
            </a:prstGeom>
            <a:noFill/>
            <a:ln w="25400" cap="rnd">
              <a:solidFill>
                <a:srgbClr val="80008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V="1">
              <a:off x="708" y="2886"/>
              <a:ext cx="272" cy="499"/>
            </a:xfrm>
            <a:prstGeom prst="line">
              <a:avLst/>
            </a:prstGeom>
            <a:noFill/>
            <a:ln w="25400" cap="rnd">
              <a:solidFill>
                <a:srgbClr val="80008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1"/>
      <p:bldP spid="47108" grpId="0"/>
      <p:bldP spid="47110" grpId="0"/>
      <p:bldP spid="47116" grpId="0"/>
      <p:bldP spid="47118" grpId="0"/>
      <p:bldP spid="47119" grpId="1"/>
      <p:bldP spid="471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558087" cy="109061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Absolute waarde van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 een geheel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88925" y="1773238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23850" y="2492375"/>
            <a:ext cx="6721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</a:t>
            </a:r>
            <a:r>
              <a:rPr lang="nl-BE" b="1">
                <a:solidFill>
                  <a:srgbClr val="800080"/>
                </a:solidFill>
              </a:rPr>
              <a:t>absolute waarde</a:t>
            </a:r>
            <a:r>
              <a:rPr lang="nl-BE"/>
              <a:t> van een getal is dat getal zonder</a:t>
            </a:r>
          </a:p>
          <a:p>
            <a:r>
              <a:rPr lang="nl-BE"/>
              <a:t>het toestandsteken.</a:t>
            </a:r>
            <a:endParaRPr lang="nl-NL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23850" y="3644900"/>
            <a:ext cx="786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Lees |–15| = 15 als </a:t>
            </a:r>
            <a:r>
              <a:rPr lang="nl-BE" i="1"/>
              <a:t>de absolute waarde van -15 is gelijk aan 15</a:t>
            </a:r>
            <a:endParaRPr lang="nl-NL" i="1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95288" y="4437063"/>
            <a:ext cx="108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|–37| =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95288" y="5132388"/>
            <a:ext cx="102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|+23| =</a:t>
            </a:r>
            <a:endParaRPr lang="nl-NL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403350" y="4437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37</a:t>
            </a:r>
            <a:endParaRPr lang="nl-NL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12875" y="51323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23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  <p:bldP spid="3075" grpId="1"/>
      <p:bldP spid="3083" grpId="0"/>
      <p:bldP spid="3085" grpId="0"/>
      <p:bldP spid="3087" grpId="0"/>
      <p:bldP spid="3088" grpId="0"/>
      <p:bldP spid="3089" grpId="0"/>
      <p:bldP spid="30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07375" cy="7921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Het tegengestelde van een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65125" y="1052513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1700213"/>
            <a:ext cx="7394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Elk getal heeft een </a:t>
            </a:r>
            <a:r>
              <a:rPr lang="nl-BE" b="1">
                <a:solidFill>
                  <a:srgbClr val="800080"/>
                </a:solidFill>
              </a:rPr>
              <a:t>tegengestelde</a:t>
            </a:r>
            <a:r>
              <a:rPr lang="nl-BE"/>
              <a:t>. Je duidt dit aan door een</a:t>
            </a:r>
          </a:p>
          <a:p>
            <a:r>
              <a:rPr lang="nl-BE"/>
              <a:t>minteken voor het getal te plaatsen.</a:t>
            </a:r>
            <a:endParaRPr lang="nl-NL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95288" y="3429000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 (–54) =</a:t>
            </a:r>
            <a:endParaRPr lang="nl-NL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95288" y="2708275"/>
            <a:ext cx="7234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Lees – (+7) = – 7 als </a:t>
            </a:r>
            <a:r>
              <a:rPr lang="nl-BE" i="1"/>
              <a:t>het tegengestelde van (plus) 7 is – 7</a:t>
            </a:r>
            <a:r>
              <a:rPr lang="nl-BE"/>
              <a:t> </a:t>
            </a:r>
            <a:endParaRPr lang="nl-NL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95288" y="4076700"/>
            <a:ext cx="133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 (+93) =</a:t>
            </a:r>
            <a:endParaRPr lang="nl-NL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712913" y="3429000"/>
            <a:ext cx="66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+54</a:t>
            </a:r>
            <a:endParaRPr lang="nl-NL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733550" y="40767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–93</a:t>
            </a:r>
            <a:endParaRPr lang="nl-NL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74650" y="465296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is het enige getal dat zichzelf als tegengestelde heeft.</a:t>
            </a:r>
            <a:endParaRPr lang="nl-NL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87350" y="5300663"/>
            <a:ext cx="71389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natuurlijke getallen en hun tegengestelden zijn samen</a:t>
            </a:r>
          </a:p>
          <a:p>
            <a:r>
              <a:rPr lang="nl-BE"/>
              <a:t>de </a:t>
            </a:r>
            <a:r>
              <a:rPr lang="nl-BE" b="1">
                <a:solidFill>
                  <a:srgbClr val="800080"/>
                </a:solidFill>
              </a:rPr>
              <a:t>gehele getallen</a:t>
            </a:r>
            <a:r>
              <a:rPr lang="nl-BE"/>
              <a:t>.</a:t>
            </a:r>
            <a:endParaRPr lang="nl-NL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95288" y="6284913"/>
            <a:ext cx="5137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…, –5, –4, –3, –2, –1, 0, 1, 2, 3, 4, 5, … 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13" grpId="0"/>
      <p:bldP spid="4115" grpId="0"/>
      <p:bldP spid="4118" grpId="0"/>
      <p:bldP spid="4119" grpId="0"/>
      <p:bldP spid="4120" grpId="0"/>
      <p:bldP spid="4121" grpId="0"/>
      <p:bldP spid="4122" grpId="0"/>
      <p:bldP spid="4123" grpId="0"/>
      <p:bldP spid="412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276</Words>
  <Application>Microsoft Office PowerPoint</Application>
  <PresentationFormat>Diavoorstelling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De gehele getallen</vt:lpstr>
      <vt:lpstr>Positieve en negatieve getallen</vt:lpstr>
      <vt:lpstr>Absolute waarde van  een geheel getal</vt:lpstr>
      <vt:lpstr>Het tegengestelde van een getal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37</cp:revision>
  <dcterms:created xsi:type="dcterms:W3CDTF">2003-06-23T17:01:34Z</dcterms:created>
  <dcterms:modified xsi:type="dcterms:W3CDTF">2013-12-09T12:24:51Z</dcterms:modified>
</cp:coreProperties>
</file>