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7" r:id="rId2"/>
    <p:sldId id="259" r:id="rId3"/>
    <p:sldId id="268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3333CC"/>
    <a:srgbClr val="CC3300"/>
    <a:srgbClr val="008000"/>
    <a:srgbClr val="009900"/>
    <a:srgbClr val="FF3300"/>
    <a:srgbClr val="CC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500" autoAdjust="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B1FD20-4B67-47C1-8C6F-460108C0857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91448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9762D9-C629-49E9-B200-8A4BAAADE25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1983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D2E4D-F165-461D-A276-394B1F3A16F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263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76E6D-8B26-43B3-9F59-201882F5D4C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1512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AC0F359-5BF4-4206-8EE7-7EB43F9C095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735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73C24-7A15-4000-AB2D-30C237EF113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1330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5801A6-CAEE-46EE-8178-B40852ED05D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4626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2E9A6-B031-457F-9F26-010BCED76DC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8679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86A25-21BC-47C4-9ED3-BC502AFFC8B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9551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76038-F94E-4882-8BD6-7532CB3831B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9434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73882-5D98-43EC-8FCD-6D0D344A864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397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0B927-6B41-4904-AA23-3E58E97A1FD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7061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B878A3-AAA5-4AC0-B22D-D18D910752E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0302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39D7AAF-4833-4759-8C32-27F8017B05E3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07a.coordinaten_in_het_vlak_nvu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C:\01_Pelckmans_1ste%20jaar_versie_2_W2013\00_Matrix_1ste_jaar\01_Bordboek_LWB_Matrix_1_Getallenleer\07b_theorie_grafieken_applet.html" TargetMode="External"/><Relationship Id="rId5" Type="http://schemas.openxmlformats.org/officeDocument/2006/relationships/image" Target="../media/image3.png"/><Relationship Id="rId4" Type="http://schemas.openxmlformats.org/officeDocument/2006/relationships/hyperlink" Target="07b.theorie_grafieken_nvu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350" y="2573338"/>
            <a:ext cx="8686800" cy="1143000"/>
          </a:xfrm>
        </p:spPr>
        <p:txBody>
          <a:bodyPr/>
          <a:lstStyle/>
          <a:p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De gehele getallen op een getallenas en in een assenstelsel</a:t>
            </a:r>
            <a:endParaRPr lang="nl-NL" sz="4000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45059" name="WordArt 3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De gehele getallen op een getallenas en in een assenstelsel</a:t>
            </a:r>
          </a:p>
        </p:txBody>
      </p:sp>
      <p:sp>
        <p:nvSpPr>
          <p:cNvPr id="45060" name="WordArt 4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De gehele getallen op een getallenas en in een assenstelsel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panose="020B0604020202020204" pitchFamily="34" charset="0"/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720725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Gehele getallen op een getallenas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12725" y="1125538"/>
            <a:ext cx="170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Symbolen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28600" y="2732088"/>
            <a:ext cx="7975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De rij getallen op de getallenas kun je naar links uitbreiden met </a:t>
            </a:r>
          </a:p>
          <a:p>
            <a:r>
              <a:rPr lang="nl-BE"/>
              <a:t>de negatieve getallen.</a:t>
            </a:r>
            <a:endParaRPr lang="nl-NL" sz="2000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223838" y="3686175"/>
            <a:ext cx="49657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Je kunt getallen met elkaar vergelijken.</a:t>
            </a:r>
          </a:p>
          <a:p>
            <a:r>
              <a:rPr lang="nl-BE"/>
              <a:t>Hiervoor gebruik je de symbolen:</a:t>
            </a:r>
            <a:endParaRPr lang="nl-NL"/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1023938" y="4578350"/>
            <a:ext cx="2311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…. is kleiner dan ….</a:t>
            </a:r>
            <a:endParaRPr lang="nl-NL" sz="2000"/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1042988" y="4941888"/>
            <a:ext cx="21701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…. is gelijk aan ….</a:t>
            </a:r>
            <a:endParaRPr lang="nl-NL" sz="2000"/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1042988" y="5302250"/>
            <a:ext cx="2212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…. is groter dan ….</a:t>
            </a:r>
            <a:endParaRPr lang="nl-NL" sz="2000"/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1042988" y="5695950"/>
            <a:ext cx="3641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…. is kleiner dan of gelijk aan ….</a:t>
            </a:r>
            <a:endParaRPr lang="nl-NL" sz="2000"/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1036638" y="6127750"/>
            <a:ext cx="3479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…. is groter dan of gelijk aan….</a:t>
            </a:r>
            <a:endParaRPr lang="nl-NL" sz="2000"/>
          </a:p>
        </p:txBody>
      </p:sp>
      <p:grpSp>
        <p:nvGrpSpPr>
          <p:cNvPr id="5167" name="Group 47"/>
          <p:cNvGrpSpPr>
            <a:grpSpLocks/>
          </p:cNvGrpSpPr>
          <p:nvPr/>
        </p:nvGrpSpPr>
        <p:grpSpPr bwMode="auto">
          <a:xfrm>
            <a:off x="323850" y="4603750"/>
            <a:ext cx="357188" cy="1970088"/>
            <a:chOff x="204" y="2900"/>
            <a:chExt cx="225" cy="1241"/>
          </a:xfrm>
        </p:grpSpPr>
        <p:sp>
          <p:nvSpPr>
            <p:cNvPr id="5146" name="Text Box 26"/>
            <p:cNvSpPr txBox="1">
              <a:spLocks noChangeArrowheads="1"/>
            </p:cNvSpPr>
            <p:nvPr/>
          </p:nvSpPr>
          <p:spPr bwMode="auto">
            <a:xfrm>
              <a:off x="204" y="2900"/>
              <a:ext cx="22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/>
                <a:t>&lt;</a:t>
              </a:r>
              <a:endParaRPr lang="nl-NL" b="1"/>
            </a:p>
          </p:txBody>
        </p:sp>
        <p:sp>
          <p:nvSpPr>
            <p:cNvPr id="5147" name="Text Box 27"/>
            <p:cNvSpPr txBox="1">
              <a:spLocks noChangeArrowheads="1"/>
            </p:cNvSpPr>
            <p:nvPr/>
          </p:nvSpPr>
          <p:spPr bwMode="auto">
            <a:xfrm>
              <a:off x="204" y="3340"/>
              <a:ext cx="22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/>
                <a:t>&gt;</a:t>
              </a:r>
              <a:endParaRPr lang="nl-NL" b="1"/>
            </a:p>
          </p:txBody>
        </p:sp>
        <p:sp>
          <p:nvSpPr>
            <p:cNvPr id="5148" name="Text Box 28"/>
            <p:cNvSpPr txBox="1">
              <a:spLocks noChangeArrowheads="1"/>
            </p:cNvSpPr>
            <p:nvPr/>
          </p:nvSpPr>
          <p:spPr bwMode="auto">
            <a:xfrm>
              <a:off x="204" y="3104"/>
              <a:ext cx="22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/>
                <a:t>=</a:t>
              </a:r>
              <a:endParaRPr lang="nl-NL" b="1"/>
            </a:p>
          </p:txBody>
        </p:sp>
        <p:grpSp>
          <p:nvGrpSpPr>
            <p:cNvPr id="5166" name="Group 46"/>
            <p:cNvGrpSpPr>
              <a:grpSpLocks/>
            </p:cNvGrpSpPr>
            <p:nvPr/>
          </p:nvGrpSpPr>
          <p:grpSpPr bwMode="auto">
            <a:xfrm>
              <a:off x="204" y="3853"/>
              <a:ext cx="225" cy="288"/>
              <a:chOff x="204" y="3853"/>
              <a:chExt cx="225" cy="288"/>
            </a:xfrm>
          </p:grpSpPr>
          <p:sp>
            <p:nvSpPr>
              <p:cNvPr id="5159" name="Text Box 39"/>
              <p:cNvSpPr txBox="1">
                <a:spLocks noChangeArrowheads="1"/>
              </p:cNvSpPr>
              <p:nvPr/>
            </p:nvSpPr>
            <p:spPr bwMode="auto">
              <a:xfrm>
                <a:off x="204" y="3853"/>
                <a:ext cx="22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b="1"/>
                  <a:t>&gt;</a:t>
                </a:r>
                <a:endParaRPr lang="nl-NL" b="1"/>
              </a:p>
            </p:txBody>
          </p:sp>
          <p:sp>
            <p:nvSpPr>
              <p:cNvPr id="5163" name="Line 43"/>
              <p:cNvSpPr>
                <a:spLocks noChangeShapeType="1"/>
              </p:cNvSpPr>
              <p:nvPr/>
            </p:nvSpPr>
            <p:spPr bwMode="auto">
              <a:xfrm flipH="1">
                <a:off x="265" y="4033"/>
                <a:ext cx="91" cy="45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  <p:grpSp>
          <p:nvGrpSpPr>
            <p:cNvPr id="5165" name="Group 45"/>
            <p:cNvGrpSpPr>
              <a:grpSpLocks/>
            </p:cNvGrpSpPr>
            <p:nvPr/>
          </p:nvGrpSpPr>
          <p:grpSpPr bwMode="auto">
            <a:xfrm>
              <a:off x="204" y="3589"/>
              <a:ext cx="224" cy="288"/>
              <a:chOff x="204" y="3589"/>
              <a:chExt cx="224" cy="288"/>
            </a:xfrm>
          </p:grpSpPr>
          <p:sp>
            <p:nvSpPr>
              <p:cNvPr id="5158" name="Text Box 38"/>
              <p:cNvSpPr txBox="1">
                <a:spLocks noChangeArrowheads="1"/>
              </p:cNvSpPr>
              <p:nvPr/>
            </p:nvSpPr>
            <p:spPr bwMode="auto">
              <a:xfrm>
                <a:off x="204" y="3589"/>
                <a:ext cx="22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b="1"/>
                  <a:t>&lt;</a:t>
                </a:r>
                <a:endParaRPr lang="nl-NL" b="1"/>
              </a:p>
            </p:txBody>
          </p:sp>
          <p:sp>
            <p:nvSpPr>
              <p:cNvPr id="5164" name="Line 44"/>
              <p:cNvSpPr>
                <a:spLocks noChangeShapeType="1"/>
              </p:cNvSpPr>
              <p:nvPr/>
            </p:nvSpPr>
            <p:spPr bwMode="auto">
              <a:xfrm>
                <a:off x="249" y="3769"/>
                <a:ext cx="91" cy="45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</p:grpSp>
      <p:pic>
        <p:nvPicPr>
          <p:cNvPr id="5168" name="Picture 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8" y="1844675"/>
            <a:ext cx="81915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177" name="Group 57"/>
          <p:cNvGrpSpPr>
            <a:grpSpLocks/>
          </p:cNvGrpSpPr>
          <p:nvPr/>
        </p:nvGrpSpPr>
        <p:grpSpPr bwMode="auto">
          <a:xfrm>
            <a:off x="4621213" y="2201863"/>
            <a:ext cx="1270000" cy="400050"/>
            <a:chOff x="2911" y="1387"/>
            <a:chExt cx="800" cy="252"/>
          </a:xfrm>
        </p:grpSpPr>
        <p:sp>
          <p:nvSpPr>
            <p:cNvPr id="5169" name="Text Box 49"/>
            <p:cNvSpPr txBox="1">
              <a:spLocks noChangeArrowheads="1"/>
            </p:cNvSpPr>
            <p:nvPr/>
          </p:nvSpPr>
          <p:spPr bwMode="auto">
            <a:xfrm>
              <a:off x="2911" y="1389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/>
                <a:t>0</a:t>
              </a:r>
              <a:endParaRPr lang="nl-NL" sz="2000" b="1"/>
            </a:p>
          </p:txBody>
        </p:sp>
        <p:sp>
          <p:nvSpPr>
            <p:cNvPr id="5170" name="Text Box 50"/>
            <p:cNvSpPr txBox="1">
              <a:spLocks noChangeArrowheads="1"/>
            </p:cNvSpPr>
            <p:nvPr/>
          </p:nvSpPr>
          <p:spPr bwMode="auto">
            <a:xfrm>
              <a:off x="3515" y="1387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/>
                <a:t>1</a:t>
              </a:r>
              <a:endParaRPr lang="nl-NL" sz="2000" b="1"/>
            </a:p>
          </p:txBody>
        </p:sp>
      </p:grpSp>
      <p:sp>
        <p:nvSpPr>
          <p:cNvPr id="5171" name="Text Box 51"/>
          <p:cNvSpPr txBox="1">
            <a:spLocks noChangeArrowheads="1"/>
          </p:cNvSpPr>
          <p:nvPr/>
        </p:nvSpPr>
        <p:spPr bwMode="auto">
          <a:xfrm>
            <a:off x="6527800" y="220503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1"/>
              <a:t>2</a:t>
            </a:r>
            <a:endParaRPr lang="nl-NL" sz="2000" b="1"/>
          </a:p>
        </p:txBody>
      </p:sp>
      <p:sp>
        <p:nvSpPr>
          <p:cNvPr id="5172" name="Text Box 52"/>
          <p:cNvSpPr txBox="1">
            <a:spLocks noChangeArrowheads="1"/>
          </p:cNvSpPr>
          <p:nvPr/>
        </p:nvSpPr>
        <p:spPr bwMode="auto">
          <a:xfrm>
            <a:off x="7473950" y="220503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1"/>
              <a:t>3</a:t>
            </a:r>
            <a:endParaRPr lang="nl-NL" sz="2000" b="1"/>
          </a:p>
        </p:txBody>
      </p:sp>
      <p:sp>
        <p:nvSpPr>
          <p:cNvPr id="5173" name="Text Box 53"/>
          <p:cNvSpPr txBox="1">
            <a:spLocks noChangeArrowheads="1"/>
          </p:cNvSpPr>
          <p:nvPr/>
        </p:nvSpPr>
        <p:spPr bwMode="auto">
          <a:xfrm>
            <a:off x="3602038" y="2149475"/>
            <a:ext cx="463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</a:t>
            </a:r>
            <a:r>
              <a:rPr lang="nl-BE" sz="2000" b="1"/>
              <a:t>1</a:t>
            </a:r>
            <a:endParaRPr lang="nl-NL" sz="2000" b="1"/>
          </a:p>
        </p:txBody>
      </p:sp>
      <p:sp>
        <p:nvSpPr>
          <p:cNvPr id="5174" name="Text Box 54"/>
          <p:cNvSpPr txBox="1">
            <a:spLocks noChangeArrowheads="1"/>
          </p:cNvSpPr>
          <p:nvPr/>
        </p:nvSpPr>
        <p:spPr bwMode="auto">
          <a:xfrm>
            <a:off x="2655888" y="2149475"/>
            <a:ext cx="463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</a:t>
            </a:r>
            <a:r>
              <a:rPr lang="nl-BE" sz="2000" b="1"/>
              <a:t>2</a:t>
            </a:r>
            <a:endParaRPr lang="nl-NL" sz="2000" b="1"/>
          </a:p>
        </p:txBody>
      </p:sp>
      <p:sp>
        <p:nvSpPr>
          <p:cNvPr id="5175" name="Text Box 55"/>
          <p:cNvSpPr txBox="1">
            <a:spLocks noChangeArrowheads="1"/>
          </p:cNvSpPr>
          <p:nvPr/>
        </p:nvSpPr>
        <p:spPr bwMode="auto">
          <a:xfrm>
            <a:off x="1697038" y="2144713"/>
            <a:ext cx="463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</a:t>
            </a:r>
            <a:r>
              <a:rPr lang="nl-BE" sz="2000" b="1"/>
              <a:t>3</a:t>
            </a:r>
            <a:endParaRPr lang="nl-NL" sz="2000" b="1"/>
          </a:p>
        </p:txBody>
      </p:sp>
      <p:sp>
        <p:nvSpPr>
          <p:cNvPr id="5176" name="Text Box 56"/>
          <p:cNvSpPr txBox="1">
            <a:spLocks noChangeArrowheads="1"/>
          </p:cNvSpPr>
          <p:nvPr/>
        </p:nvSpPr>
        <p:spPr bwMode="auto">
          <a:xfrm>
            <a:off x="744538" y="2149475"/>
            <a:ext cx="463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</a:t>
            </a:r>
            <a:r>
              <a:rPr lang="nl-BE" sz="2000" b="1"/>
              <a:t>4</a:t>
            </a:r>
            <a:endParaRPr lang="nl-NL" sz="2000" b="1"/>
          </a:p>
        </p:txBody>
      </p:sp>
      <p:sp>
        <p:nvSpPr>
          <p:cNvPr id="5179" name="Text Box 59"/>
          <p:cNvSpPr txBox="1">
            <a:spLocks noChangeArrowheads="1"/>
          </p:cNvSpPr>
          <p:nvPr/>
        </p:nvSpPr>
        <p:spPr bwMode="auto">
          <a:xfrm>
            <a:off x="5500688" y="4532313"/>
            <a:ext cx="1055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</a:t>
            </a:r>
            <a:r>
              <a:rPr lang="nl-BE" sz="2000"/>
              <a:t>3 </a:t>
            </a:r>
            <a:r>
              <a:rPr lang="nl-BE" b="1"/>
              <a:t>&lt; </a:t>
            </a:r>
            <a:r>
              <a:rPr lang="nl-BE"/>
              <a:t>–</a:t>
            </a:r>
            <a:r>
              <a:rPr lang="nl-BE" sz="2000"/>
              <a:t>1</a:t>
            </a:r>
            <a:endParaRPr lang="nl-NL" sz="2000"/>
          </a:p>
        </p:txBody>
      </p:sp>
      <p:sp>
        <p:nvSpPr>
          <p:cNvPr id="5180" name="Text Box 60"/>
          <p:cNvSpPr txBox="1">
            <a:spLocks noChangeArrowheads="1"/>
          </p:cNvSpPr>
          <p:nvPr/>
        </p:nvSpPr>
        <p:spPr bwMode="auto">
          <a:xfrm>
            <a:off x="5499100" y="4941888"/>
            <a:ext cx="130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 </a:t>
            </a:r>
            <a:r>
              <a:rPr lang="nl-BE" sz="2000"/>
              <a:t>(</a:t>
            </a:r>
            <a:r>
              <a:rPr lang="nl-BE"/>
              <a:t>–</a:t>
            </a:r>
            <a:r>
              <a:rPr lang="nl-BE" sz="2000"/>
              <a:t>2) </a:t>
            </a:r>
            <a:r>
              <a:rPr lang="nl-BE" b="1"/>
              <a:t>=</a:t>
            </a:r>
            <a:r>
              <a:rPr lang="nl-BE"/>
              <a:t> </a:t>
            </a:r>
            <a:r>
              <a:rPr lang="nl-BE" sz="2000"/>
              <a:t>2</a:t>
            </a:r>
            <a:endParaRPr lang="nl-NL" sz="2000"/>
          </a:p>
        </p:txBody>
      </p:sp>
      <p:sp>
        <p:nvSpPr>
          <p:cNvPr id="5181" name="Text Box 61"/>
          <p:cNvSpPr txBox="1">
            <a:spLocks noChangeArrowheads="1"/>
          </p:cNvSpPr>
          <p:nvPr/>
        </p:nvSpPr>
        <p:spPr bwMode="auto">
          <a:xfrm>
            <a:off x="5521325" y="5300663"/>
            <a:ext cx="903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4 </a:t>
            </a:r>
            <a:r>
              <a:rPr lang="nl-BE" b="1"/>
              <a:t>&gt; </a:t>
            </a:r>
            <a:r>
              <a:rPr lang="nl-BE"/>
              <a:t>–</a:t>
            </a:r>
            <a:r>
              <a:rPr lang="nl-BE" sz="2000"/>
              <a:t>1</a:t>
            </a:r>
            <a:endParaRPr lang="nl-NL" sz="2000"/>
          </a:p>
        </p:txBody>
      </p:sp>
      <p:grpSp>
        <p:nvGrpSpPr>
          <p:cNvPr id="5186" name="Group 66"/>
          <p:cNvGrpSpPr>
            <a:grpSpLocks/>
          </p:cNvGrpSpPr>
          <p:nvPr/>
        </p:nvGrpSpPr>
        <p:grpSpPr bwMode="auto">
          <a:xfrm>
            <a:off x="5508625" y="5708650"/>
            <a:ext cx="1055688" cy="457200"/>
            <a:chOff x="3470" y="3596"/>
            <a:chExt cx="665" cy="288"/>
          </a:xfrm>
        </p:grpSpPr>
        <p:sp>
          <p:nvSpPr>
            <p:cNvPr id="5183" name="Text Box 63"/>
            <p:cNvSpPr txBox="1">
              <a:spLocks noChangeArrowheads="1"/>
            </p:cNvSpPr>
            <p:nvPr/>
          </p:nvSpPr>
          <p:spPr bwMode="auto">
            <a:xfrm>
              <a:off x="3470" y="3596"/>
              <a:ext cx="6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/>
                <a:t>–</a:t>
              </a:r>
              <a:r>
                <a:rPr lang="nl-BE" sz="2000"/>
                <a:t>2 </a:t>
              </a:r>
              <a:r>
                <a:rPr lang="nl-BE" b="1"/>
                <a:t>&lt; </a:t>
              </a:r>
              <a:r>
                <a:rPr lang="nl-BE"/>
                <a:t>–</a:t>
              </a:r>
              <a:r>
                <a:rPr lang="nl-BE" sz="2000"/>
                <a:t>1</a:t>
              </a:r>
              <a:endParaRPr lang="nl-NL" sz="2000"/>
            </a:p>
          </p:txBody>
        </p:sp>
        <p:sp>
          <p:nvSpPr>
            <p:cNvPr id="5185" name="Line 65"/>
            <p:cNvSpPr>
              <a:spLocks noChangeShapeType="1"/>
            </p:cNvSpPr>
            <p:nvPr/>
          </p:nvSpPr>
          <p:spPr bwMode="auto">
            <a:xfrm>
              <a:off x="3742" y="3772"/>
              <a:ext cx="91" cy="4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5188" name="Group 68"/>
          <p:cNvGrpSpPr>
            <a:grpSpLocks/>
          </p:cNvGrpSpPr>
          <p:nvPr/>
        </p:nvGrpSpPr>
        <p:grpSpPr bwMode="auto">
          <a:xfrm>
            <a:off x="5532438" y="6129338"/>
            <a:ext cx="1004887" cy="457200"/>
            <a:chOff x="3485" y="3861"/>
            <a:chExt cx="633" cy="288"/>
          </a:xfrm>
        </p:grpSpPr>
        <p:sp>
          <p:nvSpPr>
            <p:cNvPr id="5182" name="Text Box 62"/>
            <p:cNvSpPr txBox="1">
              <a:spLocks noChangeArrowheads="1"/>
            </p:cNvSpPr>
            <p:nvPr/>
          </p:nvSpPr>
          <p:spPr bwMode="auto">
            <a:xfrm>
              <a:off x="3485" y="3861"/>
              <a:ext cx="6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/>
                <a:t>3 </a:t>
              </a:r>
              <a:r>
                <a:rPr lang="nl-BE" b="1"/>
                <a:t>&gt; </a:t>
              </a:r>
              <a:r>
                <a:rPr lang="nl-BE" sz="2000"/>
                <a:t>|</a:t>
              </a:r>
              <a:r>
                <a:rPr lang="nl-BE"/>
                <a:t>–</a:t>
              </a:r>
              <a:r>
                <a:rPr lang="nl-BE" sz="2000"/>
                <a:t>1|</a:t>
              </a:r>
              <a:endParaRPr lang="nl-NL" sz="2000"/>
            </a:p>
          </p:txBody>
        </p:sp>
        <p:sp>
          <p:nvSpPr>
            <p:cNvPr id="5187" name="Line 67"/>
            <p:cNvSpPr>
              <a:spLocks noChangeShapeType="1"/>
            </p:cNvSpPr>
            <p:nvPr/>
          </p:nvSpPr>
          <p:spPr bwMode="auto">
            <a:xfrm flipH="1">
              <a:off x="3675" y="4037"/>
              <a:ext cx="91" cy="4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5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5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5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5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5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5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1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6" dur="500"/>
                                        <p:tgtEl>
                                          <p:spTgt spid="5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/>
      <p:bldP spid="5136" grpId="0"/>
      <p:bldP spid="5138" grpId="0"/>
      <p:bldP spid="5150" grpId="0"/>
      <p:bldP spid="5152" grpId="0"/>
      <p:bldP spid="5153" grpId="0"/>
      <p:bldP spid="5154" grpId="0"/>
      <p:bldP spid="5171" grpId="0"/>
      <p:bldP spid="5172" grpId="0"/>
      <p:bldP spid="5173" grpId="0"/>
      <p:bldP spid="5174" grpId="0"/>
      <p:bldP spid="5175" grpId="0"/>
      <p:bldP spid="5176" grpId="0"/>
      <p:bldP spid="5179" grpId="0"/>
      <p:bldP spid="5180" grpId="1"/>
      <p:bldP spid="518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792163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Gehele getallen in een assenstelsel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151" name="Text Box 23"/>
          <p:cNvSpPr txBox="1">
            <a:spLocks noChangeArrowheads="1"/>
          </p:cNvSpPr>
          <p:nvPr/>
        </p:nvSpPr>
        <p:spPr bwMode="auto">
          <a:xfrm>
            <a:off x="212725" y="2981325"/>
            <a:ext cx="1690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/>
              <a:t>Assenstelsel</a:t>
            </a:r>
            <a:endParaRPr lang="nl-NL" b="1" i="1"/>
          </a:p>
        </p:txBody>
      </p:sp>
      <p:sp>
        <p:nvSpPr>
          <p:cNvPr id="48152" name="Text Box 24"/>
          <p:cNvSpPr txBox="1">
            <a:spLocks noChangeArrowheads="1"/>
          </p:cNvSpPr>
          <p:nvPr/>
        </p:nvSpPr>
        <p:spPr bwMode="auto">
          <a:xfrm>
            <a:off x="5334000" y="2981325"/>
            <a:ext cx="1149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/>
              <a:t>Grafiek</a:t>
            </a:r>
            <a:endParaRPr lang="nl-NL" b="1" i="1"/>
          </a:p>
        </p:txBody>
      </p:sp>
      <p:pic>
        <p:nvPicPr>
          <p:cNvPr id="48153" name="Picture 25">
            <a:hlinkClick r:id="rId2" action="ppaction://hlinkfile" tooltip="Assenstelsel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3387725"/>
            <a:ext cx="3303588" cy="277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154" name="Picture 26">
            <a:hlinkClick r:id="rId4" action="ppaction://hlinkfile" tooltip="Grafiek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175" y="3379788"/>
            <a:ext cx="3394075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161" name="Text Box 33"/>
          <p:cNvSpPr txBox="1">
            <a:spLocks noChangeArrowheads="1"/>
          </p:cNvSpPr>
          <p:nvPr/>
        </p:nvSpPr>
        <p:spPr bwMode="auto">
          <a:xfrm>
            <a:off x="323850" y="2420938"/>
            <a:ext cx="6480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/>
              <a:t>Een grafiek kan </a:t>
            </a:r>
            <a:r>
              <a:rPr lang="nl-BE" b="1">
                <a:solidFill>
                  <a:srgbClr val="800080"/>
                </a:solidFill>
              </a:rPr>
              <a:t>stijgend</a:t>
            </a:r>
            <a:r>
              <a:rPr lang="nl-BE"/>
              <a:t>, </a:t>
            </a:r>
            <a:r>
              <a:rPr lang="nl-BE" b="1">
                <a:solidFill>
                  <a:srgbClr val="800080"/>
                </a:solidFill>
              </a:rPr>
              <a:t>dalend</a:t>
            </a:r>
            <a:r>
              <a:rPr lang="nl-BE"/>
              <a:t> of </a:t>
            </a:r>
            <a:r>
              <a:rPr lang="nl-BE" b="1">
                <a:solidFill>
                  <a:srgbClr val="800080"/>
                </a:solidFill>
              </a:rPr>
              <a:t>constant</a:t>
            </a:r>
            <a:r>
              <a:rPr lang="nl-BE"/>
              <a:t> zijn.</a:t>
            </a:r>
            <a:endParaRPr lang="nl-NL"/>
          </a:p>
        </p:txBody>
      </p:sp>
      <p:sp>
        <p:nvSpPr>
          <p:cNvPr id="48162" name="Text Box 34"/>
          <p:cNvSpPr txBox="1">
            <a:spLocks noChangeArrowheads="1"/>
          </p:cNvSpPr>
          <p:nvPr/>
        </p:nvSpPr>
        <p:spPr bwMode="auto">
          <a:xfrm>
            <a:off x="212725" y="836613"/>
            <a:ext cx="173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Begrippen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48165" name="Text Box 37"/>
          <p:cNvSpPr txBox="1">
            <a:spLocks noChangeArrowheads="1"/>
          </p:cNvSpPr>
          <p:nvPr/>
        </p:nvSpPr>
        <p:spPr bwMode="auto">
          <a:xfrm>
            <a:off x="303213" y="1316038"/>
            <a:ext cx="5153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Bij een tabel kun je een </a:t>
            </a:r>
            <a:r>
              <a:rPr lang="nl-BE" b="1">
                <a:solidFill>
                  <a:srgbClr val="800080"/>
                </a:solidFill>
              </a:rPr>
              <a:t>grafiek</a:t>
            </a:r>
            <a:r>
              <a:rPr lang="nl-BE"/>
              <a:t> tekenen.</a:t>
            </a:r>
          </a:p>
        </p:txBody>
      </p:sp>
      <p:sp>
        <p:nvSpPr>
          <p:cNvPr id="48166" name="Text Box 38"/>
          <p:cNvSpPr txBox="1">
            <a:spLocks noChangeArrowheads="1"/>
          </p:cNvSpPr>
          <p:nvPr/>
        </p:nvSpPr>
        <p:spPr bwMode="auto">
          <a:xfrm>
            <a:off x="323850" y="1719263"/>
            <a:ext cx="44815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/>
              <a:t> Plaats eerst de punten in het assenstelsel.</a:t>
            </a:r>
          </a:p>
          <a:p>
            <a:pPr>
              <a:buFontTx/>
              <a:buChar char="•"/>
            </a:pPr>
            <a:r>
              <a:rPr lang="nl-BE" sz="2000"/>
              <a:t> Verbind daarna de punten</a:t>
            </a:r>
            <a:endParaRPr lang="nl-NL" sz="2000"/>
          </a:p>
        </p:txBody>
      </p:sp>
      <p:sp>
        <p:nvSpPr>
          <p:cNvPr id="48167" name="AutoShape 39">
            <a:hlinkClick r:id="" action="ppaction://noaction" highlightClick="1"/>
            <a:hlinkHover r:id="rId6" action="ppaction://hlinkfile"/>
          </p:cNvPr>
          <p:cNvSpPr>
            <a:spLocks noChangeArrowheads="1"/>
          </p:cNvSpPr>
          <p:nvPr/>
        </p:nvSpPr>
        <p:spPr bwMode="auto">
          <a:xfrm>
            <a:off x="6624638" y="6237288"/>
            <a:ext cx="611187" cy="576262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8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8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48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48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48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51" grpId="0"/>
      <p:bldP spid="48152" grpId="0"/>
      <p:bldP spid="48161" grpId="0"/>
      <p:bldP spid="48162" grpId="0"/>
      <p:bldP spid="48165" grpId="0"/>
      <p:bldP spid="48166" grpId="0"/>
      <p:bldP spid="48167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182</Words>
  <Application>Microsoft Office PowerPoint</Application>
  <PresentationFormat>Diavoorstelling (4:3)</PresentationFormat>
  <Paragraphs>41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Comic Sans MS</vt:lpstr>
      <vt:lpstr>Times New Roman</vt:lpstr>
      <vt:lpstr>Verdana</vt:lpstr>
      <vt:lpstr>Standaardontwerp</vt:lpstr>
      <vt:lpstr>De gehele getallen op een getallenas en in een assenstelsel</vt:lpstr>
      <vt:lpstr>Gehele getallen op een getallenas</vt:lpstr>
      <vt:lpstr>Gehele getallen in een assenstelsel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BEWERKINGEN IN Z</dc:title>
  <dc:creator>ONZE LIEVE VROUW INSTITUUT</dc:creator>
  <cp:lastModifiedBy>andre snijers</cp:lastModifiedBy>
  <cp:revision>47</cp:revision>
  <dcterms:created xsi:type="dcterms:W3CDTF">2003-06-23T17:01:34Z</dcterms:created>
  <dcterms:modified xsi:type="dcterms:W3CDTF">2013-12-10T09:39:02Z</dcterms:modified>
</cp:coreProperties>
</file>