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CC3300"/>
    <a:srgbClr val="0000FF"/>
    <a:srgbClr val="800080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6970D-6456-42D7-92F7-7F691D7349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17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ED0F0-201A-4069-90BB-1E6E16DA8FC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8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48F2D-6D2C-4E80-B3F0-9C36BD6C998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99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635E9-BF20-48C8-BFD9-FD87BE110FE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4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AFBC1-75C3-447C-BD6C-A5FFD5F616E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67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16CD6-D376-4AB2-83FB-8F1224FB7E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348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ED0A-82E1-4FF4-85FE-029ECC7ADC9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73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4A512-4EF9-44B0-9237-77EC92600D6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821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4E062-D0EC-49F2-AFEA-5DBFB09EB8D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9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B6007-A872-4769-933E-A6941687442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EF612-49F5-40AB-B9D4-6F60844AAEF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70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53B20B-2BC4-4CC5-9391-51906BE9113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0000FF"/>
                </a:solidFill>
                <a:latin typeface="Comic Sans MS" panose="030F0702030302020204" pitchFamily="66" charset="0"/>
              </a:rPr>
              <a:t>De rationale getallen</a:t>
            </a:r>
            <a:endParaRPr lang="nl-NL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885757">
            <a:off x="1835150" y="119697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142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rationale getallen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-1162680">
            <a:off x="3171825" y="458152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6268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De rationale getallen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72188" y="578008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cs typeface="Times New Roman" panose="02020603050405020304" pitchFamily="18" charset="0"/>
              </a:rPr>
              <a:t>©</a:t>
            </a:r>
            <a:r>
              <a:rPr lang="nl-BE" b="1">
                <a:cs typeface="Times New Roman" panose="02020603050405020304" pitchFamily="18" charset="0"/>
              </a:rPr>
              <a:t>   Andre Snijers</a:t>
            </a:r>
            <a:endParaRPr 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Rationale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79388" y="1484313"/>
            <a:ext cx="7494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rationaal getal</a:t>
            </a:r>
            <a:r>
              <a:rPr lang="nl-BE" sz="2400">
                <a:latin typeface="Times New Roman" panose="02020603050405020304" pitchFamily="18" charset="0"/>
              </a:rPr>
              <a:t> is het quotiënt van twee gehele getallen</a:t>
            </a:r>
          </a:p>
          <a:p>
            <a:r>
              <a:rPr lang="nl-BE" sz="2400">
                <a:latin typeface="Times New Roman" panose="02020603050405020304" pitchFamily="18" charset="0"/>
              </a:rPr>
              <a:t>waarvan het tweede niet 0 is.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79388" y="2492375"/>
            <a:ext cx="4983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rationaal getal kun je schrijven als: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58750" y="2943225"/>
            <a:ext cx="1677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</a:t>
            </a:r>
            <a:r>
              <a:rPr lang="nl-BE" sz="2400">
                <a:latin typeface="Times New Roman" panose="02020603050405020304" pitchFamily="18" charset="0"/>
              </a:rPr>
              <a:t>een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breuk</a:t>
            </a:r>
            <a:endParaRPr lang="nl-NL" sz="2400" b="1">
              <a:solidFill>
                <a:srgbClr val="800080"/>
              </a:solidFill>
            </a:endParaRPr>
          </a:p>
        </p:txBody>
      </p:sp>
      <p:graphicFrame>
        <p:nvGraphicFramePr>
          <p:cNvPr id="22547" name="Object 19"/>
          <p:cNvGraphicFramePr>
            <a:graphicFrameLocks noChangeAspect="1"/>
          </p:cNvGraphicFramePr>
          <p:nvPr>
            <p:ph sz="half" idx="1"/>
          </p:nvPr>
        </p:nvGraphicFramePr>
        <p:xfrm>
          <a:off x="468313" y="5300663"/>
          <a:ext cx="1809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Vergelijking" r:id="rId3" imgW="190440" imgH="609480" progId="Equation.3">
                  <p:embed/>
                </p:oleObj>
              </mc:Choice>
              <mc:Fallback>
                <p:oleObj name="Vergelijking" r:id="rId3" imgW="190440" imgH="609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5300663"/>
                        <a:ext cx="1809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68275" y="5951538"/>
            <a:ext cx="257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 </a:t>
            </a:r>
            <a:r>
              <a:rPr lang="nl-BE" sz="2400">
                <a:latin typeface="Times New Roman" panose="02020603050405020304" pitchFamily="18" charset="0"/>
              </a:rPr>
              <a:t>een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kommagetal</a:t>
            </a:r>
            <a:r>
              <a:rPr lang="nl-BE" sz="2000">
                <a:latin typeface="Times New Roman" panose="02020603050405020304" pitchFamily="18" charset="0"/>
              </a:rPr>
              <a:t> 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2556" name="Group 28"/>
          <p:cNvGrpSpPr>
            <a:grpSpLocks/>
          </p:cNvGrpSpPr>
          <p:nvPr/>
        </p:nvGrpSpPr>
        <p:grpSpPr bwMode="auto">
          <a:xfrm>
            <a:off x="2555875" y="3500438"/>
            <a:ext cx="5889625" cy="473075"/>
            <a:chOff x="2025" y="2385"/>
            <a:chExt cx="3710" cy="298"/>
          </a:xfrm>
        </p:grpSpPr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 flipV="1">
              <a:off x="2025" y="2547"/>
              <a:ext cx="318" cy="136"/>
            </a:xfrm>
            <a:prstGeom prst="line">
              <a:avLst/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2381" y="2385"/>
              <a:ext cx="33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800080"/>
                  </a:solidFill>
                  <a:latin typeface="Times New Roman" panose="02020603050405020304" pitchFamily="18" charset="0"/>
                </a:rPr>
                <a:t>de teller </a:t>
              </a:r>
              <a:r>
                <a:rPr lang="nl-BE" sz="2000">
                  <a:latin typeface="Times New Roman" panose="02020603050405020304" pitchFamily="18" charset="0"/>
                </a:rPr>
                <a:t>duidt aan hoeveel delen je daarvan neemt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57" name="Group 29"/>
          <p:cNvGrpSpPr>
            <a:grpSpLocks/>
          </p:cNvGrpSpPr>
          <p:nvPr/>
        </p:nvGrpSpPr>
        <p:grpSpPr bwMode="auto">
          <a:xfrm>
            <a:off x="2555875" y="4481513"/>
            <a:ext cx="6013450" cy="736600"/>
            <a:chOff x="2032" y="3067"/>
            <a:chExt cx="3788" cy="464"/>
          </a:xfrm>
        </p:grpSpPr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2032" y="3067"/>
              <a:ext cx="272" cy="136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2381" y="3089"/>
              <a:ext cx="343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de noemer </a:t>
              </a:r>
              <a:r>
                <a:rPr lang="nl-BE" sz="2000">
                  <a:latin typeface="Times New Roman" panose="02020603050405020304" pitchFamily="18" charset="0"/>
                </a:rPr>
                <a:t>duidt aan in hoeveel gelijke delen je een</a:t>
              </a:r>
            </a:p>
            <a:p>
              <a:r>
                <a:rPr lang="nl-BE" sz="2000">
                  <a:latin typeface="Times New Roman" panose="02020603050405020304" pitchFamily="18" charset="0"/>
                </a:rPr>
                <a:t>geheel verdeelt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61" name="Group 33"/>
          <p:cNvGrpSpPr>
            <a:grpSpLocks/>
          </p:cNvGrpSpPr>
          <p:nvPr/>
        </p:nvGrpSpPr>
        <p:grpSpPr bwMode="auto">
          <a:xfrm>
            <a:off x="2555875" y="3949700"/>
            <a:ext cx="2089150" cy="396875"/>
            <a:chOff x="1450" y="2703"/>
            <a:chExt cx="1316" cy="250"/>
          </a:xfrm>
        </p:grpSpPr>
        <p:sp>
          <p:nvSpPr>
            <p:cNvPr id="22559" name="Line 31"/>
            <p:cNvSpPr>
              <a:spLocks noChangeShapeType="1"/>
            </p:cNvSpPr>
            <p:nvPr/>
          </p:nvSpPr>
          <p:spPr bwMode="auto">
            <a:xfrm>
              <a:off x="1450" y="2872"/>
              <a:ext cx="226" cy="0"/>
            </a:xfrm>
            <a:prstGeom prst="line">
              <a:avLst/>
            </a:prstGeom>
            <a:noFill/>
            <a:ln w="19050">
              <a:solidFill>
                <a:srgbClr val="CC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2560" name="Text Box 32"/>
            <p:cNvSpPr txBox="1">
              <a:spLocks noChangeArrowheads="1"/>
            </p:cNvSpPr>
            <p:nvPr/>
          </p:nvSpPr>
          <p:spPr bwMode="auto">
            <a:xfrm>
              <a:off x="1744" y="2703"/>
              <a:ext cx="10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>
                  <a:solidFill>
                    <a:srgbClr val="CC3300"/>
                  </a:solidFill>
                  <a:latin typeface="Times New Roman" panose="02020603050405020304" pitchFamily="18" charset="0"/>
                </a:rPr>
                <a:t>  breukstreep</a:t>
              </a:r>
              <a:endParaRPr lang="nl-NL" sz="2000" b="1">
                <a:solidFill>
                  <a:srgbClr val="CC33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2566" name="Group 38"/>
          <p:cNvGrpSpPr>
            <a:grpSpLocks/>
          </p:cNvGrpSpPr>
          <p:nvPr/>
        </p:nvGrpSpPr>
        <p:grpSpPr bwMode="auto">
          <a:xfrm>
            <a:off x="395288" y="3860800"/>
            <a:ext cx="2025650" cy="679450"/>
            <a:chOff x="249" y="2432"/>
            <a:chExt cx="1276" cy="428"/>
          </a:xfrm>
        </p:grpSpPr>
        <p:sp>
          <p:nvSpPr>
            <p:cNvPr id="22562" name="Text Box 34"/>
            <p:cNvSpPr txBox="1">
              <a:spLocks noChangeArrowheads="1"/>
            </p:cNvSpPr>
            <p:nvPr/>
          </p:nvSpPr>
          <p:spPr bwMode="auto">
            <a:xfrm>
              <a:off x="249" y="2523"/>
              <a:ext cx="6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Breuk 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63" name="Text Box 35"/>
            <p:cNvSpPr txBox="1">
              <a:spLocks noChangeArrowheads="1"/>
            </p:cNvSpPr>
            <p:nvPr/>
          </p:nvSpPr>
          <p:spPr bwMode="auto">
            <a:xfrm>
              <a:off x="999" y="2432"/>
              <a:ext cx="4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teller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64" name="Text Box 36"/>
            <p:cNvSpPr txBox="1">
              <a:spLocks noChangeArrowheads="1"/>
            </p:cNvSpPr>
            <p:nvPr/>
          </p:nvSpPr>
          <p:spPr bwMode="auto">
            <a:xfrm>
              <a:off x="930" y="2610"/>
              <a:ext cx="5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noemer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>
              <a:off x="930" y="2659"/>
              <a:ext cx="58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757238" y="5407025"/>
            <a:ext cx="6329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Je deelt een geheel in vijf gelijke delen en neemt er vier van.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395288" y="6416675"/>
            <a:ext cx="501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0,8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4" grpId="0"/>
      <p:bldP spid="22546" grpId="0"/>
      <p:bldP spid="22549" grpId="0"/>
      <p:bldP spid="22567" grpId="0"/>
      <p:bldP spid="225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Rationale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07950" y="806450"/>
            <a:ext cx="7570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Een rationaal getal kan verschillende gedaanten</a:t>
            </a:r>
          </a:p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aannemen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9388" y="181927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als deel van een geheel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79388" y="3476625"/>
            <a:ext cx="169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als procent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79388" y="2684463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als verhouding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201613" y="4267200"/>
            <a:ext cx="1541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als schaal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12725" y="5059363"/>
            <a:ext cx="133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als kans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225425" y="5995988"/>
            <a:ext cx="772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In deze gevallen gaat het steeds over hetzelfde rationaal getal.</a:t>
            </a:r>
            <a:endParaRPr lang="nl-NL" sz="2400">
              <a:latin typeface="Times New Roman" panose="02020603050405020304" pitchFamily="18" charset="0"/>
            </a:endParaRPr>
          </a:p>
        </p:txBody>
      </p:sp>
      <p:grpSp>
        <p:nvGrpSpPr>
          <p:cNvPr id="26654" name="Group 30"/>
          <p:cNvGrpSpPr>
            <a:grpSpLocks/>
          </p:cNvGrpSpPr>
          <p:nvPr/>
        </p:nvGrpSpPr>
        <p:grpSpPr bwMode="auto">
          <a:xfrm>
            <a:off x="3563938" y="1743075"/>
            <a:ext cx="3176587" cy="606425"/>
            <a:chOff x="2835" y="1000"/>
            <a:chExt cx="2001" cy="382"/>
          </a:xfrm>
        </p:grpSpPr>
        <p:graphicFrame>
          <p:nvGraphicFramePr>
            <p:cNvPr id="26632" name="Object 8"/>
            <p:cNvGraphicFramePr>
              <a:graphicFrameLocks noChangeAspect="1"/>
            </p:cNvGraphicFramePr>
            <p:nvPr/>
          </p:nvGraphicFramePr>
          <p:xfrm>
            <a:off x="3543" y="1000"/>
            <a:ext cx="199" cy="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59" name="Vergelijking" r:id="rId3" imgW="317160" imgH="609480" progId="Equation.3">
                    <p:embed/>
                  </p:oleObj>
                </mc:Choice>
                <mc:Fallback>
                  <p:oleObj name="Vergelijking" r:id="rId3" imgW="317160" imgH="60948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3" y="1000"/>
                          <a:ext cx="199" cy="3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38" name="Text Box 14"/>
            <p:cNvSpPr txBox="1">
              <a:spLocks noChangeArrowheads="1"/>
            </p:cNvSpPr>
            <p:nvPr/>
          </p:nvSpPr>
          <p:spPr bwMode="auto">
            <a:xfrm>
              <a:off x="3752" y="1062"/>
              <a:ext cx="10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van een bedrag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2835" y="1207"/>
              <a:ext cx="49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6658" name="Group 34"/>
          <p:cNvGrpSpPr>
            <a:grpSpLocks/>
          </p:cNvGrpSpPr>
          <p:nvPr/>
        </p:nvGrpSpPr>
        <p:grpSpPr bwMode="auto">
          <a:xfrm>
            <a:off x="3563938" y="5119688"/>
            <a:ext cx="2744787" cy="396875"/>
            <a:chOff x="2835" y="3089"/>
            <a:chExt cx="1729" cy="250"/>
          </a:xfrm>
        </p:grpSpPr>
        <p:sp>
          <p:nvSpPr>
            <p:cNvPr id="26645" name="Text Box 21"/>
            <p:cNvSpPr txBox="1">
              <a:spLocks noChangeArrowheads="1"/>
            </p:cNvSpPr>
            <p:nvPr/>
          </p:nvSpPr>
          <p:spPr bwMode="auto">
            <a:xfrm>
              <a:off x="3484" y="3089"/>
              <a:ext cx="10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9 kansen op 25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2835" y="3228"/>
              <a:ext cx="49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6657" name="Group 33"/>
          <p:cNvGrpSpPr>
            <a:grpSpLocks/>
          </p:cNvGrpSpPr>
          <p:nvPr/>
        </p:nvGrpSpPr>
        <p:grpSpPr bwMode="auto">
          <a:xfrm>
            <a:off x="3563938" y="4187825"/>
            <a:ext cx="2455862" cy="609600"/>
            <a:chOff x="2835" y="2537"/>
            <a:chExt cx="1547" cy="384"/>
          </a:xfrm>
        </p:grpSpPr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3480" y="2590"/>
              <a:ext cx="9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Schaal         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26646" name="Object 22"/>
            <p:cNvGraphicFramePr>
              <a:graphicFrameLocks noChangeAspect="1"/>
            </p:cNvGraphicFramePr>
            <p:nvPr/>
          </p:nvGraphicFramePr>
          <p:xfrm>
            <a:off x="4086" y="2537"/>
            <a:ext cx="20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60" name="Vergelijking" r:id="rId5" imgW="317160" imgH="609480" progId="Equation.3">
                    <p:embed/>
                  </p:oleObj>
                </mc:Choice>
                <mc:Fallback>
                  <p:oleObj name="Vergelijking" r:id="rId5" imgW="317160" imgH="6094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6" y="2537"/>
                          <a:ext cx="20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>
              <a:off x="2835" y="2729"/>
              <a:ext cx="49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6656" name="Group 32"/>
          <p:cNvGrpSpPr>
            <a:grpSpLocks/>
          </p:cNvGrpSpPr>
          <p:nvPr/>
        </p:nvGrpSpPr>
        <p:grpSpPr bwMode="auto">
          <a:xfrm>
            <a:off x="3563938" y="3536950"/>
            <a:ext cx="2528887" cy="396875"/>
            <a:chOff x="2835" y="2102"/>
            <a:chExt cx="1593" cy="250"/>
          </a:xfrm>
        </p:grpSpPr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3478" y="2102"/>
              <a:ext cx="9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36 % korting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>
              <a:off x="2835" y="2230"/>
              <a:ext cx="49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6655" name="Group 31"/>
          <p:cNvGrpSpPr>
            <a:grpSpLocks/>
          </p:cNvGrpSpPr>
          <p:nvPr/>
        </p:nvGrpSpPr>
        <p:grpSpPr bwMode="auto">
          <a:xfrm>
            <a:off x="3563938" y="2744788"/>
            <a:ext cx="3536950" cy="396875"/>
            <a:chOff x="2835" y="1592"/>
            <a:chExt cx="2228" cy="250"/>
          </a:xfrm>
        </p:grpSpPr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3527" y="1592"/>
              <a:ext cx="15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9 leerlingen van de 25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>
              <a:off x="2835" y="1727"/>
              <a:ext cx="49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/>
      <p:bldP spid="26628" grpId="0"/>
      <p:bldP spid="26630" grpId="0"/>
      <p:bldP spid="26639" grpId="0"/>
      <p:bldP spid="26642" grpId="0"/>
      <p:bldP spid="26643" grpId="0"/>
      <p:bldP spid="266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63341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Rationale 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07950" y="884238"/>
            <a:ext cx="3121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Samenhang tussen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447675" y="1843088"/>
            <a:ext cx="1349375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verhouding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227888" y="1844675"/>
            <a:ext cx="954087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procent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4672013" y="1844675"/>
            <a:ext cx="1446212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kommagetal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801938" y="1844675"/>
            <a:ext cx="771525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breuk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495300" y="2974975"/>
            <a:ext cx="1235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1 van de 4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7366000" y="2974975"/>
            <a:ext cx="712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25 %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5167313" y="2974975"/>
            <a:ext cx="62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0,25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7695" name="Group 47"/>
          <p:cNvGrpSpPr>
            <a:grpSpLocks/>
          </p:cNvGrpSpPr>
          <p:nvPr/>
        </p:nvGrpSpPr>
        <p:grpSpPr bwMode="auto">
          <a:xfrm>
            <a:off x="3036888" y="2852738"/>
            <a:ext cx="311150" cy="720725"/>
            <a:chOff x="1913" y="1797"/>
            <a:chExt cx="196" cy="454"/>
          </a:xfrm>
        </p:grpSpPr>
        <p:sp>
          <p:nvSpPr>
            <p:cNvPr id="27683" name="Text Box 35"/>
            <p:cNvSpPr txBox="1">
              <a:spLocks noChangeArrowheads="1"/>
            </p:cNvSpPr>
            <p:nvPr/>
          </p:nvSpPr>
          <p:spPr bwMode="auto">
            <a:xfrm>
              <a:off x="1913" y="1797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7684" name="Text Box 36"/>
            <p:cNvSpPr txBox="1">
              <a:spLocks noChangeArrowheads="1"/>
            </p:cNvSpPr>
            <p:nvPr/>
          </p:nvSpPr>
          <p:spPr bwMode="auto">
            <a:xfrm>
              <a:off x="1913" y="2001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4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7685" name="Line 37"/>
            <p:cNvSpPr>
              <a:spLocks noChangeShapeType="1"/>
            </p:cNvSpPr>
            <p:nvPr/>
          </p:nvSpPr>
          <p:spPr bwMode="auto">
            <a:xfrm>
              <a:off x="1974" y="2024"/>
              <a:ext cx="9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27696" name="Group 48"/>
          <p:cNvGrpSpPr>
            <a:grpSpLocks/>
          </p:cNvGrpSpPr>
          <p:nvPr/>
        </p:nvGrpSpPr>
        <p:grpSpPr bwMode="auto">
          <a:xfrm>
            <a:off x="922338" y="4005263"/>
            <a:ext cx="2354262" cy="1223962"/>
            <a:chOff x="581" y="2523"/>
            <a:chExt cx="1483" cy="771"/>
          </a:xfrm>
        </p:grpSpPr>
        <p:sp>
          <p:nvSpPr>
            <p:cNvPr id="27688" name="AutoShape 40"/>
            <p:cNvSpPr>
              <a:spLocks noChangeArrowheads="1"/>
            </p:cNvSpPr>
            <p:nvPr/>
          </p:nvSpPr>
          <p:spPr bwMode="auto">
            <a:xfrm>
              <a:off x="696" y="2523"/>
              <a:ext cx="1231" cy="227"/>
            </a:xfrm>
            <a:prstGeom prst="curvedUpArrow">
              <a:avLst>
                <a:gd name="adj1" fmla="val 6427"/>
                <a:gd name="adj2" fmla="val 24303"/>
                <a:gd name="adj3" fmla="val 44935"/>
              </a:avLst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581" y="3044"/>
              <a:ext cx="14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Het vierde deel van 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7697" name="Group 49"/>
          <p:cNvGrpSpPr>
            <a:grpSpLocks/>
          </p:cNvGrpSpPr>
          <p:nvPr/>
        </p:nvGrpSpPr>
        <p:grpSpPr bwMode="auto">
          <a:xfrm>
            <a:off x="3409950" y="4005263"/>
            <a:ext cx="1954213" cy="1222375"/>
            <a:chOff x="2148" y="2523"/>
            <a:chExt cx="1231" cy="770"/>
          </a:xfrm>
        </p:grpSpPr>
        <p:sp>
          <p:nvSpPr>
            <p:cNvPr id="27690" name="AutoShape 42"/>
            <p:cNvSpPr>
              <a:spLocks noChangeArrowheads="1"/>
            </p:cNvSpPr>
            <p:nvPr/>
          </p:nvSpPr>
          <p:spPr bwMode="auto">
            <a:xfrm>
              <a:off x="2148" y="2523"/>
              <a:ext cx="1231" cy="227"/>
            </a:xfrm>
            <a:prstGeom prst="curvedUpArrow">
              <a:avLst>
                <a:gd name="adj1" fmla="val 6427"/>
                <a:gd name="adj2" fmla="val 24303"/>
                <a:gd name="adj3" fmla="val 44935"/>
              </a:avLst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7693" name="Text Box 45"/>
            <p:cNvSpPr txBox="1">
              <a:spLocks noChangeArrowheads="1"/>
            </p:cNvSpPr>
            <p:nvPr/>
          </p:nvSpPr>
          <p:spPr bwMode="auto">
            <a:xfrm>
              <a:off x="2571" y="3043"/>
              <a:ext cx="4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 : 4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7698" name="Group 50"/>
          <p:cNvGrpSpPr>
            <a:grpSpLocks/>
          </p:cNvGrpSpPr>
          <p:nvPr/>
        </p:nvGrpSpPr>
        <p:grpSpPr bwMode="auto">
          <a:xfrm>
            <a:off x="5641975" y="4005263"/>
            <a:ext cx="1954213" cy="1222375"/>
            <a:chOff x="3554" y="2523"/>
            <a:chExt cx="1231" cy="770"/>
          </a:xfrm>
        </p:grpSpPr>
        <p:sp>
          <p:nvSpPr>
            <p:cNvPr id="27689" name="AutoShape 41"/>
            <p:cNvSpPr>
              <a:spLocks noChangeArrowheads="1"/>
            </p:cNvSpPr>
            <p:nvPr/>
          </p:nvSpPr>
          <p:spPr bwMode="auto">
            <a:xfrm>
              <a:off x="3554" y="2523"/>
              <a:ext cx="1231" cy="227"/>
            </a:xfrm>
            <a:prstGeom prst="curvedUpArrow">
              <a:avLst>
                <a:gd name="adj1" fmla="val 6427"/>
                <a:gd name="adj2" fmla="val 24303"/>
                <a:gd name="adj3" fmla="val 44935"/>
              </a:avLst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7694" name="Text Box 46"/>
            <p:cNvSpPr txBox="1">
              <a:spLocks noChangeArrowheads="1"/>
            </p:cNvSpPr>
            <p:nvPr/>
          </p:nvSpPr>
          <p:spPr bwMode="auto">
            <a:xfrm>
              <a:off x="3986" y="3043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. 100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75" grpId="0" animBg="1"/>
      <p:bldP spid="27676" grpId="0" animBg="1"/>
      <p:bldP spid="27677" grpId="0" animBg="1"/>
      <p:bldP spid="27678" grpId="0" animBg="1"/>
      <p:bldP spid="27679" grpId="0"/>
      <p:bldP spid="27680" grpId="0"/>
      <p:bldP spid="2768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169</Words>
  <Application>Microsoft Office PowerPoint</Application>
  <PresentationFormat>Diavoorstelling (4:3)</PresentationFormat>
  <Paragraphs>48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Comic Sans MS</vt:lpstr>
      <vt:lpstr>Times New Roman</vt:lpstr>
      <vt:lpstr>Verdana</vt:lpstr>
      <vt:lpstr>Standaardontwerp</vt:lpstr>
      <vt:lpstr>Microsoft Vergelijkingseditor 3.0</vt:lpstr>
      <vt:lpstr>De rationale getallen</vt:lpstr>
      <vt:lpstr>Rationale getallen</vt:lpstr>
      <vt:lpstr>Rationale getallen</vt:lpstr>
      <vt:lpstr>Rationale getallen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26</cp:revision>
  <dcterms:created xsi:type="dcterms:W3CDTF">2003-06-20T12:10:10Z</dcterms:created>
  <dcterms:modified xsi:type="dcterms:W3CDTF">2013-12-09T12:50:58Z</dcterms:modified>
</cp:coreProperties>
</file>