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5" r:id="rId4"/>
    <p:sldId id="26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00"/>
    <a:srgbClr val="0000FF"/>
    <a:srgbClr val="800080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5CE61-08F4-4558-8396-9DE909DAC1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68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F0FA4-9AE6-44C3-839D-CE650E61F68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2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0BFBB-A64F-47F8-8659-DABDDC2D082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94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3AF179-4ACE-4F6C-8D68-687D24DDF78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02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8624A-D2F2-4597-B579-59665A25627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83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64DC-6DE3-4833-8CF5-41FDA012C08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2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A7CF2-77BE-4E7D-9FD8-DB6335B967C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16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44990-1A37-439F-A241-D7CB8418B40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21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44AA2-A82F-4858-8E08-017E3BD059E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05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6C454-4724-445D-BFF1-B17D18BF75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1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91A1-F468-4595-94C6-0E968AD0B15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10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44E1-554E-4442-9103-BBD05B17C2D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20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41F061-B34E-48D6-BCF2-D0F904784EC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r>
              <a:rPr lang="nl-BE" b="1">
                <a:solidFill>
                  <a:srgbClr val="0000FF"/>
                </a:solidFill>
                <a:latin typeface="Comic Sans MS" panose="030F0702030302020204" pitchFamily="66" charset="0"/>
              </a:rPr>
              <a:t>Verhoudingen</a:t>
            </a:r>
            <a:endParaRPr lang="nl-NL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885757">
            <a:off x="1835150" y="119697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7142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Verhoudingen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 rot="-1162680">
            <a:off x="3171825" y="458152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6268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Verhoudingen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72188" y="578008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cs typeface="Times New Roman" panose="02020603050405020304" pitchFamily="18" charset="0"/>
              </a:rPr>
              <a:t>©</a:t>
            </a:r>
            <a:r>
              <a:rPr lang="nl-BE" b="1">
                <a:cs typeface="Times New Roman" panose="02020603050405020304" pitchFamily="18" charset="0"/>
              </a:rPr>
              <a:t>   Andre Snijers</a:t>
            </a:r>
            <a:endParaRPr 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Verhoudingen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468313" y="4538663"/>
          <a:ext cx="7191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Vergelijking" r:id="rId3" imgW="457200" imgH="393480" progId="Equation.3">
                  <p:embed/>
                </p:oleObj>
              </mc:Choice>
              <mc:Fallback>
                <p:oleObj name="Vergelijking" r:id="rId3" imgW="4572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38663"/>
                        <a:ext cx="7191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396875" y="6210300"/>
          <a:ext cx="7191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Vergelijking" r:id="rId5" imgW="482400" imgH="393480" progId="Equation.3">
                  <p:embed/>
                </p:oleObj>
              </mc:Choice>
              <mc:Fallback>
                <p:oleObj name="Vergelijking" r:id="rId5" imgW="4824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6210300"/>
                        <a:ext cx="7191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7950" y="3686175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door teller en noemer te vermenigvuldigen met eenzelfde getal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   verschillend van 0.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7950" y="5343525"/>
            <a:ext cx="6769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door teller en noemer te delen door eenzelfde getal 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   verschillend van 0.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276350" y="4668838"/>
            <a:ext cx="496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>
                <a:solidFill>
                  <a:srgbClr val="800080"/>
                </a:solidFill>
                <a:latin typeface="Times New Roman" panose="02020603050405020304" pitchFamily="18" charset="0"/>
              </a:rPr>
              <a:t>Teller en noemer zijn vermenigvuldigd met 4.</a:t>
            </a:r>
            <a:endParaRPr lang="nl-NL" sz="2000">
              <a:solidFill>
                <a:srgbClr val="800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258888" y="6311900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>
                <a:solidFill>
                  <a:srgbClr val="800080"/>
                </a:solidFill>
                <a:latin typeface="Times New Roman" panose="02020603050405020304" pitchFamily="18" charset="0"/>
              </a:rPr>
              <a:t>Teller en noemer zijn gedeeld door 6.</a:t>
            </a:r>
            <a:endParaRPr lang="nl-NL" sz="2000">
              <a:solidFill>
                <a:srgbClr val="800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07950" y="2565400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2713" y="884238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Symbolen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07950" y="1387475"/>
            <a:ext cx="893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‘... van …‘ vertaal je in de wiskunde altijd door een vermenigvuldiging.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22556" name="Group 28"/>
          <p:cNvGrpSpPr>
            <a:grpSpLocks/>
          </p:cNvGrpSpPr>
          <p:nvPr/>
        </p:nvGrpSpPr>
        <p:grpSpPr bwMode="auto">
          <a:xfrm>
            <a:off x="250825" y="1844675"/>
            <a:ext cx="1104900" cy="609600"/>
            <a:chOff x="1989" y="1071"/>
            <a:chExt cx="696" cy="384"/>
          </a:xfrm>
        </p:grpSpPr>
        <p:graphicFrame>
          <p:nvGraphicFramePr>
            <p:cNvPr id="22549" name="Object 21"/>
            <p:cNvGraphicFramePr>
              <a:graphicFrameLocks noChangeAspect="1"/>
            </p:cNvGraphicFramePr>
            <p:nvPr/>
          </p:nvGraphicFramePr>
          <p:xfrm>
            <a:off x="1989" y="1071"/>
            <a:ext cx="12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1" name="Vergelijking" r:id="rId7" imgW="190440" imgH="609480" progId="Equation.3">
                    <p:embed/>
                  </p:oleObj>
                </mc:Choice>
                <mc:Fallback>
                  <p:oleObj name="Vergelijking" r:id="rId7" imgW="190440" imgH="60948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9" y="1071"/>
                          <a:ext cx="12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2138" y="1122"/>
              <a:ext cx="5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van 30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1619250" y="1844675"/>
            <a:ext cx="2089150" cy="609600"/>
            <a:chOff x="2789" y="1075"/>
            <a:chExt cx="1316" cy="384"/>
          </a:xfrm>
        </p:grpSpPr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2789" y="1253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graphicFrame>
          <p:nvGraphicFramePr>
            <p:cNvPr id="22553" name="Object 25"/>
            <p:cNvGraphicFramePr>
              <a:graphicFrameLocks noChangeAspect="1"/>
            </p:cNvGraphicFramePr>
            <p:nvPr/>
          </p:nvGraphicFramePr>
          <p:xfrm>
            <a:off x="3214" y="1075"/>
            <a:ext cx="12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2" name="Vergelijking" r:id="rId9" imgW="190440" imgH="609480" progId="Equation.3">
                    <p:embed/>
                  </p:oleObj>
                </mc:Choice>
                <mc:Fallback>
                  <p:oleObj name="Vergelijking" r:id="rId9" imgW="190440" imgH="60948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" y="1075"/>
                          <a:ext cx="12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3339" y="1118"/>
              <a:ext cx="7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. 30  =  12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107950" y="3141663"/>
            <a:ext cx="347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Je bekomt gelijke breuken: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5" grpId="0"/>
      <p:bldP spid="22541" grpId="0"/>
      <p:bldP spid="22542" grpId="0"/>
      <p:bldP spid="22543" grpId="0"/>
      <p:bldP spid="22544" grpId="0"/>
      <p:bldP spid="22545" grpId="0"/>
      <p:bldP spid="225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424862" cy="7921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Verhoudingen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50825" y="2619375"/>
          <a:ext cx="7524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r:id="rId3" imgW="330057" imgH="393529" progId="Equation.3">
                  <p:embed/>
                </p:oleObj>
              </mc:Choice>
              <mc:Fallback>
                <p:oleObj r:id="rId3" imgW="33005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19375"/>
                        <a:ext cx="752475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116013" y="2643188"/>
          <a:ext cx="1085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r:id="rId5" imgW="495085" imgH="393529" progId="Equation.3">
                  <p:embed/>
                </p:oleObj>
              </mc:Choice>
              <mc:Fallback>
                <p:oleObj r:id="rId5" imgW="495085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643188"/>
                        <a:ext cx="10858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268538" y="2586038"/>
          <a:ext cx="3571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r:id="rId7" imgW="152334" imgH="393529" progId="Equation.3">
                  <p:embed/>
                </p:oleObj>
              </mc:Choice>
              <mc:Fallback>
                <p:oleObj r:id="rId7" imgW="152334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586038"/>
                        <a:ext cx="3571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250825" y="3813175"/>
          <a:ext cx="1066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r:id="rId9" imgW="457002" imgH="393529" progId="Equation.3">
                  <p:embed/>
                </p:oleObj>
              </mc:Choice>
              <mc:Fallback>
                <p:oleObj r:id="rId9" imgW="457002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813175"/>
                        <a:ext cx="10668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1331913" y="3836988"/>
          <a:ext cx="14478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r:id="rId11" imgW="634725" imgH="393529" progId="Equation.3">
                  <p:embed/>
                </p:oleObj>
              </mc:Choice>
              <mc:Fallback>
                <p:oleObj r:id="rId11" imgW="634725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836988"/>
                        <a:ext cx="1447800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2771775" y="3810000"/>
          <a:ext cx="6238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r:id="rId13" imgW="266469" imgH="393359" progId="Equation.3">
                  <p:embed/>
                </p:oleObj>
              </mc:Choice>
              <mc:Fallback>
                <p:oleObj r:id="rId13" imgW="266469" imgH="39335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810000"/>
                        <a:ext cx="6238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79388" y="1603375"/>
            <a:ext cx="7993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Vereenvoudigen</a:t>
            </a:r>
            <a:r>
              <a:rPr lang="nl-BE" sz="2400">
                <a:latin typeface="Times New Roman" panose="02020603050405020304" pitchFamily="18" charset="0"/>
              </a:rPr>
              <a:t> betekent dat je de teller en de noemer door eenzelfde getal (verschillend van 0) deelt.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619250" y="2997200"/>
            <a:ext cx="304800" cy="0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603375" y="3500438"/>
            <a:ext cx="304800" cy="0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051050" y="4724400"/>
            <a:ext cx="3048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146300" y="4221163"/>
            <a:ext cx="3048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58750" y="981075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79388" y="5054600"/>
            <a:ext cx="7993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basisbreuk</a:t>
            </a:r>
            <a:r>
              <a:rPr lang="nl-BE" sz="2400">
                <a:latin typeface="Times New Roman" panose="02020603050405020304" pitchFamily="18" charset="0"/>
              </a:rPr>
              <a:t> (onvereenvoudigbare breuk) is een breuk</a:t>
            </a:r>
          </a:p>
          <a:p>
            <a:r>
              <a:rPr lang="nl-BE" sz="2400">
                <a:latin typeface="Times New Roman" panose="02020603050405020304" pitchFamily="18" charset="0"/>
              </a:rPr>
              <a:t>die je niet meer kan vereenvoudigen.</a:t>
            </a:r>
            <a:endParaRPr lang="nl-NL" sz="2400">
              <a:latin typeface="Times New Roman" panose="02020603050405020304" pitchFamily="18" charset="0"/>
            </a:endParaRPr>
          </a:p>
        </p:txBody>
      </p:sp>
      <p:graphicFrame>
        <p:nvGraphicFramePr>
          <p:cNvPr id="14365" name="Object 2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95288" y="6021388"/>
          <a:ext cx="19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Vergelijking" r:id="rId15" imgW="190440" imgH="609480" progId="Equation.3">
                  <p:embed/>
                </p:oleObj>
              </mc:Choice>
              <mc:Fallback>
                <p:oleObj name="Vergelijking" r:id="rId15" imgW="190440" imgH="609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6021388"/>
                        <a:ext cx="190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27088" y="6022975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Times New Roman" panose="02020603050405020304" pitchFamily="18" charset="0"/>
              </a:rPr>
              <a:t>is een basisbreuk, want je kunt de teller en de noemer niet meer door</a:t>
            </a:r>
          </a:p>
          <a:p>
            <a:r>
              <a:rPr lang="nl-BE">
                <a:latin typeface="Times New Roman" panose="02020603050405020304" pitchFamily="18" charset="0"/>
              </a:rPr>
              <a:t>eenzelfde getal (verschillend van 1) delen.</a:t>
            </a:r>
            <a:endParaRPr lang="nl-NL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53" grpId="0" autoUpdateAnimBg="0"/>
      <p:bldP spid="14356" grpId="0" animBg="1"/>
      <p:bldP spid="14357" grpId="0" animBg="1"/>
      <p:bldP spid="14358" grpId="0" animBg="1"/>
      <p:bldP spid="14359" grpId="0" animBg="1"/>
      <p:bldP spid="14360" grpId="0"/>
      <p:bldP spid="14363" grpId="0"/>
      <p:bldP spid="143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Verhoudingen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31775" y="1125538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50825" y="1844675"/>
            <a:ext cx="7116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In een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verhouding</a:t>
            </a:r>
            <a:r>
              <a:rPr lang="nl-BE" sz="2400">
                <a:latin typeface="Times New Roman" panose="02020603050405020304" pitchFamily="18" charset="0"/>
              </a:rPr>
              <a:t> vergelijk je twee getallen door ze als </a:t>
            </a:r>
          </a:p>
          <a:p>
            <a:r>
              <a:rPr lang="nl-BE" sz="2400">
                <a:latin typeface="Times New Roman" panose="02020603050405020304" pitchFamily="18" charset="0"/>
              </a:rPr>
              <a:t>breuk te schrijven.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250825" y="3860800"/>
            <a:ext cx="6770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Als een auto 8 liter benzine per 100 km verbruikt, dan</a:t>
            </a:r>
          </a:p>
          <a:p>
            <a:r>
              <a:rPr lang="nl-BE" sz="2400">
                <a:latin typeface="Times New Roman" panose="02020603050405020304" pitchFamily="18" charset="0"/>
              </a:rPr>
              <a:t>verbruikt die auto 40 liter per 500 km.</a:t>
            </a:r>
            <a:endParaRPr lang="nl-NL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396" name="Object 36"/>
          <p:cNvGraphicFramePr>
            <a:graphicFrameLocks noChangeAspect="1"/>
          </p:cNvGraphicFramePr>
          <p:nvPr>
            <p:ph idx="1"/>
          </p:nvPr>
        </p:nvGraphicFramePr>
        <p:xfrm>
          <a:off x="323850" y="5229225"/>
          <a:ext cx="13684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Vergelijking" r:id="rId3" imgW="1130040" imgH="609480" progId="Equation.3">
                  <p:embed/>
                </p:oleObj>
              </mc:Choice>
              <mc:Fallback>
                <p:oleObj name="Vergelijking" r:id="rId3" imgW="1130040" imgH="609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229225"/>
                        <a:ext cx="136842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50825" y="2822575"/>
            <a:ext cx="7175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De verhouding tussen twee getallen geeft aan hoe het ene</a:t>
            </a:r>
          </a:p>
          <a:p>
            <a:r>
              <a:rPr lang="nl-BE" sz="2400">
                <a:latin typeface="Times New Roman" panose="02020603050405020304" pitchFamily="18" charset="0"/>
              </a:rPr>
              <a:t>getal tot het andere staat.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15405" name="Group 45"/>
          <p:cNvGrpSpPr>
            <a:grpSpLocks/>
          </p:cNvGrpSpPr>
          <p:nvPr/>
        </p:nvGrpSpPr>
        <p:grpSpPr bwMode="auto">
          <a:xfrm>
            <a:off x="611188" y="4797425"/>
            <a:ext cx="936625" cy="396875"/>
            <a:chOff x="385" y="3135"/>
            <a:chExt cx="590" cy="250"/>
          </a:xfrm>
        </p:grpSpPr>
        <p:sp>
          <p:nvSpPr>
            <p:cNvPr id="15400" name="AutoShape 40"/>
            <p:cNvSpPr>
              <a:spLocks noChangeArrowheads="1"/>
            </p:cNvSpPr>
            <p:nvPr/>
          </p:nvSpPr>
          <p:spPr bwMode="auto">
            <a:xfrm>
              <a:off x="385" y="3339"/>
              <a:ext cx="590" cy="46"/>
            </a:xfrm>
            <a:prstGeom prst="curvedDownArrow">
              <a:avLst>
                <a:gd name="adj1" fmla="val 7601"/>
                <a:gd name="adj2" fmla="val 264122"/>
                <a:gd name="adj3" fmla="val 30435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15403" name="Text Box 43"/>
            <p:cNvSpPr txBox="1">
              <a:spLocks noChangeArrowheads="1"/>
            </p:cNvSpPr>
            <p:nvPr/>
          </p:nvSpPr>
          <p:spPr bwMode="auto">
            <a:xfrm>
              <a:off x="476" y="3135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. 5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406" name="Group 46"/>
          <p:cNvGrpSpPr>
            <a:grpSpLocks/>
          </p:cNvGrpSpPr>
          <p:nvPr/>
        </p:nvGrpSpPr>
        <p:grpSpPr bwMode="auto">
          <a:xfrm>
            <a:off x="611188" y="6069013"/>
            <a:ext cx="936625" cy="455612"/>
            <a:chOff x="385" y="4019"/>
            <a:chExt cx="590" cy="287"/>
          </a:xfrm>
        </p:grpSpPr>
        <p:sp>
          <p:nvSpPr>
            <p:cNvPr id="15402" name="AutoShape 42"/>
            <p:cNvSpPr>
              <a:spLocks noChangeArrowheads="1"/>
            </p:cNvSpPr>
            <p:nvPr/>
          </p:nvSpPr>
          <p:spPr bwMode="auto">
            <a:xfrm>
              <a:off x="385" y="4019"/>
              <a:ext cx="590" cy="91"/>
            </a:xfrm>
            <a:prstGeom prst="curvedUpArrow">
              <a:avLst>
                <a:gd name="adj1" fmla="val 3842"/>
                <a:gd name="adj2" fmla="val 133512"/>
                <a:gd name="adj3" fmla="val 33333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489" y="4056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. 5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94" grpId="0"/>
      <p:bldP spid="15395" grpId="0"/>
      <p:bldP spid="15399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187</Words>
  <Application>Microsoft Office PowerPoint</Application>
  <PresentationFormat>Diavoorstelling (4:3)</PresentationFormat>
  <Paragraphs>32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Times New Roman</vt:lpstr>
      <vt:lpstr>Verdana</vt:lpstr>
      <vt:lpstr>Standaardontwerp</vt:lpstr>
      <vt:lpstr>Microsoft Vergelijking 3.0</vt:lpstr>
      <vt:lpstr>Microsoft Vergelijkingseditor 3.0</vt:lpstr>
      <vt:lpstr>Verhoudingen</vt:lpstr>
      <vt:lpstr>Verhoudingen</vt:lpstr>
      <vt:lpstr>Verhoudingen</vt:lpstr>
      <vt:lpstr>Verhoudingen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23</cp:revision>
  <dcterms:created xsi:type="dcterms:W3CDTF">2003-06-20T12:10:10Z</dcterms:created>
  <dcterms:modified xsi:type="dcterms:W3CDTF">2013-12-09T12:51:36Z</dcterms:modified>
</cp:coreProperties>
</file>