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65" r:id="rId5"/>
    <p:sldId id="270" r:id="rId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CC3300"/>
    <a:srgbClr val="0000FF"/>
    <a:srgbClr val="800080"/>
    <a:srgbClr val="FF0066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00" autoAdjust="0"/>
    <p:restoredTop sz="94600"/>
  </p:normalViewPr>
  <p:slideViewPr>
    <p:cSldViewPr>
      <p:cViewPr varScale="1">
        <p:scale>
          <a:sx n="74" d="100"/>
          <a:sy n="74" d="100"/>
        </p:scale>
        <p:origin x="11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DE3F99-2E9D-4C20-B347-414832A46DB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7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A0778E-493A-41B3-BB94-F90B63BA6BA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1622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75876-F2BD-473E-B6B0-CF88B135A94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276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27347D-B6BD-467C-A7BB-3B9B99511AD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1441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04CBF-74DD-4518-9926-495138F6575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311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036C3-6114-4BCA-8431-5A7F9E4764A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7291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26A77-057F-464F-8891-5DA1D418BE9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322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4A4E8-CAD1-4D2E-A3E9-8DA3C55513A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0902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1C19D-909E-43CF-9D95-BB90B38B1456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136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030B5-7642-45C1-B243-F679F9498341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99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8C19E0-C343-419E-9CA1-E36882DF0E5F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7941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170A04D-0FE2-4C01-82AB-182DFF99DAE6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10b_procent_het_deel_berekenen_applet.html" TargetMode="External"/><Relationship Id="rId2" Type="http://schemas.openxmlformats.org/officeDocument/2006/relationships/hyperlink" Target="file:///C:\01_Pelckmans_1ste%20jaar_versie_2_W2013\00_Matrix_1ste_jaar\01_Bordboek_LWB_Matrix_1_Getallenleer\10a_procent_het_geheel_berekenen_apple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01_Pelckmans_1ste%20jaar_versie_2_W2013\00_Matrix_1ste_jaar\01_Bordboek_LWB_Matrix_1_Getallenleer\10c_procent_het_percentage_berekenen_applet.html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01_Pelckmans_1ste%20jaar_versie_2_W2013\00_Matrix_1ste_jaar\01_Bordboek_LWB_Matrix_1_Getallenleer\10e_schaal_getekende_lengte_berekenen_applet.html" TargetMode="External"/><Relationship Id="rId2" Type="http://schemas.openxmlformats.org/officeDocument/2006/relationships/hyperlink" Target="file:///C:\01_Pelckmans_1ste%20jaar_versie_2_W2013\00_Matrix_1ste_jaar\01_Bordboek_LWB_Matrix_1_Getallenleer\10d_schaal_werkelijke_lengte_berekenen_applet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01_Pelckmans_1ste%20jaar_versie_2_W2013\00_Matrix_1ste_jaar\01_Bordboek_LWB_Matrix_1_Getallenleer\10f_schaal_de_schaal_berekenen_applet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573338"/>
            <a:ext cx="8229600" cy="1143000"/>
          </a:xfrm>
        </p:spPr>
        <p:txBody>
          <a:bodyPr/>
          <a:lstStyle/>
          <a:p>
            <a:r>
              <a:rPr lang="nl-BE" b="1">
                <a:solidFill>
                  <a:srgbClr val="0000FF"/>
                </a:solidFill>
                <a:latin typeface="Comic Sans MS" panose="030F0702030302020204" pitchFamily="66" charset="0"/>
              </a:rPr>
              <a:t>Bijzondere verhoudingen</a:t>
            </a:r>
            <a:endParaRPr lang="nl-NL" b="1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 rot="885757">
            <a:off x="1835150" y="119697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20714243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Bijzondere verhoudingen</a:t>
            </a:r>
          </a:p>
        </p:txBody>
      </p:sp>
      <p:sp>
        <p:nvSpPr>
          <p:cNvPr id="20486" name="WordArt 6"/>
          <p:cNvSpPr>
            <a:spLocks noChangeArrowheads="1" noChangeShapeType="1" noTextEdit="1"/>
          </p:cNvSpPr>
          <p:nvPr/>
        </p:nvSpPr>
        <p:spPr bwMode="auto">
          <a:xfrm rot="-1162680">
            <a:off x="3171825" y="4581525"/>
            <a:ext cx="3848100" cy="485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nl-BE" sz="28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116268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Comic Sans MS" panose="030F0702030302020204" pitchFamily="66" charset="0"/>
              </a:rPr>
              <a:t>Bijzondere verhoudingen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6072188" y="5780088"/>
            <a:ext cx="2028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b="1">
                <a:cs typeface="Times New Roman" panose="02020603050405020304" pitchFamily="18" charset="0"/>
              </a:rPr>
              <a:t>©</a:t>
            </a:r>
            <a:r>
              <a:rPr lang="nl-BE" b="1">
                <a:cs typeface="Times New Roman" panose="02020603050405020304" pitchFamily="18" charset="0"/>
              </a:rPr>
              <a:t>   Andre Snijers</a:t>
            </a:r>
            <a:endParaRPr lang="nl-NL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30175"/>
            <a:ext cx="8229600" cy="561975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Procent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12713" y="1027113"/>
            <a:ext cx="1735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22587" name="Text Box 59"/>
          <p:cNvSpPr txBox="1">
            <a:spLocks noChangeArrowheads="1"/>
          </p:cNvSpPr>
          <p:nvPr/>
        </p:nvSpPr>
        <p:spPr bwMode="auto">
          <a:xfrm>
            <a:off x="179388" y="1743075"/>
            <a:ext cx="7618412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Een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procent</a:t>
            </a:r>
            <a:r>
              <a:rPr lang="nl-BE" sz="2400">
                <a:latin typeface="Times New Roman" panose="02020603050405020304" pitchFamily="18" charset="0"/>
              </a:rPr>
              <a:t> is een honderdste deel en wordt aangeduid door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het teken %.</a:t>
            </a:r>
          </a:p>
        </p:txBody>
      </p:sp>
      <p:grpSp>
        <p:nvGrpSpPr>
          <p:cNvPr id="22595" name="Group 67"/>
          <p:cNvGrpSpPr>
            <a:grpSpLocks/>
          </p:cNvGrpSpPr>
          <p:nvPr/>
        </p:nvGrpSpPr>
        <p:grpSpPr bwMode="auto">
          <a:xfrm>
            <a:off x="201613" y="4005263"/>
            <a:ext cx="1463675" cy="647700"/>
            <a:chOff x="1552" y="1368"/>
            <a:chExt cx="922" cy="408"/>
          </a:xfrm>
        </p:grpSpPr>
        <p:sp>
          <p:nvSpPr>
            <p:cNvPr id="22592" name="Text Box 64"/>
            <p:cNvSpPr txBox="1">
              <a:spLocks noChangeArrowheads="1"/>
            </p:cNvSpPr>
            <p:nvPr/>
          </p:nvSpPr>
          <p:spPr bwMode="auto">
            <a:xfrm>
              <a:off x="1552" y="1456"/>
              <a:ext cx="69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39 %  =</a:t>
              </a:r>
              <a:r>
                <a:rPr lang="nl-BE"/>
                <a:t>  </a:t>
              </a:r>
              <a:endParaRPr lang="nl-NL"/>
            </a:p>
          </p:txBody>
        </p:sp>
        <p:graphicFrame>
          <p:nvGraphicFramePr>
            <p:cNvPr id="22593" name="Object 65"/>
            <p:cNvGraphicFramePr>
              <a:graphicFrameLocks noChangeAspect="1"/>
            </p:cNvGraphicFramePr>
            <p:nvPr/>
          </p:nvGraphicFramePr>
          <p:xfrm>
            <a:off x="2193" y="1368"/>
            <a:ext cx="281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08" name="Vergelijking" r:id="rId3" imgW="419040" imgH="609480" progId="Equation.3">
                    <p:embed/>
                  </p:oleObj>
                </mc:Choice>
                <mc:Fallback>
                  <p:oleObj name="Vergelijking" r:id="rId3" imgW="419040" imgH="609480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93" y="1368"/>
                          <a:ext cx="281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606" name="Text Box 78"/>
          <p:cNvSpPr txBox="1">
            <a:spLocks noChangeArrowheads="1"/>
          </p:cNvSpPr>
          <p:nvPr/>
        </p:nvSpPr>
        <p:spPr bwMode="auto">
          <a:xfrm>
            <a:off x="179388" y="2822575"/>
            <a:ext cx="78073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Procenten gebruik je om een deel van een geheel aan te geven,</a:t>
            </a:r>
          </a:p>
          <a:p>
            <a:r>
              <a:rPr lang="nl-BE" sz="2400">
                <a:latin typeface="Times New Roman" panose="02020603050405020304" pitchFamily="18" charset="0"/>
              </a:rPr>
              <a:t>door het geheel gelijk te stellen aan 100.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22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22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44" grpId="0"/>
      <p:bldP spid="22587" grpId="0"/>
      <p:bldP spid="226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79388" y="2982913"/>
            <a:ext cx="2792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Het deel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79388" y="4916488"/>
            <a:ext cx="3603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Het percentage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07950" y="450850"/>
            <a:ext cx="318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Soorten oefeningen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74625" y="1100138"/>
            <a:ext cx="3003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Het geheel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4845" name="AutoShape 29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1476375" y="1844675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4846" name="AutoShape 30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1476375" y="3716338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4847" name="AutoShape 31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1476375" y="5661025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8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/>
      <p:bldP spid="34823" grpId="0"/>
      <p:bldP spid="34840" grpId="0"/>
      <p:bldP spid="34841" grpId="0"/>
      <p:bldP spid="34845" grpId="0" animBg="1"/>
      <p:bldP spid="34846" grpId="0" animBg="1"/>
      <p:bldP spid="3484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r>
              <a:rPr lang="nl-BE" sz="3600" i="1">
                <a:solidFill>
                  <a:srgbClr val="FF0000"/>
                </a:solidFill>
                <a:latin typeface="Comic Sans MS" panose="030F0702030302020204" pitchFamily="66" charset="0"/>
              </a:rPr>
              <a:t>Schaal</a:t>
            </a:r>
            <a:endParaRPr lang="nl-NL" sz="3600" i="1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158750" y="908050"/>
            <a:ext cx="1735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Begrippen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179388" y="1557338"/>
            <a:ext cx="7229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De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schaal</a:t>
            </a:r>
            <a:r>
              <a:rPr lang="nl-BE" sz="2400">
                <a:latin typeface="Times New Roman" panose="02020603050405020304" pitchFamily="18" charset="0"/>
              </a:rPr>
              <a:t> is de verhouding tussen de getekende lengte en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 lengte van het originele object.</a:t>
            </a:r>
            <a:r>
              <a:rPr lang="nl-BE"/>
              <a:t> </a:t>
            </a:r>
            <a:endParaRPr lang="nl-NL"/>
          </a:p>
        </p:txBody>
      </p:sp>
      <p:sp>
        <p:nvSpPr>
          <p:cNvPr id="14387" name="Text Box 51"/>
          <p:cNvSpPr txBox="1">
            <a:spLocks noChangeArrowheads="1"/>
          </p:cNvSpPr>
          <p:nvPr/>
        </p:nvSpPr>
        <p:spPr bwMode="auto">
          <a:xfrm>
            <a:off x="179388" y="3213100"/>
            <a:ext cx="798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De schaal wordt weergegeven in een breuk waarbij de teller 1 is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en de noemer het schaalgetal.</a:t>
            </a:r>
            <a:r>
              <a:rPr lang="nl-BE"/>
              <a:t> </a:t>
            </a:r>
            <a:endParaRPr lang="nl-NL"/>
          </a:p>
        </p:txBody>
      </p:sp>
      <p:sp>
        <p:nvSpPr>
          <p:cNvPr id="14388" name="Text Box 52"/>
          <p:cNvSpPr txBox="1">
            <a:spLocks noChangeArrowheads="1"/>
          </p:cNvSpPr>
          <p:nvPr/>
        </p:nvSpPr>
        <p:spPr bwMode="auto">
          <a:xfrm>
            <a:off x="179388" y="4076700"/>
            <a:ext cx="8178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Het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schaalgetal</a:t>
            </a:r>
            <a:r>
              <a:rPr lang="nl-BE" sz="2400">
                <a:latin typeface="Times New Roman" panose="02020603050405020304" pitchFamily="18" charset="0"/>
              </a:rPr>
              <a:t> is het getal waarmee je de getekende lengte moet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vermenigvuldigen om de werkelijke lengte te kennen.</a:t>
            </a:r>
            <a:r>
              <a:rPr lang="nl-BE"/>
              <a:t> </a:t>
            </a:r>
            <a:endParaRPr lang="nl-NL"/>
          </a:p>
        </p:txBody>
      </p:sp>
      <p:grpSp>
        <p:nvGrpSpPr>
          <p:cNvPr id="14397" name="Group 61"/>
          <p:cNvGrpSpPr>
            <a:grpSpLocks/>
          </p:cNvGrpSpPr>
          <p:nvPr/>
        </p:nvGrpSpPr>
        <p:grpSpPr bwMode="auto">
          <a:xfrm>
            <a:off x="228600" y="5940425"/>
            <a:ext cx="2211388" cy="801688"/>
            <a:chOff x="144" y="3339"/>
            <a:chExt cx="1393" cy="505"/>
          </a:xfrm>
        </p:grpSpPr>
        <p:sp>
          <p:nvSpPr>
            <p:cNvPr id="14389" name="Text Box 53"/>
            <p:cNvSpPr txBox="1">
              <a:spLocks noChangeArrowheads="1"/>
            </p:cNvSpPr>
            <p:nvPr/>
          </p:nvSpPr>
          <p:spPr bwMode="auto">
            <a:xfrm>
              <a:off x="144" y="3339"/>
              <a:ext cx="119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getekende lengte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390" name="Text Box 54"/>
            <p:cNvSpPr txBox="1">
              <a:spLocks noChangeArrowheads="1"/>
            </p:cNvSpPr>
            <p:nvPr/>
          </p:nvSpPr>
          <p:spPr bwMode="auto">
            <a:xfrm>
              <a:off x="144" y="3594"/>
              <a:ext cx="122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werkelijke lengte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393" name="Line 57"/>
            <p:cNvSpPr>
              <a:spLocks noChangeShapeType="1"/>
            </p:cNvSpPr>
            <p:nvPr/>
          </p:nvSpPr>
          <p:spPr bwMode="auto">
            <a:xfrm>
              <a:off x="190" y="3594"/>
              <a:ext cx="108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94" name="Text Box 58"/>
            <p:cNvSpPr txBox="1">
              <a:spLocks noChangeArrowheads="1"/>
            </p:cNvSpPr>
            <p:nvPr/>
          </p:nvSpPr>
          <p:spPr bwMode="auto">
            <a:xfrm>
              <a:off x="1331" y="3458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98" name="Group 62"/>
          <p:cNvGrpSpPr>
            <a:grpSpLocks/>
          </p:cNvGrpSpPr>
          <p:nvPr/>
        </p:nvGrpSpPr>
        <p:grpSpPr bwMode="auto">
          <a:xfrm>
            <a:off x="2422525" y="5930900"/>
            <a:ext cx="1309688" cy="811213"/>
            <a:chOff x="1526" y="3339"/>
            <a:chExt cx="825" cy="511"/>
          </a:xfrm>
        </p:grpSpPr>
        <p:sp>
          <p:nvSpPr>
            <p:cNvPr id="14391" name="Text Box 55"/>
            <p:cNvSpPr txBox="1">
              <a:spLocks noChangeArrowheads="1"/>
            </p:cNvSpPr>
            <p:nvPr/>
          </p:nvSpPr>
          <p:spPr bwMode="auto">
            <a:xfrm>
              <a:off x="1857" y="3339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392" name="Text Box 56"/>
            <p:cNvSpPr txBox="1">
              <a:spLocks noChangeArrowheads="1"/>
            </p:cNvSpPr>
            <p:nvPr/>
          </p:nvSpPr>
          <p:spPr bwMode="auto">
            <a:xfrm>
              <a:off x="1526" y="3600"/>
              <a:ext cx="825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schaalgetal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396" name="Line 60"/>
            <p:cNvSpPr>
              <a:spLocks noChangeShapeType="1"/>
            </p:cNvSpPr>
            <p:nvPr/>
          </p:nvSpPr>
          <p:spPr bwMode="auto">
            <a:xfrm>
              <a:off x="1565" y="3594"/>
              <a:ext cx="6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4407" name="Group 71"/>
          <p:cNvGrpSpPr>
            <a:grpSpLocks/>
          </p:cNvGrpSpPr>
          <p:nvPr/>
        </p:nvGrpSpPr>
        <p:grpSpPr bwMode="auto">
          <a:xfrm>
            <a:off x="207963" y="2349500"/>
            <a:ext cx="2247900" cy="784225"/>
            <a:chOff x="131" y="1506"/>
            <a:chExt cx="1416" cy="494"/>
          </a:xfrm>
        </p:grpSpPr>
        <p:sp>
          <p:nvSpPr>
            <p:cNvPr id="14371" name="Text Box 35"/>
            <p:cNvSpPr txBox="1">
              <a:spLocks noChangeArrowheads="1"/>
            </p:cNvSpPr>
            <p:nvPr/>
          </p:nvSpPr>
          <p:spPr bwMode="auto">
            <a:xfrm>
              <a:off x="131" y="1616"/>
              <a:ext cx="7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Schaal =</a:t>
              </a:r>
              <a:r>
                <a:rPr lang="nl-BE"/>
                <a:t> </a:t>
              </a:r>
              <a:endParaRPr lang="nl-NL"/>
            </a:p>
          </p:txBody>
        </p:sp>
        <p:sp>
          <p:nvSpPr>
            <p:cNvPr id="14400" name="Text Box 64"/>
            <p:cNvSpPr txBox="1">
              <a:spLocks noChangeArrowheads="1"/>
            </p:cNvSpPr>
            <p:nvPr/>
          </p:nvSpPr>
          <p:spPr bwMode="auto">
            <a:xfrm>
              <a:off x="960" y="1506"/>
              <a:ext cx="1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401" name="Text Box 65"/>
            <p:cNvSpPr txBox="1">
              <a:spLocks noChangeArrowheads="1"/>
            </p:cNvSpPr>
            <p:nvPr/>
          </p:nvSpPr>
          <p:spPr bwMode="auto">
            <a:xfrm>
              <a:off x="782" y="1750"/>
              <a:ext cx="5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30 000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402" name="Text Box 66"/>
            <p:cNvSpPr txBox="1">
              <a:spLocks noChangeArrowheads="1"/>
            </p:cNvSpPr>
            <p:nvPr/>
          </p:nvSpPr>
          <p:spPr bwMode="auto">
            <a:xfrm>
              <a:off x="1341" y="1614"/>
              <a:ext cx="20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=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405" name="Line 69"/>
            <p:cNvSpPr>
              <a:spLocks noChangeShapeType="1"/>
            </p:cNvSpPr>
            <p:nvPr/>
          </p:nvSpPr>
          <p:spPr bwMode="auto">
            <a:xfrm>
              <a:off x="839" y="1752"/>
              <a:ext cx="453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14408" name="Group 72"/>
          <p:cNvGrpSpPr>
            <a:grpSpLocks/>
          </p:cNvGrpSpPr>
          <p:nvPr/>
        </p:nvGrpSpPr>
        <p:grpSpPr bwMode="auto">
          <a:xfrm>
            <a:off x="2446338" y="2349500"/>
            <a:ext cx="2973387" cy="784225"/>
            <a:chOff x="1541" y="1509"/>
            <a:chExt cx="1873" cy="494"/>
          </a:xfrm>
        </p:grpSpPr>
        <p:sp>
          <p:nvSpPr>
            <p:cNvPr id="14403" name="Text Box 67"/>
            <p:cNvSpPr txBox="1">
              <a:spLocks noChangeArrowheads="1"/>
            </p:cNvSpPr>
            <p:nvPr/>
          </p:nvSpPr>
          <p:spPr bwMode="auto">
            <a:xfrm>
              <a:off x="1923" y="1509"/>
              <a:ext cx="1048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1 cm getekend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404" name="Text Box 68"/>
            <p:cNvSpPr txBox="1">
              <a:spLocks noChangeArrowheads="1"/>
            </p:cNvSpPr>
            <p:nvPr/>
          </p:nvSpPr>
          <p:spPr bwMode="auto">
            <a:xfrm>
              <a:off x="1541" y="1753"/>
              <a:ext cx="187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sz="2000">
                  <a:latin typeface="Times New Roman" panose="02020603050405020304" pitchFamily="18" charset="0"/>
                </a:rPr>
                <a:t>30 000 cm in werkelijkheid</a:t>
              </a:r>
              <a:endParaRPr lang="nl-NL" sz="2000">
                <a:latin typeface="Times New Roman" panose="02020603050405020304" pitchFamily="18" charset="0"/>
              </a:endParaRPr>
            </a:p>
          </p:txBody>
        </p:sp>
        <p:sp>
          <p:nvSpPr>
            <p:cNvPr id="14406" name="Line 70"/>
            <p:cNvSpPr>
              <a:spLocks noChangeShapeType="1"/>
            </p:cNvSpPr>
            <p:nvPr/>
          </p:nvSpPr>
          <p:spPr bwMode="auto">
            <a:xfrm>
              <a:off x="1610" y="1752"/>
              <a:ext cx="172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4409" name="Text Box 73"/>
          <p:cNvSpPr txBox="1">
            <a:spLocks noChangeArrowheads="1"/>
          </p:cNvSpPr>
          <p:nvPr/>
        </p:nvSpPr>
        <p:spPr bwMode="auto">
          <a:xfrm>
            <a:off x="179388" y="4941888"/>
            <a:ext cx="763428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latin typeface="Times New Roman" panose="02020603050405020304" pitchFamily="18" charset="0"/>
              </a:rPr>
              <a:t>De </a:t>
            </a:r>
            <a:r>
              <a:rPr lang="nl-BE" sz="2400" b="1">
                <a:solidFill>
                  <a:srgbClr val="800080"/>
                </a:solidFill>
                <a:latin typeface="Times New Roman" panose="02020603050405020304" pitchFamily="18" charset="0"/>
              </a:rPr>
              <a:t>schaal</a:t>
            </a:r>
            <a:r>
              <a:rPr lang="nl-BE" sz="2400">
                <a:latin typeface="Times New Roman" panose="02020603050405020304" pitchFamily="18" charset="0"/>
              </a:rPr>
              <a:t> geeft de verhouding tussen de getekende lengte en</a:t>
            </a:r>
            <a:br>
              <a:rPr lang="nl-BE" sz="2400">
                <a:latin typeface="Times New Roman" panose="02020603050405020304" pitchFamily="18" charset="0"/>
              </a:rPr>
            </a:br>
            <a:r>
              <a:rPr lang="nl-BE" sz="2400">
                <a:latin typeface="Times New Roman" panose="02020603050405020304" pitchFamily="18" charset="0"/>
              </a:rPr>
              <a:t>de werkelijke lengte.</a:t>
            </a:r>
            <a:r>
              <a:rPr lang="nl-BE"/>
              <a:t> </a:t>
            </a: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1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14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4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4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  <p:bldP spid="14360" grpId="0"/>
      <p:bldP spid="14368" grpId="0"/>
      <p:bldP spid="14387" grpId="0"/>
      <p:bldP spid="14388" grpId="0"/>
      <p:bldP spid="14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4053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43243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4958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434340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425291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443865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nl-BE"/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179388" y="4916488"/>
            <a:ext cx="29622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De schaal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179388" y="2849563"/>
            <a:ext cx="4254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De getekende lengte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179388" y="884238"/>
            <a:ext cx="430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nl-BE" sz="2400">
                <a:latin typeface="Times New Roman" panose="02020603050405020304" pitchFamily="18" charset="0"/>
              </a:rPr>
              <a:t>  De werkelijke lengte berekenen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161925" y="307975"/>
            <a:ext cx="3189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 sz="2400">
                <a:solidFill>
                  <a:srgbClr val="0000FF"/>
                </a:solidFill>
                <a:latin typeface="Verdana" panose="020B0604030504040204" pitchFamily="34" charset="0"/>
              </a:rPr>
              <a:t>Soorten oefeningen</a:t>
            </a:r>
            <a:endParaRPr lang="nl-NL" sz="2400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5876" name="AutoShape 36">
            <a:hlinkClick r:id="" action="ppaction://noaction" highlightClick="1"/>
            <a:hlinkHover r:id="rId2" action="ppaction://hlinkfile"/>
          </p:cNvPr>
          <p:cNvSpPr>
            <a:spLocks noChangeArrowheads="1"/>
          </p:cNvSpPr>
          <p:nvPr/>
        </p:nvSpPr>
        <p:spPr bwMode="auto">
          <a:xfrm>
            <a:off x="2051050" y="1700213"/>
            <a:ext cx="611188" cy="576262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5877" name="AutoShape 37">
            <a:hlinkClick r:id="" action="ppaction://noaction" highlightClick="1"/>
            <a:hlinkHover r:id="rId3" action="ppaction://hlinkfile"/>
          </p:cNvPr>
          <p:cNvSpPr>
            <a:spLocks noChangeArrowheads="1"/>
          </p:cNvSpPr>
          <p:nvPr/>
        </p:nvSpPr>
        <p:spPr bwMode="auto">
          <a:xfrm>
            <a:off x="2089150" y="3644900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  <p:sp>
        <p:nvSpPr>
          <p:cNvPr id="35878" name="AutoShape 38">
            <a:hlinkClick r:id="" action="ppaction://noaction" highlightClick="1"/>
            <a:hlinkHover r:id="rId4" action="ppaction://hlinkfile"/>
          </p:cNvPr>
          <p:cNvSpPr>
            <a:spLocks noChangeArrowheads="1"/>
          </p:cNvSpPr>
          <p:nvPr/>
        </p:nvSpPr>
        <p:spPr bwMode="auto">
          <a:xfrm>
            <a:off x="2089150" y="5661025"/>
            <a:ext cx="611188" cy="576263"/>
          </a:xfrm>
          <a:prstGeom prst="actionButtonInformation">
            <a:avLst/>
          </a:prstGeom>
          <a:solidFill>
            <a:srgbClr val="8787E1"/>
          </a:solidFill>
          <a:ln w="19050">
            <a:solidFill>
              <a:srgbClr val="3232C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B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35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/>
      <p:bldP spid="35863" grpId="0"/>
      <p:bldP spid="35873" grpId="0"/>
      <p:bldP spid="35874" grpId="0"/>
      <p:bldP spid="35876" grpId="0" animBg="1"/>
      <p:bldP spid="35877" grpId="0" animBg="1"/>
      <p:bldP spid="35878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142</Words>
  <Application>Microsoft Office PowerPoint</Application>
  <PresentationFormat>Diavoorstelling (4:3)</PresentationFormat>
  <Paragraphs>35</Paragraphs>
  <Slides>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Arial</vt:lpstr>
      <vt:lpstr>Comic Sans MS</vt:lpstr>
      <vt:lpstr>Times New Roman</vt:lpstr>
      <vt:lpstr>Verdana</vt:lpstr>
      <vt:lpstr>Standaardontwerp</vt:lpstr>
      <vt:lpstr>Vergelijking</vt:lpstr>
      <vt:lpstr>Bijzondere verhoudingen</vt:lpstr>
      <vt:lpstr>Procent</vt:lpstr>
      <vt:lpstr>PowerPoint-presentatie</vt:lpstr>
      <vt:lpstr>Schaal</vt:lpstr>
      <vt:lpstr>PowerPoint-presentatie</vt:lpstr>
    </vt:vector>
  </TitlesOfParts>
  <Company>Sint Jan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RATIONALE GETALLEN</dc:title>
  <dc:creator>Lesgever</dc:creator>
  <cp:lastModifiedBy>andre snijers</cp:lastModifiedBy>
  <cp:revision>43</cp:revision>
  <dcterms:created xsi:type="dcterms:W3CDTF">2003-06-20T12:10:10Z</dcterms:created>
  <dcterms:modified xsi:type="dcterms:W3CDTF">2013-12-10T09:48:18Z</dcterms:modified>
</cp:coreProperties>
</file>