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5" r:id="rId5"/>
    <p:sldId id="27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0000FF"/>
    <a:srgbClr val="800080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E3F99-2E9D-4C20-B347-414832A46D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7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778E-493A-41B3-BB94-F90B63BA6B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62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75876-F2BD-473E-B6B0-CF88B135A94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76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7347D-B6BD-467C-A7BB-3B9B99511AD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44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04CBF-74DD-4518-9926-495138F657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11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036C3-6114-4BCA-8431-5A7F9E4764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26A77-057F-464F-8891-5DA1D418BE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32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4A4E8-CAD1-4D2E-A3E9-8DA3C55513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90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1C19D-909E-43CF-9D95-BB90B38B145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36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030B5-7642-45C1-B243-F679F949834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99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19E0-C343-419E-9CA1-E36882DF0E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94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70A04D-0FE2-4C01-82AB-182DFF99DAE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10b_procent_het_deel_berekenen_applet.html" TargetMode="External"/><Relationship Id="rId2" Type="http://schemas.openxmlformats.org/officeDocument/2006/relationships/hyperlink" Target="file:///C:\01_Pelckmans_1ste%20jaar_versie_2_W2013\00_Matrix_1ste_jaar\01_Bordboek_LWB_Matrix_1_Getallenleer\10a_procent_het_geheel_berekenen_appl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01_Pelckmans_1ste%20jaar_versie_2_W2013\00_Matrix_1ste_jaar\01_Bordboek_LWB_Matrix_1_Getallenleer\10c_procent_het_percentage_berekenen_applet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10e_schaal_getekende_lengte_berekenen_applet.html" TargetMode="External"/><Relationship Id="rId2" Type="http://schemas.openxmlformats.org/officeDocument/2006/relationships/hyperlink" Target="file:///C:\01_Pelckmans_1ste%20jaar_versie_2_W2013\00_Matrix_1ste_jaar\01_Bordboek_LWB_Matrix_1_Getallenleer\10d_schaal_werkelijke_lengte_berekenen_appl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01_Pelckmans_1ste%20jaar_versie_2_W2013\00_Matrix_1ste_jaar\01_Bordboek_LWB_Matrix_1_Getallenleer\10f_schaal_de_schaal_berekenen_apple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0000FF"/>
                </a:solidFill>
                <a:latin typeface="Comic Sans MS" panose="030F0702030302020204" pitchFamily="66" charset="0"/>
              </a:rPr>
              <a:t>Bijzondere verhoudingen</a:t>
            </a:r>
            <a:endParaRPr lang="nl-NL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Bijzondere verhoudingen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Bijzondere verhoudingen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30175"/>
            <a:ext cx="8229600" cy="5619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Procent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2713" y="1027113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179388" y="1743075"/>
            <a:ext cx="7618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procent</a:t>
            </a:r>
            <a:r>
              <a:rPr lang="nl-BE" sz="2400">
                <a:latin typeface="Times New Roman" panose="02020603050405020304" pitchFamily="18" charset="0"/>
              </a:rPr>
              <a:t> is een honderdste deel en wordt aangeduid door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het teken %.</a:t>
            </a:r>
          </a:p>
        </p:txBody>
      </p:sp>
      <p:grpSp>
        <p:nvGrpSpPr>
          <p:cNvPr id="22595" name="Group 67"/>
          <p:cNvGrpSpPr>
            <a:grpSpLocks/>
          </p:cNvGrpSpPr>
          <p:nvPr/>
        </p:nvGrpSpPr>
        <p:grpSpPr bwMode="auto">
          <a:xfrm>
            <a:off x="201613" y="4005263"/>
            <a:ext cx="1463675" cy="647700"/>
            <a:chOff x="1552" y="1368"/>
            <a:chExt cx="922" cy="408"/>
          </a:xfrm>
        </p:grpSpPr>
        <p:sp>
          <p:nvSpPr>
            <p:cNvPr id="22592" name="Text Box 64"/>
            <p:cNvSpPr txBox="1">
              <a:spLocks noChangeArrowheads="1"/>
            </p:cNvSpPr>
            <p:nvPr/>
          </p:nvSpPr>
          <p:spPr bwMode="auto">
            <a:xfrm>
              <a:off x="1552" y="1456"/>
              <a:ext cx="6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39 %  =</a:t>
              </a:r>
              <a:r>
                <a:rPr lang="nl-BE"/>
                <a:t>  </a:t>
              </a:r>
              <a:endParaRPr lang="nl-NL"/>
            </a:p>
          </p:txBody>
        </p:sp>
        <p:graphicFrame>
          <p:nvGraphicFramePr>
            <p:cNvPr id="22593" name="Object 65"/>
            <p:cNvGraphicFramePr>
              <a:graphicFrameLocks noChangeAspect="1"/>
            </p:cNvGraphicFramePr>
            <p:nvPr/>
          </p:nvGraphicFramePr>
          <p:xfrm>
            <a:off x="2193" y="1368"/>
            <a:ext cx="28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8" name="Vergelijking" r:id="rId3" imgW="419040" imgH="609480" progId="Equation.3">
                    <p:embed/>
                  </p:oleObj>
                </mc:Choice>
                <mc:Fallback>
                  <p:oleObj name="Vergelijking" r:id="rId3" imgW="419040" imgH="60948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1368"/>
                          <a:ext cx="281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179388" y="2822575"/>
            <a:ext cx="780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Procenten gebruik je om een deel van een geheel aan te geven,</a:t>
            </a:r>
          </a:p>
          <a:p>
            <a:r>
              <a:rPr lang="nl-BE" sz="2400">
                <a:latin typeface="Times New Roman" panose="02020603050405020304" pitchFamily="18" charset="0"/>
              </a:rPr>
              <a:t>door het geheel gelijk te stellen aan 100.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44" grpId="0"/>
      <p:bldP spid="22587" grpId="0"/>
      <p:bldP spid="226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9388" y="2982913"/>
            <a:ext cx="279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Het deel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388" y="4916488"/>
            <a:ext cx="360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Het percentage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07950" y="450850"/>
            <a:ext cx="318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Soorten oefeningen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74625" y="1100138"/>
            <a:ext cx="300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Het geheel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4845" name="AutoShape 29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476375" y="1844675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4846" name="AutoShape 30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476375" y="37163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4847" name="AutoShape 31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1476375" y="5661025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40" grpId="0"/>
      <p:bldP spid="34841" grpId="0"/>
      <p:bldP spid="34845" grpId="0" animBg="1"/>
      <p:bldP spid="34846" grpId="0" animBg="1"/>
      <p:bldP spid="348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Schaal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58750" y="908050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79388" y="1557338"/>
            <a:ext cx="7229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De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schaal</a:t>
            </a:r>
            <a:r>
              <a:rPr lang="nl-BE" sz="2400">
                <a:latin typeface="Times New Roman" panose="02020603050405020304" pitchFamily="18" charset="0"/>
              </a:rPr>
              <a:t> is de verhouding tussen de getekende lengte en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 lengte van het originele object.</a:t>
            </a:r>
            <a:r>
              <a:rPr lang="nl-BE"/>
              <a:t> </a:t>
            </a:r>
            <a:endParaRPr lang="nl-NL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79388" y="3213100"/>
            <a:ext cx="7988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De schaal wordt weergegeven in een breuk waarbij de teller 1 is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en de noemer het schaalgetal.</a:t>
            </a:r>
            <a:r>
              <a:rPr lang="nl-BE"/>
              <a:t> </a:t>
            </a:r>
            <a:endParaRPr lang="nl-NL"/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179388" y="4076700"/>
            <a:ext cx="817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Het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schaalgetal</a:t>
            </a:r>
            <a:r>
              <a:rPr lang="nl-BE" sz="2400">
                <a:latin typeface="Times New Roman" panose="02020603050405020304" pitchFamily="18" charset="0"/>
              </a:rPr>
              <a:t> is het getal waarmee je de getekende lengte moet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vermenigvuldigen om de werkelijke lengte te kennen.</a:t>
            </a:r>
            <a:r>
              <a:rPr lang="nl-BE"/>
              <a:t> </a:t>
            </a:r>
            <a:endParaRPr lang="nl-NL"/>
          </a:p>
        </p:txBody>
      </p:sp>
      <p:grpSp>
        <p:nvGrpSpPr>
          <p:cNvPr id="14397" name="Group 61"/>
          <p:cNvGrpSpPr>
            <a:grpSpLocks/>
          </p:cNvGrpSpPr>
          <p:nvPr/>
        </p:nvGrpSpPr>
        <p:grpSpPr bwMode="auto">
          <a:xfrm>
            <a:off x="228600" y="5940425"/>
            <a:ext cx="2211388" cy="801688"/>
            <a:chOff x="144" y="3339"/>
            <a:chExt cx="1393" cy="505"/>
          </a:xfrm>
        </p:grpSpPr>
        <p:sp>
          <p:nvSpPr>
            <p:cNvPr id="14389" name="Text Box 53"/>
            <p:cNvSpPr txBox="1">
              <a:spLocks noChangeArrowheads="1"/>
            </p:cNvSpPr>
            <p:nvPr/>
          </p:nvSpPr>
          <p:spPr bwMode="auto">
            <a:xfrm>
              <a:off x="144" y="3339"/>
              <a:ext cx="1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getekende lengte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144" y="3594"/>
              <a:ext cx="12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werkelijke lengte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>
              <a:off x="190" y="3594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94" name="Text Box 58"/>
            <p:cNvSpPr txBox="1">
              <a:spLocks noChangeArrowheads="1"/>
            </p:cNvSpPr>
            <p:nvPr/>
          </p:nvSpPr>
          <p:spPr bwMode="auto">
            <a:xfrm>
              <a:off x="1331" y="3458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98" name="Group 62"/>
          <p:cNvGrpSpPr>
            <a:grpSpLocks/>
          </p:cNvGrpSpPr>
          <p:nvPr/>
        </p:nvGrpSpPr>
        <p:grpSpPr bwMode="auto">
          <a:xfrm>
            <a:off x="2422525" y="5930900"/>
            <a:ext cx="1309688" cy="811213"/>
            <a:chOff x="1526" y="3339"/>
            <a:chExt cx="825" cy="511"/>
          </a:xfrm>
        </p:grpSpPr>
        <p:sp>
          <p:nvSpPr>
            <p:cNvPr id="14391" name="Text Box 55"/>
            <p:cNvSpPr txBox="1">
              <a:spLocks noChangeArrowheads="1"/>
            </p:cNvSpPr>
            <p:nvPr/>
          </p:nvSpPr>
          <p:spPr bwMode="auto">
            <a:xfrm>
              <a:off x="1857" y="333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1526" y="3600"/>
              <a:ext cx="8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schaalgetal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>
              <a:off x="1565" y="3594"/>
              <a:ext cx="6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207963" y="2349500"/>
            <a:ext cx="2247900" cy="784225"/>
            <a:chOff x="131" y="1506"/>
            <a:chExt cx="1416" cy="494"/>
          </a:xfrm>
        </p:grpSpPr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131" y="1616"/>
              <a:ext cx="7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Schaal =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4400" name="Text Box 64"/>
            <p:cNvSpPr txBox="1">
              <a:spLocks noChangeArrowheads="1"/>
            </p:cNvSpPr>
            <p:nvPr/>
          </p:nvSpPr>
          <p:spPr bwMode="auto">
            <a:xfrm>
              <a:off x="960" y="15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401" name="Text Box 65"/>
            <p:cNvSpPr txBox="1">
              <a:spLocks noChangeArrowheads="1"/>
            </p:cNvSpPr>
            <p:nvPr/>
          </p:nvSpPr>
          <p:spPr bwMode="auto">
            <a:xfrm>
              <a:off x="782" y="1750"/>
              <a:ext cx="5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30 000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402" name="Text Box 66"/>
            <p:cNvSpPr txBox="1">
              <a:spLocks noChangeArrowheads="1"/>
            </p:cNvSpPr>
            <p:nvPr/>
          </p:nvSpPr>
          <p:spPr bwMode="auto">
            <a:xfrm>
              <a:off x="1341" y="1614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405" name="Line 69"/>
            <p:cNvSpPr>
              <a:spLocks noChangeShapeType="1"/>
            </p:cNvSpPr>
            <p:nvPr/>
          </p:nvSpPr>
          <p:spPr bwMode="auto">
            <a:xfrm>
              <a:off x="839" y="1752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4408" name="Group 72"/>
          <p:cNvGrpSpPr>
            <a:grpSpLocks/>
          </p:cNvGrpSpPr>
          <p:nvPr/>
        </p:nvGrpSpPr>
        <p:grpSpPr bwMode="auto">
          <a:xfrm>
            <a:off x="2446338" y="2349500"/>
            <a:ext cx="2973387" cy="784225"/>
            <a:chOff x="1541" y="1509"/>
            <a:chExt cx="1873" cy="494"/>
          </a:xfrm>
        </p:grpSpPr>
        <p:sp>
          <p:nvSpPr>
            <p:cNvPr id="14403" name="Text Box 67"/>
            <p:cNvSpPr txBox="1">
              <a:spLocks noChangeArrowheads="1"/>
            </p:cNvSpPr>
            <p:nvPr/>
          </p:nvSpPr>
          <p:spPr bwMode="auto">
            <a:xfrm>
              <a:off x="1923" y="1509"/>
              <a:ext cx="10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 cm getekend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404" name="Text Box 68"/>
            <p:cNvSpPr txBox="1">
              <a:spLocks noChangeArrowheads="1"/>
            </p:cNvSpPr>
            <p:nvPr/>
          </p:nvSpPr>
          <p:spPr bwMode="auto">
            <a:xfrm>
              <a:off x="1541" y="1753"/>
              <a:ext cx="18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30 000 cm in werkelijkheid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14406" name="Line 70"/>
            <p:cNvSpPr>
              <a:spLocks noChangeShapeType="1"/>
            </p:cNvSpPr>
            <p:nvPr/>
          </p:nvSpPr>
          <p:spPr bwMode="auto">
            <a:xfrm>
              <a:off x="1610" y="1752"/>
              <a:ext cx="17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179388" y="4941888"/>
            <a:ext cx="7634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De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schaal</a:t>
            </a:r>
            <a:r>
              <a:rPr lang="nl-BE" sz="2400">
                <a:latin typeface="Times New Roman" panose="02020603050405020304" pitchFamily="18" charset="0"/>
              </a:rPr>
              <a:t> geeft de verhouding tussen de getekende lengte en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 werkelijke lengte.</a:t>
            </a:r>
            <a:r>
              <a:rPr lang="nl-BE"/>
              <a:t>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60" grpId="0"/>
      <p:bldP spid="14368" grpId="0"/>
      <p:bldP spid="14387" grpId="0"/>
      <p:bldP spid="14388" grpId="0"/>
      <p:bldP spid="14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79388" y="4916488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De schaal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79388" y="2849563"/>
            <a:ext cx="425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De getekende lengte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79388" y="884238"/>
            <a:ext cx="430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De werkelijke lengte berekenen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161925" y="307975"/>
            <a:ext cx="318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Soorten oefeningen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5876" name="AutoShape 36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051050" y="1700213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5877" name="AutoShape 3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089150" y="364490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5878" name="AutoShape 38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2089150" y="5661025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63" grpId="0"/>
      <p:bldP spid="35873" grpId="0"/>
      <p:bldP spid="35874" grpId="0"/>
      <p:bldP spid="35876" grpId="0" animBg="1"/>
      <p:bldP spid="35877" grpId="0" animBg="1"/>
      <p:bldP spid="35878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142</Words>
  <Application>Microsoft Office PowerPoint</Application>
  <PresentationFormat>Diavoorstelling (4:3)</PresentationFormat>
  <Paragraphs>35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Times New Roman</vt:lpstr>
      <vt:lpstr>Verdana</vt:lpstr>
      <vt:lpstr>Standaardontwerp</vt:lpstr>
      <vt:lpstr>Vergelijking</vt:lpstr>
      <vt:lpstr>Bijzondere verhoudingen</vt:lpstr>
      <vt:lpstr>Procent</vt:lpstr>
      <vt:lpstr>PowerPoint-presentatie</vt:lpstr>
      <vt:lpstr>Schaal</vt:lpstr>
      <vt:lpstr>PowerPoint-presentatie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43</cp:revision>
  <dcterms:created xsi:type="dcterms:W3CDTF">2003-06-20T12:10:10Z</dcterms:created>
  <dcterms:modified xsi:type="dcterms:W3CDTF">2013-12-10T09:48:18Z</dcterms:modified>
</cp:coreProperties>
</file>