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1" r:id="rId3"/>
    <p:sldId id="272" r:id="rId4"/>
    <p:sldId id="273" r:id="rId5"/>
    <p:sldId id="274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CC3300"/>
    <a:srgbClr val="0000FF"/>
    <a:srgbClr val="800080"/>
    <a:srgbClr val="FF0066"/>
    <a:srgbClr val="FF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0" autoAdjust="0"/>
    <p:restoredTop sz="94600"/>
  </p:normalViewPr>
  <p:slideViewPr>
    <p:cSldViewPr>
      <p:cViewPr varScale="1">
        <p:scale>
          <a:sx n="74" d="100"/>
          <a:sy n="74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5C4D9-BE7B-46CB-BAC3-EBCE22F493F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77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0D167-5C1C-46E7-82B5-BEC9615C14C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62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2305F-226F-490E-8B34-118A9D175D9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409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A8D2D34-9FEA-4649-8326-5371770F252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657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86D0A-C32B-4420-831C-22CC1CC6C29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15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2F505-FCF0-4198-9A8C-A0ECEAC5B70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69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B6A49-9BB4-4F58-BD1B-A1DABEB9A3C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80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E2BD3-1B49-4132-9561-9937A1B5478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274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D16CA-3E3B-4DB3-9C9B-20A69C0FF6F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070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3196A-5624-44D1-B0A8-D18FD573D9A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707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4950B-B455-4F2F-9B49-F90695A36D5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88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667B7-EBC1-47BA-A7A1-56A5443F217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531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2C1E2E9-8157-4111-9693-4B3F6D6282EB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1_Pelckmans_1ste%20jaar_versie_2_W2013\00_Matrix_1ste_jaar\01_Bordboek_LWB_Matrix_1_Getallenleer\11a_rationale_getallen_op_de_getallenas_applet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73338"/>
            <a:ext cx="8229600" cy="1143000"/>
          </a:xfrm>
        </p:spPr>
        <p:txBody>
          <a:bodyPr/>
          <a:lstStyle/>
          <a:p>
            <a:r>
              <a:rPr lang="nl-BE" b="1">
                <a:solidFill>
                  <a:srgbClr val="0000FF"/>
                </a:solidFill>
                <a:latin typeface="Comic Sans MS" panose="030F0702030302020204" pitchFamily="66" charset="0"/>
              </a:rPr>
              <a:t>De kommagetallen</a:t>
            </a:r>
            <a:endParaRPr lang="nl-NL" b="1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 rot="885757">
            <a:off x="1835150" y="1196975"/>
            <a:ext cx="38481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714243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kommagetallen</a:t>
            </a:r>
          </a:p>
        </p:txBody>
      </p:sp>
      <p:sp>
        <p:nvSpPr>
          <p:cNvPr id="20486" name="WordArt 6"/>
          <p:cNvSpPr>
            <a:spLocks noChangeArrowheads="1" noChangeShapeType="1" noTextEdit="1"/>
          </p:cNvSpPr>
          <p:nvPr/>
        </p:nvSpPr>
        <p:spPr bwMode="auto">
          <a:xfrm rot="-1162680">
            <a:off x="3171825" y="4581525"/>
            <a:ext cx="38481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116268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kommagetallen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072188" y="578008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>
                <a:cs typeface="Times New Roman" panose="02020603050405020304" pitchFamily="18" charset="0"/>
              </a:rPr>
              <a:t>©</a:t>
            </a:r>
            <a:r>
              <a:rPr lang="nl-BE" b="1">
                <a:cs typeface="Times New Roman" panose="02020603050405020304" pitchFamily="18" charset="0"/>
              </a:rPr>
              <a:t>   Andre Snijers</a:t>
            </a:r>
            <a:endParaRPr lang="nl-NL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44450"/>
            <a:ext cx="8229600" cy="6477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Kommagetallen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3795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95288" y="3357563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1" name="Vergelijking" r:id="rId3" imgW="342720" imgH="342720" progId="Equation.3">
                  <p:embed/>
                </p:oleObj>
              </mc:Choice>
              <mc:Fallback>
                <p:oleObj name="Vergelijking" r:id="rId3" imgW="342720" imgH="3427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357563"/>
                        <a:ext cx="609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93700" y="2276475"/>
          <a:ext cx="5873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2" name="Vergelijking" r:id="rId5" imgW="330120" imgH="342720" progId="Equation.3">
                  <p:embed/>
                </p:oleObj>
              </mc:Choice>
              <mc:Fallback>
                <p:oleObj name="Vergelijking" r:id="rId5" imgW="33012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2276475"/>
                        <a:ext cx="5873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95288" y="5775325"/>
          <a:ext cx="534987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3" name="Vergelijking" r:id="rId7" imgW="304560" imgH="342720" progId="Equation.3">
                  <p:embed/>
                </p:oleObj>
              </mc:Choice>
              <mc:Fallback>
                <p:oleObj name="Vergelijking" r:id="rId7" imgW="304560" imgH="342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775325"/>
                        <a:ext cx="534987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07950" y="836613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Begrippen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107950" y="1341438"/>
            <a:ext cx="7570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Als je bij een breuk de teller deelt door de noemer bekom je: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107950" y="1773238"/>
            <a:ext cx="2152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 een </a:t>
            </a:r>
            <a:r>
              <a:rPr lang="nl-BE" sz="2000" b="1">
                <a:solidFill>
                  <a:srgbClr val="800080"/>
                </a:solidFill>
                <a:latin typeface="Times New Roman" panose="02020603050405020304" pitchFamily="18" charset="0"/>
              </a:rPr>
              <a:t>geheel getal</a:t>
            </a:r>
            <a:r>
              <a:rPr lang="nl-BE" sz="2400">
                <a:latin typeface="Times New Roman" panose="02020603050405020304" pitchFamily="18" charset="0"/>
              </a:rPr>
              <a:t> 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96838" y="2924175"/>
            <a:ext cx="3268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 een </a:t>
            </a:r>
            <a:r>
              <a:rPr lang="nl-BE" sz="2000" b="1">
                <a:solidFill>
                  <a:srgbClr val="660066"/>
                </a:solidFill>
                <a:latin typeface="Times New Roman" panose="02020603050405020304" pitchFamily="18" charset="0"/>
              </a:rPr>
              <a:t>begrensd kommagetal</a:t>
            </a:r>
            <a:r>
              <a:rPr lang="nl-BE" sz="2000">
                <a:latin typeface="Times New Roman" panose="02020603050405020304" pitchFamily="18" charset="0"/>
              </a:rPr>
              <a:t> </a:t>
            </a:r>
            <a:endParaRPr lang="nl-NL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101600" y="5408613"/>
            <a:ext cx="3536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 een </a:t>
            </a:r>
            <a:r>
              <a:rPr lang="nl-BE" sz="2000" b="1">
                <a:solidFill>
                  <a:srgbClr val="660066"/>
                </a:solidFill>
                <a:latin typeface="Times New Roman" panose="02020603050405020304" pitchFamily="18" charset="0"/>
              </a:rPr>
              <a:t>onbegrensd kommagetal</a:t>
            </a:r>
            <a:r>
              <a:rPr lang="nl-BE" sz="2000">
                <a:latin typeface="Times New Roman" panose="02020603050405020304" pitchFamily="18" charset="0"/>
              </a:rPr>
              <a:t> 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1816100" y="2728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493838" y="2349500"/>
            <a:ext cx="4373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(de teller is een veelvoud van de noemer)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33805" name="Group 13"/>
          <p:cNvGrpSpPr>
            <a:grpSpLocks/>
          </p:cNvGrpSpPr>
          <p:nvPr/>
        </p:nvGrpSpPr>
        <p:grpSpPr bwMode="auto">
          <a:xfrm>
            <a:off x="612775" y="3933825"/>
            <a:ext cx="6346825" cy="839788"/>
            <a:chOff x="386" y="2885"/>
            <a:chExt cx="3998" cy="529"/>
          </a:xfrm>
        </p:grpSpPr>
        <p:sp>
          <p:nvSpPr>
            <p:cNvPr id="33806" name="Text Box 14"/>
            <p:cNvSpPr txBox="1">
              <a:spLocks noChangeArrowheads="1"/>
            </p:cNvSpPr>
            <p:nvPr/>
          </p:nvSpPr>
          <p:spPr bwMode="auto">
            <a:xfrm>
              <a:off x="487" y="3164"/>
              <a:ext cx="389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(</a:t>
              </a:r>
              <a:r>
                <a:rPr lang="nl-BE" sz="2000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decimale breuk</a:t>
              </a:r>
              <a:r>
                <a:rPr lang="nl-BE" sz="2000">
                  <a:latin typeface="Times New Roman" panose="02020603050405020304" pitchFamily="18" charset="0"/>
                </a:rPr>
                <a:t>: breuk met als noemer 10, 100, 1000, …)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>
              <a:off x="386" y="2885"/>
              <a:ext cx="272" cy="227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3808" name="Line 16"/>
            <p:cNvSpPr>
              <a:spLocks noChangeShapeType="1"/>
            </p:cNvSpPr>
            <p:nvPr/>
          </p:nvSpPr>
          <p:spPr bwMode="auto">
            <a:xfrm flipH="1">
              <a:off x="1384" y="2885"/>
              <a:ext cx="635" cy="227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33809" name="Group 17"/>
          <p:cNvGrpSpPr>
            <a:grpSpLocks/>
          </p:cNvGrpSpPr>
          <p:nvPr/>
        </p:nvGrpSpPr>
        <p:grpSpPr bwMode="auto">
          <a:xfrm>
            <a:off x="1133475" y="6219825"/>
            <a:ext cx="4670425" cy="504825"/>
            <a:chOff x="714" y="3974"/>
            <a:chExt cx="2942" cy="318"/>
          </a:xfrm>
        </p:grpSpPr>
        <p:sp>
          <p:nvSpPr>
            <p:cNvPr id="33810" name="Line 18"/>
            <p:cNvSpPr>
              <a:spLocks noChangeShapeType="1"/>
            </p:cNvSpPr>
            <p:nvPr/>
          </p:nvSpPr>
          <p:spPr bwMode="auto">
            <a:xfrm>
              <a:off x="714" y="3974"/>
              <a:ext cx="13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3811" name="Line 19"/>
            <p:cNvSpPr>
              <a:spLocks noChangeShapeType="1"/>
            </p:cNvSpPr>
            <p:nvPr/>
          </p:nvSpPr>
          <p:spPr bwMode="auto">
            <a:xfrm>
              <a:off x="845" y="4019"/>
              <a:ext cx="91" cy="91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33812" name="Text Box 20"/>
            <p:cNvSpPr txBox="1">
              <a:spLocks noChangeArrowheads="1"/>
            </p:cNvSpPr>
            <p:nvPr/>
          </p:nvSpPr>
          <p:spPr bwMode="auto">
            <a:xfrm>
              <a:off x="916" y="4042"/>
              <a:ext cx="27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de periode</a:t>
              </a:r>
              <a:r>
                <a:rPr lang="nl-BE" sz="2000">
                  <a:latin typeface="Times New Roman" panose="02020603050405020304" pitchFamily="18" charset="0"/>
                </a:rPr>
                <a:t>: de cijfers die altijd repeteren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33813" name="Object 21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950913" y="3500438"/>
          <a:ext cx="52546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4" name="Vergelijking" r:id="rId9" imgW="266400" imgH="190440" progId="Equation.3">
                  <p:embed/>
                </p:oleObj>
              </mc:Choice>
              <mc:Fallback>
                <p:oleObj name="Vergelijking" r:id="rId9" imgW="266400" imgH="1904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913" y="3500438"/>
                        <a:ext cx="525462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4" name="Object 22"/>
          <p:cNvGraphicFramePr>
            <a:graphicFrameLocks noChangeAspect="1"/>
          </p:cNvGraphicFramePr>
          <p:nvPr/>
        </p:nvGraphicFramePr>
        <p:xfrm>
          <a:off x="2740025" y="3357563"/>
          <a:ext cx="67945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5" name="Vergelijking" r:id="rId11" imgW="380880" imgH="342720" progId="Equation.3">
                  <p:embed/>
                </p:oleObj>
              </mc:Choice>
              <mc:Fallback>
                <p:oleObj name="Vergelijking" r:id="rId11" imgW="380880" imgH="34272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0025" y="3357563"/>
                        <a:ext cx="679450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5" name="Object 23"/>
          <p:cNvGraphicFramePr>
            <a:graphicFrameLocks noChangeAspect="1"/>
          </p:cNvGraphicFramePr>
          <p:nvPr/>
        </p:nvGraphicFramePr>
        <p:xfrm>
          <a:off x="3303588" y="3357563"/>
          <a:ext cx="8540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6" name="Vergelijking" r:id="rId13" imgW="495000" imgH="342720" progId="Equation.3">
                  <p:embed/>
                </p:oleObj>
              </mc:Choice>
              <mc:Fallback>
                <p:oleObj name="Vergelijking" r:id="rId13" imgW="495000" imgH="34272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3588" y="3357563"/>
                        <a:ext cx="8540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6" name="Object 24"/>
          <p:cNvGraphicFramePr>
            <a:graphicFrameLocks noChangeAspect="1"/>
          </p:cNvGraphicFramePr>
          <p:nvPr/>
        </p:nvGraphicFramePr>
        <p:xfrm>
          <a:off x="4021138" y="3500438"/>
          <a:ext cx="520700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7" name="Vergelijking" r:id="rId15" imgW="304560" imgH="190440" progId="Equation.3">
                  <p:embed/>
                </p:oleObj>
              </mc:Choice>
              <mc:Fallback>
                <p:oleObj name="Vergelijking" r:id="rId15" imgW="304560" imgH="1904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1138" y="3500438"/>
                        <a:ext cx="520700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7" name="Object 25"/>
          <p:cNvGraphicFramePr>
            <a:graphicFrameLocks noChangeAspect="1"/>
          </p:cNvGraphicFramePr>
          <p:nvPr/>
        </p:nvGraphicFramePr>
        <p:xfrm>
          <a:off x="915988" y="2420938"/>
          <a:ext cx="2635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8" name="Vergelijking" r:id="rId17" imgW="139680" imgH="190440" progId="Equation.3">
                  <p:embed/>
                </p:oleObj>
              </mc:Choice>
              <mc:Fallback>
                <p:oleObj name="Vergelijking" r:id="rId17" imgW="139680" imgH="1904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988" y="2420938"/>
                        <a:ext cx="2635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8" name="Object 26"/>
          <p:cNvGraphicFramePr>
            <a:graphicFrameLocks noChangeAspect="1"/>
          </p:cNvGraphicFramePr>
          <p:nvPr/>
        </p:nvGraphicFramePr>
        <p:xfrm>
          <a:off x="895350" y="5927725"/>
          <a:ext cx="131445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9" name="Vergelijking" r:id="rId19" imgW="749160" imgH="190440" progId="Equation.3">
                  <p:embed/>
                </p:oleObj>
              </mc:Choice>
              <mc:Fallback>
                <p:oleObj name="Vergelijking" r:id="rId19" imgW="749160" imgH="1904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5927725"/>
                        <a:ext cx="131445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323850" y="4724400"/>
            <a:ext cx="83629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Als je een decimale breuk schrijft als een kommagetal, heb je in het kommagetal</a:t>
            </a:r>
          </a:p>
          <a:p>
            <a:r>
              <a:rPr lang="nl-BE" sz="2000">
                <a:latin typeface="Times New Roman" panose="02020603050405020304" pitchFamily="18" charset="0"/>
              </a:rPr>
              <a:t>evenveel cijfers na de komma als er nullen staan in de noemer.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4716463" y="3429000"/>
            <a:ext cx="4195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(een eindig aantal cijfers na de komma)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247900" y="5849938"/>
            <a:ext cx="4449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(een oneindig aantal cijfers na de komma)</a:t>
            </a:r>
            <a:endParaRPr lang="nl-NL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8" grpId="0"/>
      <p:bldP spid="33799" grpId="0"/>
      <p:bldP spid="33800" grpId="0"/>
      <p:bldP spid="33801" grpId="0"/>
      <p:bldP spid="33802" grpId="0"/>
      <p:bldP spid="33804" grpId="0"/>
      <p:bldP spid="33819" grpId="0"/>
      <p:bldP spid="33820" grpId="0"/>
      <p:bldP spid="338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44450"/>
            <a:ext cx="8229600" cy="57626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Kommagetallen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4819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50825" y="2200275"/>
          <a:ext cx="4699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8" name="Vergelijking" r:id="rId3" imgW="469800" imgH="291960" progId="Equation.3">
                  <p:embed/>
                </p:oleObj>
              </mc:Choice>
              <mc:Fallback>
                <p:oleObj name="Vergelijking" r:id="rId3" imgW="469800" imgH="2919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200275"/>
                        <a:ext cx="4699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50825" y="4649788"/>
          <a:ext cx="673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9" name="Vergelijking" r:id="rId5" imgW="672840" imgH="291960" progId="Equation.3">
                  <p:embed/>
                </p:oleObj>
              </mc:Choice>
              <mc:Fallback>
                <p:oleObj name="Vergelijking" r:id="rId5" imgW="67284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649788"/>
                        <a:ext cx="6731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9750" y="1989138"/>
          <a:ext cx="279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0" name="Vergelijking" r:id="rId7" imgW="279360" imgH="609480" progId="Equation.3">
                  <p:embed/>
                </p:oleObj>
              </mc:Choice>
              <mc:Fallback>
                <p:oleObj name="Vergelijking" r:id="rId7" imgW="279360" imgH="609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989138"/>
                        <a:ext cx="279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07950" y="1397000"/>
            <a:ext cx="2281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Een geheel getal</a:t>
            </a:r>
            <a:endParaRPr lang="nl-NL" sz="2400" b="1">
              <a:solidFill>
                <a:srgbClr val="80008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07950" y="3844925"/>
            <a:ext cx="363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Een begrensd kommagetal</a:t>
            </a:r>
            <a:endParaRPr lang="nl-NL" sz="2400" b="1">
              <a:solidFill>
                <a:srgbClr val="80008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4824" name="Object 8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971550" y="4443413"/>
          <a:ext cx="39052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1" name="Vergelijking" r:id="rId9" imgW="419040" imgH="609480" progId="Equation.3">
                  <p:embed/>
                </p:oleObj>
              </mc:Choice>
              <mc:Fallback>
                <p:oleObj name="Vergelijking" r:id="rId9" imgW="419040" imgH="609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443413"/>
                        <a:ext cx="390525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4619625" y="4616450"/>
          <a:ext cx="792163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2" name="Vergelijking" r:id="rId11" imgW="495000" imgH="203040" progId="Equation.3">
                  <p:embed/>
                </p:oleObj>
              </mc:Choice>
              <mc:Fallback>
                <p:oleObj name="Vergelijking" r:id="rId11" imgW="495000" imgH="203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5" y="4616450"/>
                        <a:ext cx="792163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6" name="Object 10"/>
          <p:cNvGraphicFramePr>
            <a:graphicFrameLocks noChangeAspect="1"/>
          </p:cNvGraphicFramePr>
          <p:nvPr/>
        </p:nvGraphicFramePr>
        <p:xfrm>
          <a:off x="5387975" y="4454525"/>
          <a:ext cx="792163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3" name="Vergelijking" r:id="rId13" imgW="495000" imgH="393480" progId="Equation.3">
                  <p:embed/>
                </p:oleObj>
              </mc:Choice>
              <mc:Fallback>
                <p:oleObj name="Vergelijking" r:id="rId13" imgW="49500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7975" y="4454525"/>
                        <a:ext cx="792163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7" name="Object 11"/>
          <p:cNvGraphicFramePr>
            <a:graphicFrameLocks noChangeAspect="1"/>
          </p:cNvGraphicFramePr>
          <p:nvPr/>
        </p:nvGraphicFramePr>
        <p:xfrm>
          <a:off x="6276975" y="4445000"/>
          <a:ext cx="496888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4" name="Vergelijking" r:id="rId15" imgW="304560" imgH="393480" progId="Equation.3">
                  <p:embed/>
                </p:oleObj>
              </mc:Choice>
              <mc:Fallback>
                <p:oleObj name="Vergelijking" r:id="rId15" imgW="30456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6975" y="4445000"/>
                        <a:ext cx="496888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179388" y="2727325"/>
            <a:ext cx="38465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 schrijf het geheel getal in de teller</a:t>
            </a:r>
          </a:p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 de noemer is 1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179388" y="5286375"/>
            <a:ext cx="55530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 schrijf in de teller het getal zonder een komma</a:t>
            </a:r>
          </a:p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 schrijf in de noemer een 1 met evenveel nullen als </a:t>
            </a:r>
          </a:p>
          <a:p>
            <a:r>
              <a:rPr lang="nl-BE" sz="2000">
                <a:latin typeface="Times New Roman" panose="02020603050405020304" pitchFamily="18" charset="0"/>
              </a:rPr>
              <a:t>    er cijfers na de komma staan in het kommagetal</a:t>
            </a:r>
          </a:p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 schrijf de breuk als een basisbreuk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07950" y="765175"/>
            <a:ext cx="5292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Een getal schrijven als een breuk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22" grpId="0"/>
      <p:bldP spid="34823" grpId="0"/>
      <p:bldP spid="34828" grpId="0"/>
      <p:bldP spid="34829" grpId="0"/>
      <p:bldP spid="348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6477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Kommagetallen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12725" y="1454150"/>
            <a:ext cx="60166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Afronden</a:t>
            </a:r>
            <a:r>
              <a:rPr lang="nl-BE" sz="2400">
                <a:solidFill>
                  <a:srgbClr val="800080"/>
                </a:solidFill>
                <a:latin typeface="Times New Roman" panose="02020603050405020304" pitchFamily="18" charset="0"/>
              </a:rPr>
              <a:t> </a:t>
            </a:r>
            <a:r>
              <a:rPr lang="nl-BE" sz="2400">
                <a:latin typeface="Times New Roman" panose="02020603050405020304" pitchFamily="18" charset="0"/>
              </a:rPr>
              <a:t>betekent dat je het aantal beduidende</a:t>
            </a:r>
          </a:p>
          <a:p>
            <a:r>
              <a:rPr lang="nl-BE" sz="2400">
                <a:latin typeface="Times New Roman" panose="02020603050405020304" pitchFamily="18" charset="0"/>
              </a:rPr>
              <a:t>cijfers vermindert.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50825" y="2366963"/>
            <a:ext cx="6591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 Volgt op </a:t>
            </a:r>
            <a:r>
              <a:rPr lang="nl-BE" sz="2000" b="1">
                <a:solidFill>
                  <a:srgbClr val="008000"/>
                </a:solidFill>
                <a:latin typeface="Times New Roman" panose="02020603050405020304" pitchFamily="18" charset="0"/>
              </a:rPr>
              <a:t>het laatste cijfer dat blijft staan</a:t>
            </a:r>
            <a:r>
              <a:rPr lang="nl-BE" sz="2000">
                <a:latin typeface="Times New Roman" panose="02020603050405020304" pitchFamily="18" charset="0"/>
              </a:rPr>
              <a:t> een 0, 1, 2, 3 of 4</a:t>
            </a:r>
          </a:p>
          <a:p>
            <a:r>
              <a:rPr lang="nl-BE" sz="2000">
                <a:latin typeface="Times New Roman" panose="02020603050405020304" pitchFamily="18" charset="0"/>
              </a:rPr>
              <a:t>    dan blijft het laatste cijfer staan.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50825" y="4240213"/>
            <a:ext cx="6562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 Volgt op het </a:t>
            </a:r>
            <a:r>
              <a:rPr lang="nl-BE" sz="2000" b="1">
                <a:solidFill>
                  <a:srgbClr val="008000"/>
                </a:solidFill>
                <a:latin typeface="Times New Roman" panose="02020603050405020304" pitchFamily="18" charset="0"/>
              </a:rPr>
              <a:t>laatste cijfer dat blijft staan</a:t>
            </a:r>
            <a:r>
              <a:rPr lang="nl-BE" sz="2000">
                <a:latin typeface="Times New Roman" panose="02020603050405020304" pitchFamily="18" charset="0"/>
              </a:rPr>
              <a:t> een 5, 6, 7, 8 of 9</a:t>
            </a:r>
          </a:p>
          <a:p>
            <a:r>
              <a:rPr lang="nl-BE" sz="2000">
                <a:latin typeface="Times New Roman" panose="02020603050405020304" pitchFamily="18" charset="0"/>
              </a:rPr>
              <a:t>    dan moet je het laatste cijfer met 1 verhogen.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517525" y="3176588"/>
            <a:ext cx="7727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2,56489                      (Als er 2 cijfers na de komma moeten blijven staan.)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517525" y="5048250"/>
            <a:ext cx="7727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5,23873                      (Als er 3 cijfers na de komma moeten blijven staan.)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212725" y="884238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Begrippen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grpSp>
        <p:nvGrpSpPr>
          <p:cNvPr id="35863" name="Group 23"/>
          <p:cNvGrpSpPr>
            <a:grpSpLocks/>
          </p:cNvGrpSpPr>
          <p:nvPr/>
        </p:nvGrpSpPr>
        <p:grpSpPr bwMode="auto">
          <a:xfrm>
            <a:off x="1554163" y="3113088"/>
            <a:ext cx="973137" cy="460375"/>
            <a:chOff x="979" y="1752"/>
            <a:chExt cx="613" cy="290"/>
          </a:xfrm>
        </p:grpSpPr>
        <p:sp>
          <p:nvSpPr>
            <p:cNvPr id="35853" name="Text Box 13"/>
            <p:cNvSpPr txBox="1">
              <a:spLocks noChangeArrowheads="1"/>
            </p:cNvSpPr>
            <p:nvPr/>
          </p:nvSpPr>
          <p:spPr bwMode="auto">
            <a:xfrm>
              <a:off x="1156" y="1774"/>
              <a:ext cx="4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 2,56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grpSp>
          <p:nvGrpSpPr>
            <p:cNvPr id="35859" name="Group 19"/>
            <p:cNvGrpSpPr>
              <a:grpSpLocks/>
            </p:cNvGrpSpPr>
            <p:nvPr/>
          </p:nvGrpSpPr>
          <p:grpSpPr bwMode="auto">
            <a:xfrm>
              <a:off x="979" y="1752"/>
              <a:ext cx="205" cy="290"/>
              <a:chOff x="3773" y="3474"/>
              <a:chExt cx="205" cy="290"/>
            </a:xfrm>
          </p:grpSpPr>
          <p:sp>
            <p:nvSpPr>
              <p:cNvPr id="35857" name="Text Box 17"/>
              <p:cNvSpPr txBox="1">
                <a:spLocks noChangeArrowheads="1"/>
              </p:cNvSpPr>
              <p:nvPr/>
            </p:nvSpPr>
            <p:spPr bwMode="auto">
              <a:xfrm>
                <a:off x="3775" y="3474"/>
                <a:ext cx="2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~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858" name="Text Box 18"/>
              <p:cNvSpPr txBox="1">
                <a:spLocks noChangeArrowheads="1"/>
              </p:cNvSpPr>
              <p:nvPr/>
            </p:nvSpPr>
            <p:spPr bwMode="auto">
              <a:xfrm>
                <a:off x="3773" y="3514"/>
                <a:ext cx="2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~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5864" name="Group 24"/>
          <p:cNvGrpSpPr>
            <a:grpSpLocks/>
          </p:cNvGrpSpPr>
          <p:nvPr/>
        </p:nvGrpSpPr>
        <p:grpSpPr bwMode="auto">
          <a:xfrm>
            <a:off x="1547813" y="5030788"/>
            <a:ext cx="1116012" cy="457200"/>
            <a:chOff x="975" y="2568"/>
            <a:chExt cx="703" cy="288"/>
          </a:xfrm>
        </p:grpSpPr>
        <p:sp>
          <p:nvSpPr>
            <p:cNvPr id="35854" name="Text Box 14"/>
            <p:cNvSpPr txBox="1">
              <a:spLocks noChangeArrowheads="1"/>
            </p:cNvSpPr>
            <p:nvPr/>
          </p:nvSpPr>
          <p:spPr bwMode="auto">
            <a:xfrm>
              <a:off x="1202" y="2590"/>
              <a:ext cx="4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5,239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grpSp>
          <p:nvGrpSpPr>
            <p:cNvPr id="35862" name="Group 22"/>
            <p:cNvGrpSpPr>
              <a:grpSpLocks/>
            </p:cNvGrpSpPr>
            <p:nvPr/>
          </p:nvGrpSpPr>
          <p:grpSpPr bwMode="auto">
            <a:xfrm>
              <a:off x="975" y="2568"/>
              <a:ext cx="208" cy="288"/>
              <a:chOff x="4818" y="3429"/>
              <a:chExt cx="208" cy="288"/>
            </a:xfrm>
          </p:grpSpPr>
          <p:sp>
            <p:nvSpPr>
              <p:cNvPr id="35860" name="Text Box 20"/>
              <p:cNvSpPr txBox="1">
                <a:spLocks noChangeArrowheads="1"/>
              </p:cNvSpPr>
              <p:nvPr/>
            </p:nvSpPr>
            <p:spPr bwMode="auto">
              <a:xfrm>
                <a:off x="4818" y="3429"/>
                <a:ext cx="2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~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861" name="Text Box 21"/>
              <p:cNvSpPr txBox="1">
                <a:spLocks noChangeArrowheads="1"/>
              </p:cNvSpPr>
              <p:nvPr/>
            </p:nvSpPr>
            <p:spPr bwMode="auto">
              <a:xfrm>
                <a:off x="4823" y="3467"/>
                <a:ext cx="2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~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5870" name="Group 30"/>
          <p:cNvGrpSpPr>
            <a:grpSpLocks/>
          </p:cNvGrpSpPr>
          <p:nvPr/>
        </p:nvGrpSpPr>
        <p:grpSpPr bwMode="auto">
          <a:xfrm>
            <a:off x="539750" y="3630613"/>
            <a:ext cx="6437313" cy="446087"/>
            <a:chOff x="340" y="2139"/>
            <a:chExt cx="4055" cy="281"/>
          </a:xfrm>
        </p:grpSpPr>
        <p:sp>
          <p:nvSpPr>
            <p:cNvPr id="35865" name="Text Box 25"/>
            <p:cNvSpPr txBox="1">
              <a:spLocks noChangeArrowheads="1"/>
            </p:cNvSpPr>
            <p:nvPr/>
          </p:nvSpPr>
          <p:spPr bwMode="auto">
            <a:xfrm>
              <a:off x="340" y="2160"/>
              <a:ext cx="10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Lees 2,56489</a:t>
              </a:r>
              <a:r>
                <a:rPr lang="nl-BE"/>
                <a:t> </a:t>
              </a:r>
              <a:endParaRPr lang="nl-NL"/>
            </a:p>
          </p:txBody>
        </p:sp>
        <p:grpSp>
          <p:nvGrpSpPr>
            <p:cNvPr id="35868" name="Group 28"/>
            <p:cNvGrpSpPr>
              <a:grpSpLocks/>
            </p:cNvGrpSpPr>
            <p:nvPr/>
          </p:nvGrpSpPr>
          <p:grpSpPr bwMode="auto">
            <a:xfrm>
              <a:off x="1292" y="2139"/>
              <a:ext cx="207" cy="281"/>
              <a:chOff x="2364" y="2340"/>
              <a:chExt cx="207" cy="281"/>
            </a:xfrm>
          </p:grpSpPr>
          <p:sp>
            <p:nvSpPr>
              <p:cNvPr id="35866" name="Text Box 26"/>
              <p:cNvSpPr txBox="1">
                <a:spLocks noChangeArrowheads="1"/>
              </p:cNvSpPr>
              <p:nvPr/>
            </p:nvSpPr>
            <p:spPr bwMode="auto">
              <a:xfrm>
                <a:off x="2368" y="2340"/>
                <a:ext cx="2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~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867" name="Text Box 27"/>
              <p:cNvSpPr txBox="1">
                <a:spLocks noChangeArrowheads="1"/>
              </p:cNvSpPr>
              <p:nvPr/>
            </p:nvSpPr>
            <p:spPr bwMode="auto">
              <a:xfrm>
                <a:off x="2364" y="2371"/>
                <a:ext cx="2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2000">
                    <a:latin typeface="Times New Roman" panose="02020603050405020304" pitchFamily="18" charset="0"/>
                  </a:rPr>
                  <a:t>~</a:t>
                </a:r>
                <a:endParaRPr lang="nl-NL" sz="20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5869" name="Text Box 29"/>
            <p:cNvSpPr txBox="1">
              <a:spLocks noChangeArrowheads="1"/>
            </p:cNvSpPr>
            <p:nvPr/>
          </p:nvSpPr>
          <p:spPr bwMode="auto">
            <a:xfrm>
              <a:off x="1456" y="2167"/>
              <a:ext cx="293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2,56 als 2,56489 </a:t>
              </a:r>
              <a:r>
                <a:rPr lang="nl-BE" sz="2000" i="1">
                  <a:latin typeface="Times New Roman" panose="02020603050405020304" pitchFamily="18" charset="0"/>
                </a:rPr>
                <a:t>is ongeveer gelijk aan</a:t>
              </a:r>
              <a:r>
                <a:rPr lang="nl-BE" sz="2000">
                  <a:latin typeface="Times New Roman" panose="02020603050405020304" pitchFamily="18" charset="0"/>
                </a:rPr>
                <a:t> 2,56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250825" y="5492750"/>
            <a:ext cx="8697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Zorg ervoor dat je zinvol afrondt. Kijk daarom steeds naar de context.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468313" y="6021388"/>
            <a:ext cx="4546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Op de parking kunnen er 19,8 auto’s staan.</a:t>
            </a:r>
          </a:p>
          <a:p>
            <a:r>
              <a:rPr lang="nl-BE" sz="2000">
                <a:latin typeface="Times New Roman" panose="02020603050405020304" pitchFamily="18" charset="0"/>
              </a:rPr>
              <a:t>19,8 wordt 19 auto’s.</a:t>
            </a:r>
            <a:endParaRPr lang="nl-NL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5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/>
      <p:bldP spid="35845" grpId="0"/>
      <p:bldP spid="35846" grpId="0"/>
      <p:bldP spid="35851" grpId="1"/>
      <p:bldP spid="35852" grpId="1"/>
      <p:bldP spid="35855" grpId="0"/>
      <p:bldP spid="35871" grpId="0"/>
      <p:bldP spid="358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6477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Kommagetallen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212725" y="955675"/>
            <a:ext cx="260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Handig rekenen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250825" y="1670050"/>
            <a:ext cx="7013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Als je een breuk op de getallenas plaatst, zet je de breuk</a:t>
            </a:r>
          </a:p>
          <a:p>
            <a:r>
              <a:rPr lang="nl-BE" sz="2400">
                <a:latin typeface="Times New Roman" panose="02020603050405020304" pitchFamily="18" charset="0"/>
              </a:rPr>
              <a:t>eerst om in een kommagetal.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6888" name="AutoShape 24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1663700" y="2781300"/>
            <a:ext cx="611188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76" grpId="0"/>
      <p:bldP spid="36887" grpId="0"/>
      <p:bldP spid="36888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344</Words>
  <Application>Microsoft Office PowerPoint</Application>
  <PresentationFormat>Diavoorstelling (4:3)</PresentationFormat>
  <Paragraphs>54</Paragraphs>
  <Slides>5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Comic Sans MS</vt:lpstr>
      <vt:lpstr>Times New Roman</vt:lpstr>
      <vt:lpstr>Verdana</vt:lpstr>
      <vt:lpstr>Standaardontwerp</vt:lpstr>
      <vt:lpstr>Vergelijking</vt:lpstr>
      <vt:lpstr>De kommagetallen</vt:lpstr>
      <vt:lpstr>Kommagetallen</vt:lpstr>
      <vt:lpstr>Kommagetallen</vt:lpstr>
      <vt:lpstr>Kommagetallen</vt:lpstr>
      <vt:lpstr>Kommagetallen</vt:lpstr>
    </vt:vector>
  </TitlesOfParts>
  <Company>Sint Jan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RATIONALE GETALLEN</dc:title>
  <dc:creator>Lesgever</dc:creator>
  <cp:lastModifiedBy>andre snijers</cp:lastModifiedBy>
  <cp:revision>39</cp:revision>
  <dcterms:created xsi:type="dcterms:W3CDTF">2003-06-20T12:10:10Z</dcterms:created>
  <dcterms:modified xsi:type="dcterms:W3CDTF">2013-12-10T09:52:47Z</dcterms:modified>
</cp:coreProperties>
</file>