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68" r:id="rId4"/>
    <p:sldId id="270" r:id="rId5"/>
    <p:sldId id="271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CC3300"/>
    <a:srgbClr val="0000FF"/>
    <a:srgbClr val="800080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3E61C-07E8-41F0-9DFD-6B575606180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53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A0EF2-003B-4271-8096-DB3070E8F37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56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998A5-482B-42B9-8795-F0144ABC72F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90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1EBD14-AF51-4063-BA69-59DDA55C8CB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039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BDA62-BEED-400A-A1DB-304E3B65B6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727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D83E1-50C0-462F-913B-82060A01E57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73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E7E0B-BDA2-4711-BB04-591AAAC66A9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23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696BC-B175-4BC5-975B-0BC84BA0FC4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282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23D25-73BD-4AE6-85D4-E07B74C4080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03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4975B-29A1-4C16-A5FA-DF3E606D4C6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895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FE83C-FCFB-420E-BAD6-38733BEE68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58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AABF8-07BF-4FAD-85B4-38451ABB949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56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C65784-D344-42C2-A6BD-836D2ABAB6E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9.jpeg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jpeg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10" Type="http://schemas.openxmlformats.org/officeDocument/2006/relationships/image" Target="../media/image8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73338"/>
            <a:ext cx="8229600" cy="1143000"/>
          </a:xfrm>
        </p:spPr>
        <p:txBody>
          <a:bodyPr/>
          <a:lstStyle/>
          <a:p>
            <a:r>
              <a:rPr lang="nl-BE" sz="4000" b="1">
                <a:solidFill>
                  <a:srgbClr val="0000FF"/>
                </a:solidFill>
                <a:latin typeface="Comic Sans MS" panose="030F0702030302020204" pitchFamily="66" charset="0"/>
              </a:rPr>
              <a:t>Natuurlijke, gehele en rationale getallen</a:t>
            </a:r>
            <a:endParaRPr lang="nl-NL" sz="4000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 rot="885757">
            <a:off x="1835150" y="119697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714243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Natuurlijke, gehele en rationale getallen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 rot="-1162680">
            <a:off x="3171825" y="458152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16268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Natuurlijke, gehele en rationale getallen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072188" y="578008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cs typeface="Times New Roman" panose="02020603050405020304" pitchFamily="18" charset="0"/>
              </a:rPr>
              <a:t>©</a:t>
            </a:r>
            <a:r>
              <a:rPr lang="nl-BE" b="1">
                <a:cs typeface="Times New Roman" panose="02020603050405020304" pitchFamily="18" charset="0"/>
              </a:rPr>
              <a:t>   Andre Snijers</a:t>
            </a:r>
            <a:endParaRPr 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De verzameling van de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natuurlijke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07950" y="1531938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Symbolen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816100" y="2728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pSp>
        <p:nvGrpSpPr>
          <p:cNvPr id="38995" name="Group 83"/>
          <p:cNvGrpSpPr>
            <a:grpSpLocks/>
          </p:cNvGrpSpPr>
          <p:nvPr/>
        </p:nvGrpSpPr>
        <p:grpSpPr bwMode="auto">
          <a:xfrm>
            <a:off x="254000" y="2744788"/>
            <a:ext cx="2708275" cy="458787"/>
            <a:chOff x="160" y="1729"/>
            <a:chExt cx="1706" cy="289"/>
          </a:xfrm>
        </p:grpSpPr>
        <p:sp>
          <p:nvSpPr>
            <p:cNvPr id="38916" name="Text Box 4"/>
            <p:cNvSpPr txBox="1">
              <a:spLocks noChangeArrowheads="1"/>
            </p:cNvSpPr>
            <p:nvPr/>
          </p:nvSpPr>
          <p:spPr bwMode="auto">
            <a:xfrm>
              <a:off x="476" y="1729"/>
              <a:ext cx="13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{0, 1, 2, 3, 4, 5, …}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38973" name="Group 61"/>
            <p:cNvGrpSpPr>
              <a:grpSpLocks/>
            </p:cNvGrpSpPr>
            <p:nvPr/>
          </p:nvGrpSpPr>
          <p:grpSpPr bwMode="auto">
            <a:xfrm>
              <a:off x="160" y="1730"/>
              <a:ext cx="407" cy="288"/>
              <a:chOff x="1657" y="2069"/>
              <a:chExt cx="407" cy="288"/>
            </a:xfrm>
          </p:grpSpPr>
          <p:sp>
            <p:nvSpPr>
              <p:cNvPr id="38919" name="Text Box 7"/>
              <p:cNvSpPr txBox="1">
                <a:spLocks noChangeArrowheads="1"/>
              </p:cNvSpPr>
              <p:nvPr/>
            </p:nvSpPr>
            <p:spPr bwMode="auto">
              <a:xfrm>
                <a:off x="1792" y="2069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400">
                    <a:latin typeface="Times New Roman" panose="02020603050405020304" pitchFamily="18" charset="0"/>
                  </a:rPr>
                  <a:t>= 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38920" name="Picture 8" descr="N-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7" y="2130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38971" name="Picture 59" descr="N-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56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72" name="Text Box 60"/>
          <p:cNvSpPr txBox="1">
            <a:spLocks noChangeArrowheads="1"/>
          </p:cNvSpPr>
          <p:nvPr/>
        </p:nvSpPr>
        <p:spPr bwMode="auto">
          <a:xfrm>
            <a:off x="530225" y="2108200"/>
            <a:ext cx="564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is de verzameling van de natuurlijke getallen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38979" name="Group 67"/>
          <p:cNvGrpSpPr>
            <a:grpSpLocks/>
          </p:cNvGrpSpPr>
          <p:nvPr/>
        </p:nvGrpSpPr>
        <p:grpSpPr bwMode="auto">
          <a:xfrm>
            <a:off x="179388" y="3303588"/>
            <a:ext cx="6829425" cy="701675"/>
            <a:chOff x="113" y="1991"/>
            <a:chExt cx="4302" cy="442"/>
          </a:xfrm>
        </p:grpSpPr>
        <p:sp>
          <p:nvSpPr>
            <p:cNvPr id="38974" name="Text Box 62"/>
            <p:cNvSpPr txBox="1">
              <a:spLocks noChangeArrowheads="1"/>
            </p:cNvSpPr>
            <p:nvPr/>
          </p:nvSpPr>
          <p:spPr bwMode="auto">
            <a:xfrm>
              <a:off x="113" y="1991"/>
              <a:ext cx="430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Als een getal tot die verzameling behoort (een element is van die </a:t>
              </a:r>
              <a:br>
                <a:rPr lang="nl-BE" sz="2000">
                  <a:latin typeface="Times New Roman" panose="02020603050405020304" pitchFamily="18" charset="0"/>
                </a:rPr>
              </a:br>
              <a:r>
                <a:rPr lang="nl-BE" sz="2000">
                  <a:latin typeface="Times New Roman" panose="02020603050405020304" pitchFamily="18" charset="0"/>
                </a:rPr>
                <a:t>verzameling), kun je dit korter noteren met het symbool    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8976" name="Object 64"/>
            <p:cNvGraphicFramePr>
              <a:graphicFrameLocks noChangeAspect="1"/>
            </p:cNvGraphicFramePr>
            <p:nvPr/>
          </p:nvGraphicFramePr>
          <p:xfrm>
            <a:off x="3775" y="2269"/>
            <a:ext cx="112" cy="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96" name="Vergelijking" r:id="rId4" imgW="177480" imgH="177480" progId="Equation.3">
                    <p:embed/>
                  </p:oleObj>
                </mc:Choice>
                <mc:Fallback>
                  <p:oleObj name="Vergelijking" r:id="rId4" imgW="177480" imgH="177480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5" y="2269"/>
                          <a:ext cx="112" cy="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982" name="Group 70"/>
          <p:cNvGrpSpPr>
            <a:grpSpLocks/>
          </p:cNvGrpSpPr>
          <p:nvPr/>
        </p:nvGrpSpPr>
        <p:grpSpPr bwMode="auto">
          <a:xfrm>
            <a:off x="231775" y="4175125"/>
            <a:ext cx="4268788" cy="406400"/>
            <a:chOff x="146" y="2432"/>
            <a:chExt cx="2689" cy="256"/>
          </a:xfrm>
        </p:grpSpPr>
        <p:grpSp>
          <p:nvGrpSpPr>
            <p:cNvPr id="38921" name="Group 9"/>
            <p:cNvGrpSpPr>
              <a:grpSpLocks/>
            </p:cNvGrpSpPr>
            <p:nvPr/>
          </p:nvGrpSpPr>
          <p:grpSpPr bwMode="auto">
            <a:xfrm>
              <a:off x="505" y="2438"/>
              <a:ext cx="485" cy="250"/>
              <a:chOff x="781" y="1480"/>
              <a:chExt cx="485" cy="250"/>
            </a:xfrm>
          </p:grpSpPr>
          <p:graphicFrame>
            <p:nvGraphicFramePr>
              <p:cNvPr id="38922" name="Object 10"/>
              <p:cNvGraphicFramePr>
                <a:graphicFrameLocks noChangeAspect="1"/>
              </p:cNvGraphicFramePr>
              <p:nvPr/>
            </p:nvGraphicFramePr>
            <p:xfrm>
              <a:off x="975" y="1570"/>
              <a:ext cx="112" cy="1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997" name="Vergelijking" r:id="rId6" imgW="177480" imgH="177480" progId="Equation.3">
                      <p:embed/>
                    </p:oleObj>
                  </mc:Choice>
                  <mc:Fallback>
                    <p:oleObj name="Vergelijking" r:id="rId6" imgW="177480" imgH="177480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5" y="1570"/>
                            <a:ext cx="112" cy="1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8923" name="Text Box 11"/>
              <p:cNvSpPr txBox="1">
                <a:spLocks noChangeArrowheads="1"/>
              </p:cNvSpPr>
              <p:nvPr/>
            </p:nvSpPr>
            <p:spPr bwMode="auto">
              <a:xfrm>
                <a:off x="781" y="1480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3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38924" name="Picture 12" descr="N-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86" y="1525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8980" name="Text Box 68"/>
            <p:cNvSpPr txBox="1">
              <a:spLocks noChangeArrowheads="1"/>
            </p:cNvSpPr>
            <p:nvPr/>
          </p:nvSpPr>
          <p:spPr bwMode="auto">
            <a:xfrm>
              <a:off x="146" y="2432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Lees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38981" name="Text Box 69"/>
            <p:cNvSpPr txBox="1">
              <a:spLocks noChangeArrowheads="1"/>
            </p:cNvSpPr>
            <p:nvPr/>
          </p:nvSpPr>
          <p:spPr bwMode="auto">
            <a:xfrm>
              <a:off x="946" y="2432"/>
              <a:ext cx="18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als 3</a:t>
              </a:r>
              <a:r>
                <a:rPr lang="nl-BE" sz="2000" i="1">
                  <a:latin typeface="Times New Roman" panose="02020603050405020304" pitchFamily="18" charset="0"/>
                </a:rPr>
                <a:t> is een natuurlijk getal</a:t>
              </a:r>
              <a:r>
                <a:rPr lang="nl-BE" sz="2000">
                  <a:latin typeface="Times New Roman" panose="02020603050405020304" pitchFamily="18" charset="0"/>
                </a:rPr>
                <a:t>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8990" name="Group 78"/>
          <p:cNvGrpSpPr>
            <a:grpSpLocks/>
          </p:cNvGrpSpPr>
          <p:nvPr/>
        </p:nvGrpSpPr>
        <p:grpSpPr bwMode="auto">
          <a:xfrm>
            <a:off x="179388" y="4743450"/>
            <a:ext cx="7399337" cy="701675"/>
            <a:chOff x="113" y="2761"/>
            <a:chExt cx="4661" cy="442"/>
          </a:xfrm>
        </p:grpSpPr>
        <p:sp>
          <p:nvSpPr>
            <p:cNvPr id="38984" name="Text Box 72"/>
            <p:cNvSpPr txBox="1">
              <a:spLocks noChangeArrowheads="1"/>
            </p:cNvSpPr>
            <p:nvPr/>
          </p:nvSpPr>
          <p:spPr bwMode="auto">
            <a:xfrm>
              <a:off x="113" y="2761"/>
              <a:ext cx="466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Als een getal niet tot die verzameling behoort (geen element is van die </a:t>
              </a:r>
              <a:br>
                <a:rPr lang="nl-BE" sz="2000">
                  <a:latin typeface="Times New Roman" panose="02020603050405020304" pitchFamily="18" charset="0"/>
                </a:rPr>
              </a:br>
              <a:r>
                <a:rPr lang="nl-BE" sz="2000">
                  <a:latin typeface="Times New Roman" panose="02020603050405020304" pitchFamily="18" charset="0"/>
                </a:rPr>
                <a:t>verzameling), kun je dit korter noteren met het symbool    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8987" name="Object 75"/>
            <p:cNvGraphicFramePr>
              <a:graphicFrameLocks noChangeAspect="1"/>
            </p:cNvGraphicFramePr>
            <p:nvPr/>
          </p:nvGraphicFramePr>
          <p:xfrm>
            <a:off x="3769" y="3030"/>
            <a:ext cx="11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98" name="Vergelijking" r:id="rId7" imgW="177480" imgH="215640" progId="Equation.3">
                    <p:embed/>
                  </p:oleObj>
                </mc:Choice>
                <mc:Fallback>
                  <p:oleObj name="Vergelijking" r:id="rId7" imgW="177480" imgH="215640" progId="Equation.3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9" y="3030"/>
                          <a:ext cx="11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994" name="Group 82"/>
          <p:cNvGrpSpPr>
            <a:grpSpLocks/>
          </p:cNvGrpSpPr>
          <p:nvPr/>
        </p:nvGrpSpPr>
        <p:grpSpPr bwMode="auto">
          <a:xfrm>
            <a:off x="241300" y="5616575"/>
            <a:ext cx="4719638" cy="404813"/>
            <a:chOff x="152" y="3271"/>
            <a:chExt cx="2973" cy="255"/>
          </a:xfrm>
        </p:grpSpPr>
        <p:grpSp>
          <p:nvGrpSpPr>
            <p:cNvPr id="38925" name="Group 13"/>
            <p:cNvGrpSpPr>
              <a:grpSpLocks/>
            </p:cNvGrpSpPr>
            <p:nvPr/>
          </p:nvGrpSpPr>
          <p:grpSpPr bwMode="auto">
            <a:xfrm>
              <a:off x="509" y="3276"/>
              <a:ext cx="561" cy="250"/>
              <a:chOff x="3498" y="1480"/>
              <a:chExt cx="561" cy="250"/>
            </a:xfrm>
          </p:grpSpPr>
          <p:graphicFrame>
            <p:nvGraphicFramePr>
              <p:cNvPr id="38926" name="Object 14"/>
              <p:cNvGraphicFramePr>
                <a:graphicFrameLocks noChangeAspect="1"/>
              </p:cNvGraphicFramePr>
              <p:nvPr/>
            </p:nvGraphicFramePr>
            <p:xfrm>
              <a:off x="3766" y="1553"/>
              <a:ext cx="112" cy="1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999" name="Vergelijking" r:id="rId9" imgW="177480" imgH="215640" progId="Equation.3">
                      <p:embed/>
                    </p:oleObj>
                  </mc:Choice>
                  <mc:Fallback>
                    <p:oleObj name="Vergelijking" r:id="rId9" imgW="177480" imgH="215640" progId="Equation.3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66" y="1553"/>
                            <a:ext cx="112" cy="1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8927" name="Text Box 15"/>
              <p:cNvSpPr txBox="1">
                <a:spLocks noChangeArrowheads="1"/>
              </p:cNvSpPr>
              <p:nvPr/>
            </p:nvSpPr>
            <p:spPr bwMode="auto">
              <a:xfrm>
                <a:off x="3498" y="1480"/>
                <a:ext cx="27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–8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38928" name="Picture 16" descr="N-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79" y="1518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8992" name="Text Box 80"/>
            <p:cNvSpPr txBox="1">
              <a:spLocks noChangeArrowheads="1"/>
            </p:cNvSpPr>
            <p:nvPr/>
          </p:nvSpPr>
          <p:spPr bwMode="auto">
            <a:xfrm>
              <a:off x="152" y="3271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Lees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38993" name="Text Box 81"/>
            <p:cNvSpPr txBox="1">
              <a:spLocks noChangeArrowheads="1"/>
            </p:cNvSpPr>
            <p:nvPr/>
          </p:nvSpPr>
          <p:spPr bwMode="auto">
            <a:xfrm>
              <a:off x="1036" y="3271"/>
              <a:ext cx="20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als –8 </a:t>
              </a:r>
              <a:r>
                <a:rPr lang="nl-BE" sz="2000" i="1">
                  <a:latin typeface="Times New Roman" panose="02020603050405020304" pitchFamily="18" charset="0"/>
                </a:rPr>
                <a:t>is geen natuurlijk getal</a:t>
              </a:r>
              <a:r>
                <a:rPr lang="nl-BE" sz="2000">
                  <a:latin typeface="Times New Roman" panose="02020603050405020304" pitchFamily="18" charset="0"/>
                </a:rPr>
                <a:t>. 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  <p:bldP spid="389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De verzameling van de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07950" y="1531938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Symbolen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1816100" y="2728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pSp>
        <p:nvGrpSpPr>
          <p:cNvPr id="22660" name="Group 132"/>
          <p:cNvGrpSpPr>
            <a:grpSpLocks/>
          </p:cNvGrpSpPr>
          <p:nvPr/>
        </p:nvGrpSpPr>
        <p:grpSpPr bwMode="auto">
          <a:xfrm>
            <a:off x="190500" y="2924175"/>
            <a:ext cx="4144963" cy="511175"/>
            <a:chOff x="120" y="1842"/>
            <a:chExt cx="2611" cy="322"/>
          </a:xfrm>
        </p:grpSpPr>
        <p:sp>
          <p:nvSpPr>
            <p:cNvPr id="22604" name="Text Box 76"/>
            <p:cNvSpPr txBox="1">
              <a:spLocks noChangeArrowheads="1"/>
            </p:cNvSpPr>
            <p:nvPr/>
          </p:nvSpPr>
          <p:spPr bwMode="auto">
            <a:xfrm>
              <a:off x="431" y="1842"/>
              <a:ext cx="23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{…, –3, –2, –1, 0, +1, +2, +3, …}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22652" name="Group 124"/>
            <p:cNvGrpSpPr>
              <a:grpSpLocks/>
            </p:cNvGrpSpPr>
            <p:nvPr/>
          </p:nvGrpSpPr>
          <p:grpSpPr bwMode="auto">
            <a:xfrm>
              <a:off x="120" y="1876"/>
              <a:ext cx="423" cy="288"/>
              <a:chOff x="2426" y="2416"/>
              <a:chExt cx="423" cy="288"/>
            </a:xfrm>
          </p:grpSpPr>
          <p:sp>
            <p:nvSpPr>
              <p:cNvPr id="22605" name="Text Box 77"/>
              <p:cNvSpPr txBox="1">
                <a:spLocks noChangeArrowheads="1"/>
              </p:cNvSpPr>
              <p:nvPr/>
            </p:nvSpPr>
            <p:spPr bwMode="auto">
              <a:xfrm>
                <a:off x="2577" y="2416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400">
                    <a:latin typeface="Times New Roman" panose="02020603050405020304" pitchFamily="18" charset="0"/>
                  </a:rPr>
                  <a:t>= 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22606" name="Picture 78" descr="Z-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26" y="2446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22650" name="Picture 122" descr="Z-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301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51" name="Text Box 123"/>
          <p:cNvSpPr txBox="1">
            <a:spLocks noChangeArrowheads="1"/>
          </p:cNvSpPr>
          <p:nvPr/>
        </p:nvSpPr>
        <p:spPr bwMode="auto">
          <a:xfrm>
            <a:off x="450850" y="2168525"/>
            <a:ext cx="519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is de verzameling van de gehele getallen.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22657" name="Group 129"/>
          <p:cNvGrpSpPr>
            <a:grpSpLocks/>
          </p:cNvGrpSpPr>
          <p:nvPr/>
        </p:nvGrpSpPr>
        <p:grpSpPr bwMode="auto">
          <a:xfrm>
            <a:off x="190500" y="3562350"/>
            <a:ext cx="4148138" cy="419100"/>
            <a:chOff x="120" y="2244"/>
            <a:chExt cx="2613" cy="264"/>
          </a:xfrm>
        </p:grpSpPr>
        <p:grpSp>
          <p:nvGrpSpPr>
            <p:cNvPr id="22634" name="Group 106"/>
            <p:cNvGrpSpPr>
              <a:grpSpLocks/>
            </p:cNvGrpSpPr>
            <p:nvPr/>
          </p:nvGrpSpPr>
          <p:grpSpPr bwMode="auto">
            <a:xfrm>
              <a:off x="463" y="2258"/>
              <a:ext cx="557" cy="250"/>
              <a:chOff x="779" y="2681"/>
              <a:chExt cx="557" cy="250"/>
            </a:xfrm>
          </p:grpSpPr>
          <p:graphicFrame>
            <p:nvGraphicFramePr>
              <p:cNvPr id="22587" name="Object 59"/>
              <p:cNvGraphicFramePr>
                <a:graphicFrameLocks noChangeAspect="1"/>
              </p:cNvGraphicFramePr>
              <p:nvPr/>
            </p:nvGraphicFramePr>
            <p:xfrm>
              <a:off x="1066" y="2746"/>
              <a:ext cx="112" cy="1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61" name="Vergelijking" r:id="rId4" imgW="177480" imgH="177480" progId="Equation.3">
                      <p:embed/>
                    </p:oleObj>
                  </mc:Choice>
                  <mc:Fallback>
                    <p:oleObj name="Vergelijking" r:id="rId4" imgW="177480" imgH="177480" progId="Equation.3">
                      <p:embed/>
                      <p:pic>
                        <p:nvPicPr>
                          <p:cNvPr id="0" name="Object 5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66" y="2746"/>
                            <a:ext cx="112" cy="1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607" name="Text Box 79"/>
              <p:cNvSpPr txBox="1">
                <a:spLocks noChangeArrowheads="1"/>
              </p:cNvSpPr>
              <p:nvPr/>
            </p:nvSpPr>
            <p:spPr bwMode="auto">
              <a:xfrm>
                <a:off x="779" y="2681"/>
                <a:ext cx="27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–5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22608" name="Picture 80" descr="Z-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6" y="2713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2653" name="Text Box 125"/>
            <p:cNvSpPr txBox="1">
              <a:spLocks noChangeArrowheads="1"/>
            </p:cNvSpPr>
            <p:nvPr/>
          </p:nvSpPr>
          <p:spPr bwMode="auto">
            <a:xfrm>
              <a:off x="120" y="2251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Lees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655" name="Text Box 127"/>
            <p:cNvSpPr txBox="1">
              <a:spLocks noChangeArrowheads="1"/>
            </p:cNvSpPr>
            <p:nvPr/>
          </p:nvSpPr>
          <p:spPr bwMode="auto">
            <a:xfrm>
              <a:off x="976" y="2244"/>
              <a:ext cx="175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als –5 </a:t>
              </a:r>
              <a:r>
                <a:rPr lang="nl-BE" sz="2000" i="1">
                  <a:latin typeface="Times New Roman" panose="02020603050405020304" pitchFamily="18" charset="0"/>
                </a:rPr>
                <a:t>is een geheel getal</a:t>
              </a:r>
              <a:r>
                <a:rPr lang="nl-BE" sz="2000">
                  <a:latin typeface="Times New Roman" panose="02020603050405020304" pitchFamily="18" charset="0"/>
                </a:rPr>
                <a:t>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659" name="Group 131"/>
          <p:cNvGrpSpPr>
            <a:grpSpLocks/>
          </p:cNvGrpSpPr>
          <p:nvPr/>
        </p:nvGrpSpPr>
        <p:grpSpPr bwMode="auto">
          <a:xfrm>
            <a:off x="190500" y="4195763"/>
            <a:ext cx="4683125" cy="401637"/>
            <a:chOff x="120" y="2643"/>
            <a:chExt cx="2950" cy="253"/>
          </a:xfrm>
        </p:grpSpPr>
        <p:grpSp>
          <p:nvGrpSpPr>
            <p:cNvPr id="22635" name="Group 107"/>
            <p:cNvGrpSpPr>
              <a:grpSpLocks/>
            </p:cNvGrpSpPr>
            <p:nvPr/>
          </p:nvGrpSpPr>
          <p:grpSpPr bwMode="auto">
            <a:xfrm>
              <a:off x="465" y="2646"/>
              <a:ext cx="698" cy="250"/>
              <a:chOff x="3501" y="2681"/>
              <a:chExt cx="698" cy="250"/>
            </a:xfrm>
          </p:grpSpPr>
          <p:graphicFrame>
            <p:nvGraphicFramePr>
              <p:cNvPr id="22592" name="Object 64"/>
              <p:cNvGraphicFramePr>
                <a:graphicFrameLocks noChangeAspect="1"/>
              </p:cNvGraphicFramePr>
              <p:nvPr/>
            </p:nvGraphicFramePr>
            <p:xfrm>
              <a:off x="3902" y="2750"/>
              <a:ext cx="112" cy="1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62" name="Vergelijking" r:id="rId6" imgW="177480" imgH="215640" progId="Equation.3">
                      <p:embed/>
                    </p:oleObj>
                  </mc:Choice>
                  <mc:Fallback>
                    <p:oleObj name="Vergelijking" r:id="rId6" imgW="177480" imgH="215640" progId="Equation.3">
                      <p:embed/>
                      <p:pic>
                        <p:nvPicPr>
                          <p:cNvPr id="0" name="Object 6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02" y="2750"/>
                            <a:ext cx="112" cy="1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609" name="Text Box 81"/>
              <p:cNvSpPr txBox="1">
                <a:spLocks noChangeArrowheads="1"/>
              </p:cNvSpPr>
              <p:nvPr/>
            </p:nvSpPr>
            <p:spPr bwMode="auto">
              <a:xfrm>
                <a:off x="3501" y="2681"/>
                <a:ext cx="3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1,25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22610" name="Picture 82" descr="Z-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9" y="2720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2654" name="Text Box 126"/>
            <p:cNvSpPr txBox="1">
              <a:spLocks noChangeArrowheads="1"/>
            </p:cNvSpPr>
            <p:nvPr/>
          </p:nvSpPr>
          <p:spPr bwMode="auto">
            <a:xfrm>
              <a:off x="1113" y="2645"/>
              <a:ext cx="195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als 1,25 </a:t>
              </a:r>
              <a:r>
                <a:rPr lang="nl-BE" sz="2000" i="1">
                  <a:latin typeface="Times New Roman" panose="02020603050405020304" pitchFamily="18" charset="0"/>
                </a:rPr>
                <a:t>is geen geheel getal</a:t>
              </a:r>
              <a:r>
                <a:rPr lang="nl-BE" sz="2000">
                  <a:latin typeface="Times New Roman" panose="02020603050405020304" pitchFamily="18" charset="0"/>
                </a:rPr>
                <a:t>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656" name="Text Box 128"/>
            <p:cNvSpPr txBox="1">
              <a:spLocks noChangeArrowheads="1"/>
            </p:cNvSpPr>
            <p:nvPr/>
          </p:nvSpPr>
          <p:spPr bwMode="auto">
            <a:xfrm>
              <a:off x="120" y="2643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Lees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2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6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De verzameling van de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rationale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07950" y="1531938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Symbolen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816100" y="2728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409575" y="2262188"/>
            <a:ext cx="546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is de verzameling van de rationale getallen.</a:t>
            </a:r>
            <a:endParaRPr lang="nl-NL" sz="2400">
              <a:latin typeface="Times New Roman" panose="02020603050405020304" pitchFamily="18" charset="0"/>
            </a:endParaRPr>
          </a:p>
        </p:txBody>
      </p:sp>
      <p:pic>
        <p:nvPicPr>
          <p:cNvPr id="39975" name="Picture 39" descr="Q-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376488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008" name="Group 72"/>
          <p:cNvGrpSpPr>
            <a:grpSpLocks/>
          </p:cNvGrpSpPr>
          <p:nvPr/>
        </p:nvGrpSpPr>
        <p:grpSpPr bwMode="auto">
          <a:xfrm>
            <a:off x="179388" y="2997200"/>
            <a:ext cx="4383087" cy="609600"/>
            <a:chOff x="113" y="1888"/>
            <a:chExt cx="2761" cy="384"/>
          </a:xfrm>
        </p:grpSpPr>
        <p:pic>
          <p:nvPicPr>
            <p:cNvPr id="39985" name="Picture 49" descr="Q-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972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986" name="Text Box 50"/>
            <p:cNvSpPr txBox="1">
              <a:spLocks noChangeArrowheads="1"/>
            </p:cNvSpPr>
            <p:nvPr/>
          </p:nvSpPr>
          <p:spPr bwMode="auto">
            <a:xfrm>
              <a:off x="256" y="1925"/>
              <a:ext cx="26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is de verzameling van alle breuken       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9987" name="Object 51"/>
            <p:cNvGraphicFramePr>
              <a:graphicFrameLocks noChangeAspect="1"/>
            </p:cNvGraphicFramePr>
            <p:nvPr/>
          </p:nvGraphicFramePr>
          <p:xfrm>
            <a:off x="2615" y="1888"/>
            <a:ext cx="128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09" name="Vergelijking" r:id="rId4" imgW="203040" imgH="609480" progId="Equation.3">
                    <p:embed/>
                  </p:oleObj>
                </mc:Choice>
                <mc:Fallback>
                  <p:oleObj name="Vergelijking" r:id="rId4" imgW="203040" imgH="609480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5" y="1888"/>
                          <a:ext cx="128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995" name="Group 59"/>
          <p:cNvGrpSpPr>
            <a:grpSpLocks/>
          </p:cNvGrpSpPr>
          <p:nvPr/>
        </p:nvGrpSpPr>
        <p:grpSpPr bwMode="auto">
          <a:xfrm>
            <a:off x="398463" y="3884613"/>
            <a:ext cx="1135062" cy="396875"/>
            <a:chOff x="251" y="2447"/>
            <a:chExt cx="715" cy="250"/>
          </a:xfrm>
        </p:grpSpPr>
        <p:pic>
          <p:nvPicPr>
            <p:cNvPr id="39990" name="Picture 54" descr="Z-1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2503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39992" name="Object 56"/>
            <p:cNvGraphicFramePr>
              <a:graphicFrameLocks noChangeAspect="1"/>
            </p:cNvGraphicFramePr>
            <p:nvPr/>
          </p:nvGraphicFramePr>
          <p:xfrm>
            <a:off x="699" y="2537"/>
            <a:ext cx="112" cy="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10" name="Vergelijking" r:id="rId7" imgW="177480" imgH="177480" progId="Equation.3">
                    <p:embed/>
                  </p:oleObj>
                </mc:Choice>
                <mc:Fallback>
                  <p:oleObj name="Vergelijking" r:id="rId7" imgW="177480" imgH="177480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" y="2537"/>
                          <a:ext cx="112" cy="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93" name="Text Box 57"/>
            <p:cNvSpPr txBox="1">
              <a:spLocks noChangeArrowheads="1"/>
            </p:cNvSpPr>
            <p:nvPr/>
          </p:nvSpPr>
          <p:spPr bwMode="auto">
            <a:xfrm>
              <a:off x="251" y="2447"/>
              <a:ext cx="4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met a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0002" name="Group 66"/>
          <p:cNvGrpSpPr>
            <a:grpSpLocks/>
          </p:cNvGrpSpPr>
          <p:nvPr/>
        </p:nvGrpSpPr>
        <p:grpSpPr bwMode="auto">
          <a:xfrm>
            <a:off x="401638" y="4460875"/>
            <a:ext cx="2225675" cy="411163"/>
            <a:chOff x="253" y="2810"/>
            <a:chExt cx="1402" cy="259"/>
          </a:xfrm>
        </p:grpSpPr>
        <p:graphicFrame>
          <p:nvGraphicFramePr>
            <p:cNvPr id="39991" name="Object 55"/>
            <p:cNvGraphicFramePr>
              <a:graphicFrameLocks noChangeAspect="1"/>
            </p:cNvGraphicFramePr>
            <p:nvPr/>
          </p:nvGraphicFramePr>
          <p:xfrm>
            <a:off x="1331" y="2891"/>
            <a:ext cx="120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11" name="Vergelijking" r:id="rId9" imgW="190440" imgH="190440" progId="Equation.3">
                    <p:embed/>
                  </p:oleObj>
                </mc:Choice>
                <mc:Fallback>
                  <p:oleObj name="Vergelijking" r:id="rId9" imgW="190440" imgH="190440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1" y="2891"/>
                          <a:ext cx="120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96" name="Text Box 60"/>
            <p:cNvSpPr txBox="1">
              <a:spLocks noChangeArrowheads="1"/>
            </p:cNvSpPr>
            <p:nvPr/>
          </p:nvSpPr>
          <p:spPr bwMode="auto">
            <a:xfrm>
              <a:off x="975" y="2817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en b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39997" name="Text Box 61"/>
            <p:cNvSpPr txBox="1">
              <a:spLocks noChangeArrowheads="1"/>
            </p:cNvSpPr>
            <p:nvPr/>
          </p:nvSpPr>
          <p:spPr bwMode="auto">
            <a:xfrm>
              <a:off x="1459" y="2819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0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39998" name="Group 62"/>
            <p:cNvGrpSpPr>
              <a:grpSpLocks/>
            </p:cNvGrpSpPr>
            <p:nvPr/>
          </p:nvGrpSpPr>
          <p:grpSpPr bwMode="auto">
            <a:xfrm>
              <a:off x="253" y="2810"/>
              <a:ext cx="715" cy="250"/>
              <a:chOff x="251" y="2447"/>
              <a:chExt cx="715" cy="250"/>
            </a:xfrm>
          </p:grpSpPr>
          <p:pic>
            <p:nvPicPr>
              <p:cNvPr id="39999" name="Picture 63" descr="Z-1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6" y="2503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aphicFrame>
            <p:nvGraphicFramePr>
              <p:cNvPr id="40000" name="Object 64"/>
              <p:cNvGraphicFramePr>
                <a:graphicFrameLocks noChangeAspect="1"/>
              </p:cNvGraphicFramePr>
              <p:nvPr/>
            </p:nvGraphicFramePr>
            <p:xfrm>
              <a:off x="699" y="2537"/>
              <a:ext cx="112" cy="1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012" name="Vergelijking" r:id="rId11" imgW="177480" imgH="177480" progId="Equation.3">
                      <p:embed/>
                    </p:oleObj>
                  </mc:Choice>
                  <mc:Fallback>
                    <p:oleObj name="Vergelijking" r:id="rId11" imgW="177480" imgH="177480" progId="Equation.3">
                      <p:embed/>
                      <p:pic>
                        <p:nvPicPr>
                          <p:cNvPr id="0" name="Object 6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9" y="2537"/>
                            <a:ext cx="112" cy="1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0001" name="Text Box 65"/>
              <p:cNvSpPr txBox="1">
                <a:spLocks noChangeArrowheads="1"/>
              </p:cNvSpPr>
              <p:nvPr/>
            </p:nvSpPr>
            <p:spPr bwMode="auto">
              <a:xfrm>
                <a:off x="251" y="2447"/>
                <a:ext cx="4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met 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0005" name="Group 69"/>
          <p:cNvGrpSpPr>
            <a:grpSpLocks/>
          </p:cNvGrpSpPr>
          <p:nvPr/>
        </p:nvGrpSpPr>
        <p:grpSpPr bwMode="auto">
          <a:xfrm>
            <a:off x="179388" y="5084763"/>
            <a:ext cx="4938712" cy="414337"/>
            <a:chOff x="113" y="3203"/>
            <a:chExt cx="3111" cy="261"/>
          </a:xfrm>
        </p:grpSpPr>
        <p:grpSp>
          <p:nvGrpSpPr>
            <p:cNvPr id="39980" name="Group 44"/>
            <p:cNvGrpSpPr>
              <a:grpSpLocks/>
            </p:cNvGrpSpPr>
            <p:nvPr/>
          </p:nvGrpSpPr>
          <p:grpSpPr bwMode="auto">
            <a:xfrm>
              <a:off x="476" y="3214"/>
              <a:ext cx="726" cy="250"/>
              <a:chOff x="3515" y="3974"/>
              <a:chExt cx="726" cy="250"/>
            </a:xfrm>
          </p:grpSpPr>
          <p:sp>
            <p:nvSpPr>
              <p:cNvPr id="39981" name="Text Box 45"/>
              <p:cNvSpPr txBox="1">
                <a:spLocks noChangeArrowheads="1"/>
              </p:cNvSpPr>
              <p:nvPr/>
            </p:nvSpPr>
            <p:spPr bwMode="auto">
              <a:xfrm>
                <a:off x="3515" y="3974"/>
                <a:ext cx="5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–3,14 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39982" name="Picture 46" descr="Q-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1" y="4000"/>
                <a:ext cx="180" cy="1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aphicFrame>
            <p:nvGraphicFramePr>
              <p:cNvPr id="39983" name="Object 47"/>
              <p:cNvGraphicFramePr>
                <a:graphicFrameLocks noChangeAspect="1"/>
              </p:cNvGraphicFramePr>
              <p:nvPr/>
            </p:nvGraphicFramePr>
            <p:xfrm>
              <a:off x="3944" y="4041"/>
              <a:ext cx="112" cy="1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013" name="Vergelijking" r:id="rId12" imgW="177480" imgH="177480" progId="Equation.3">
                      <p:embed/>
                    </p:oleObj>
                  </mc:Choice>
                  <mc:Fallback>
                    <p:oleObj name="Vergelijking" r:id="rId12" imgW="177480" imgH="177480" progId="Equation.3">
                      <p:embed/>
                      <p:pic>
                        <p:nvPicPr>
                          <p:cNvPr id="0" name="Object 4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44" y="4041"/>
                            <a:ext cx="112" cy="1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003" name="Text Box 67"/>
            <p:cNvSpPr txBox="1">
              <a:spLocks noChangeArrowheads="1"/>
            </p:cNvSpPr>
            <p:nvPr/>
          </p:nvSpPr>
          <p:spPr bwMode="auto">
            <a:xfrm>
              <a:off x="113" y="3203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Lees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40004" name="Text Box 68"/>
            <p:cNvSpPr txBox="1">
              <a:spLocks noChangeArrowheads="1"/>
            </p:cNvSpPr>
            <p:nvPr/>
          </p:nvSpPr>
          <p:spPr bwMode="auto">
            <a:xfrm>
              <a:off x="1170" y="3203"/>
              <a:ext cx="20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als 3,14 </a:t>
              </a:r>
              <a:r>
                <a:rPr lang="nl-BE" sz="2000" i="1">
                  <a:latin typeface="Times New Roman" panose="02020603050405020304" pitchFamily="18" charset="0"/>
                </a:rPr>
                <a:t>is een rationaal getal</a:t>
              </a:r>
              <a:r>
                <a:rPr lang="nl-BE" sz="2000">
                  <a:latin typeface="Times New Roman" panose="02020603050405020304" pitchFamily="18" charset="0"/>
                </a:rPr>
                <a:t>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/>
      <p:bldP spid="399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Getallenverzamelingen in een schema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07950" y="1052513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Symbolen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816100" y="2728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pic>
        <p:nvPicPr>
          <p:cNvPr id="40966" name="Picture 6" descr="Q-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4128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0" name="Picture 20" descr="Z-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989138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0" name="Picture 30" descr="N-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708275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1" name="Oval 31"/>
          <p:cNvSpPr>
            <a:spLocks noChangeArrowheads="1"/>
          </p:cNvSpPr>
          <p:nvPr/>
        </p:nvSpPr>
        <p:spPr bwMode="auto">
          <a:xfrm>
            <a:off x="2843213" y="2925763"/>
            <a:ext cx="1800225" cy="6477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41005" name="Group 45"/>
          <p:cNvGrpSpPr>
            <a:grpSpLocks/>
          </p:cNvGrpSpPr>
          <p:nvPr/>
        </p:nvGrpSpPr>
        <p:grpSpPr bwMode="auto">
          <a:xfrm>
            <a:off x="3203575" y="2913063"/>
            <a:ext cx="431800" cy="336550"/>
            <a:chOff x="2018" y="1835"/>
            <a:chExt cx="272" cy="212"/>
          </a:xfrm>
        </p:grpSpPr>
        <p:sp>
          <p:nvSpPr>
            <p:cNvPr id="40992" name="Oval 32"/>
            <p:cNvSpPr>
              <a:spLocks noChangeArrowheads="1"/>
            </p:cNvSpPr>
            <p:nvPr/>
          </p:nvSpPr>
          <p:spPr bwMode="auto">
            <a:xfrm flipH="1">
              <a:off x="2018" y="1950"/>
              <a:ext cx="45" cy="46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001" name="Text Box 41"/>
            <p:cNvSpPr txBox="1">
              <a:spLocks noChangeArrowheads="1"/>
            </p:cNvSpPr>
            <p:nvPr/>
          </p:nvSpPr>
          <p:spPr bwMode="auto">
            <a:xfrm>
              <a:off x="2110" y="1835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latin typeface="Times New Roman" panose="02020603050405020304" pitchFamily="18" charset="0"/>
                </a:rPr>
                <a:t>0</a:t>
              </a:r>
              <a:endParaRPr lang="nl-NL" sz="16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07" name="Group 47"/>
          <p:cNvGrpSpPr>
            <a:grpSpLocks/>
          </p:cNvGrpSpPr>
          <p:nvPr/>
        </p:nvGrpSpPr>
        <p:grpSpPr bwMode="auto">
          <a:xfrm>
            <a:off x="3995738" y="2924175"/>
            <a:ext cx="401637" cy="336550"/>
            <a:chOff x="2517" y="1842"/>
            <a:chExt cx="253" cy="212"/>
          </a:xfrm>
        </p:grpSpPr>
        <p:sp>
          <p:nvSpPr>
            <p:cNvPr id="40993" name="Oval 33"/>
            <p:cNvSpPr>
              <a:spLocks noChangeArrowheads="1"/>
            </p:cNvSpPr>
            <p:nvPr/>
          </p:nvSpPr>
          <p:spPr bwMode="auto">
            <a:xfrm flipH="1">
              <a:off x="2517" y="1933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002" name="Text Box 42"/>
            <p:cNvSpPr txBox="1">
              <a:spLocks noChangeArrowheads="1"/>
            </p:cNvSpPr>
            <p:nvPr/>
          </p:nvSpPr>
          <p:spPr bwMode="auto">
            <a:xfrm>
              <a:off x="2590" y="1842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latin typeface="Times New Roman" panose="02020603050405020304" pitchFamily="18" charset="0"/>
                </a:rPr>
                <a:t>1</a:t>
              </a:r>
              <a:endParaRPr lang="nl-NL" sz="16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06" name="Group 46"/>
          <p:cNvGrpSpPr>
            <a:grpSpLocks/>
          </p:cNvGrpSpPr>
          <p:nvPr/>
        </p:nvGrpSpPr>
        <p:grpSpPr bwMode="auto">
          <a:xfrm>
            <a:off x="3348038" y="3213100"/>
            <a:ext cx="631825" cy="336550"/>
            <a:chOff x="2109" y="2024"/>
            <a:chExt cx="398" cy="212"/>
          </a:xfrm>
        </p:grpSpPr>
        <p:sp>
          <p:nvSpPr>
            <p:cNvPr id="40994" name="Oval 34"/>
            <p:cNvSpPr>
              <a:spLocks noChangeArrowheads="1"/>
            </p:cNvSpPr>
            <p:nvPr/>
          </p:nvSpPr>
          <p:spPr bwMode="auto">
            <a:xfrm flipH="1">
              <a:off x="2109" y="211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003" name="Text Box 43"/>
            <p:cNvSpPr txBox="1">
              <a:spLocks noChangeArrowheads="1"/>
            </p:cNvSpPr>
            <p:nvPr/>
          </p:nvSpPr>
          <p:spPr bwMode="auto">
            <a:xfrm>
              <a:off x="2199" y="2024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latin typeface="Times New Roman" panose="02020603050405020304" pitchFamily="18" charset="0"/>
                </a:rPr>
                <a:t>305</a:t>
              </a:r>
              <a:endParaRPr lang="nl-NL" sz="16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41004" name="Text Box 44"/>
          <p:cNvSpPr txBox="1">
            <a:spLocks noChangeArrowheads="1"/>
          </p:cNvSpPr>
          <p:nvPr/>
        </p:nvSpPr>
        <p:spPr bwMode="auto">
          <a:xfrm>
            <a:off x="4011613" y="30686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latin typeface="Times New Roman" panose="02020603050405020304" pitchFamily="18" charset="0"/>
              </a:rPr>
              <a:t>…</a:t>
            </a:r>
            <a:endParaRPr lang="nl-NL" sz="2400" b="1">
              <a:latin typeface="Times New Roman" panose="02020603050405020304" pitchFamily="18" charset="0"/>
            </a:endParaRPr>
          </a:p>
        </p:txBody>
      </p:sp>
      <p:sp>
        <p:nvSpPr>
          <p:cNvPr id="41008" name="Oval 48"/>
          <p:cNvSpPr>
            <a:spLocks noChangeArrowheads="1"/>
          </p:cNvSpPr>
          <p:nvPr/>
        </p:nvSpPr>
        <p:spPr bwMode="auto">
          <a:xfrm>
            <a:off x="2411413" y="2133600"/>
            <a:ext cx="3600450" cy="2159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41009" name="Text Box 49"/>
          <p:cNvSpPr txBox="1">
            <a:spLocks noChangeArrowheads="1"/>
          </p:cNvSpPr>
          <p:nvPr/>
        </p:nvSpPr>
        <p:spPr bwMode="auto">
          <a:xfrm>
            <a:off x="4716463" y="3763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latin typeface="Times New Roman" panose="02020603050405020304" pitchFamily="18" charset="0"/>
              </a:rPr>
              <a:t>…</a:t>
            </a:r>
            <a:endParaRPr lang="nl-NL" sz="2400" b="1">
              <a:latin typeface="Times New Roman" panose="02020603050405020304" pitchFamily="18" charset="0"/>
            </a:endParaRPr>
          </a:p>
        </p:txBody>
      </p:sp>
      <p:sp>
        <p:nvSpPr>
          <p:cNvPr id="41010" name="Text Box 50"/>
          <p:cNvSpPr txBox="1">
            <a:spLocks noChangeArrowheads="1"/>
          </p:cNvSpPr>
          <p:nvPr/>
        </p:nvSpPr>
        <p:spPr bwMode="auto">
          <a:xfrm>
            <a:off x="5435600" y="4005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latin typeface="Times New Roman" panose="02020603050405020304" pitchFamily="18" charset="0"/>
              </a:rPr>
              <a:t>…</a:t>
            </a:r>
            <a:endParaRPr lang="nl-NL" sz="2400" b="1">
              <a:latin typeface="Times New Roman" panose="02020603050405020304" pitchFamily="18" charset="0"/>
            </a:endParaRPr>
          </a:p>
        </p:txBody>
      </p:sp>
      <p:grpSp>
        <p:nvGrpSpPr>
          <p:cNvPr id="41017" name="Group 57"/>
          <p:cNvGrpSpPr>
            <a:grpSpLocks/>
          </p:cNvGrpSpPr>
          <p:nvPr/>
        </p:nvGrpSpPr>
        <p:grpSpPr bwMode="auto">
          <a:xfrm>
            <a:off x="4859338" y="3435350"/>
            <a:ext cx="504825" cy="336550"/>
            <a:chOff x="3061" y="2164"/>
            <a:chExt cx="318" cy="212"/>
          </a:xfrm>
        </p:grpSpPr>
        <p:sp>
          <p:nvSpPr>
            <p:cNvPr id="40996" name="Oval 36"/>
            <p:cNvSpPr>
              <a:spLocks noChangeArrowheads="1"/>
            </p:cNvSpPr>
            <p:nvPr/>
          </p:nvSpPr>
          <p:spPr bwMode="auto">
            <a:xfrm flipH="1">
              <a:off x="3061" y="229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011" name="Text Box 51"/>
            <p:cNvSpPr txBox="1">
              <a:spLocks noChangeArrowheads="1"/>
            </p:cNvSpPr>
            <p:nvPr/>
          </p:nvSpPr>
          <p:spPr bwMode="auto">
            <a:xfrm>
              <a:off x="3156" y="2164"/>
              <a:ext cx="22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latin typeface="Times New Roman" panose="02020603050405020304" pitchFamily="18" charset="0"/>
                </a:rPr>
                <a:t>-2</a:t>
              </a:r>
              <a:endParaRPr lang="nl-NL" sz="16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15" name="Group 55"/>
          <p:cNvGrpSpPr>
            <a:grpSpLocks/>
          </p:cNvGrpSpPr>
          <p:nvPr/>
        </p:nvGrpSpPr>
        <p:grpSpPr bwMode="auto">
          <a:xfrm>
            <a:off x="4067175" y="2205038"/>
            <a:ext cx="600075" cy="336550"/>
            <a:chOff x="2562" y="1389"/>
            <a:chExt cx="378" cy="212"/>
          </a:xfrm>
        </p:grpSpPr>
        <p:sp>
          <p:nvSpPr>
            <p:cNvPr id="41000" name="Oval 40"/>
            <p:cNvSpPr>
              <a:spLocks noChangeArrowheads="1"/>
            </p:cNvSpPr>
            <p:nvPr/>
          </p:nvSpPr>
          <p:spPr bwMode="auto">
            <a:xfrm flipH="1">
              <a:off x="2562" y="152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012" name="Text Box 52"/>
            <p:cNvSpPr txBox="1">
              <a:spLocks noChangeArrowheads="1"/>
            </p:cNvSpPr>
            <p:nvPr/>
          </p:nvSpPr>
          <p:spPr bwMode="auto">
            <a:xfrm>
              <a:off x="2653" y="1389"/>
              <a:ext cx="2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latin typeface="Times New Roman" panose="02020603050405020304" pitchFamily="18" charset="0"/>
                </a:rPr>
                <a:t>-85</a:t>
              </a:r>
              <a:endParaRPr lang="nl-NL" sz="16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16" name="Group 56"/>
          <p:cNvGrpSpPr>
            <a:grpSpLocks/>
          </p:cNvGrpSpPr>
          <p:nvPr/>
        </p:nvGrpSpPr>
        <p:grpSpPr bwMode="auto">
          <a:xfrm>
            <a:off x="5148263" y="2952750"/>
            <a:ext cx="690562" cy="336550"/>
            <a:chOff x="3243" y="1860"/>
            <a:chExt cx="435" cy="212"/>
          </a:xfrm>
        </p:grpSpPr>
        <p:sp>
          <p:nvSpPr>
            <p:cNvPr id="40995" name="Oval 35"/>
            <p:cNvSpPr>
              <a:spLocks noChangeArrowheads="1"/>
            </p:cNvSpPr>
            <p:nvPr/>
          </p:nvSpPr>
          <p:spPr bwMode="auto">
            <a:xfrm flipH="1">
              <a:off x="3243" y="1979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013" name="Text Box 53"/>
            <p:cNvSpPr txBox="1">
              <a:spLocks noChangeArrowheads="1"/>
            </p:cNvSpPr>
            <p:nvPr/>
          </p:nvSpPr>
          <p:spPr bwMode="auto">
            <a:xfrm>
              <a:off x="3327" y="1860"/>
              <a:ext cx="3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latin typeface="Times New Roman" panose="02020603050405020304" pitchFamily="18" charset="0"/>
                </a:rPr>
                <a:t>-656</a:t>
              </a:r>
              <a:endParaRPr lang="nl-NL" sz="16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18" name="Group 58"/>
          <p:cNvGrpSpPr>
            <a:grpSpLocks/>
          </p:cNvGrpSpPr>
          <p:nvPr/>
        </p:nvGrpSpPr>
        <p:grpSpPr bwMode="auto">
          <a:xfrm>
            <a:off x="3563938" y="3795713"/>
            <a:ext cx="836612" cy="336550"/>
            <a:chOff x="2245" y="2391"/>
            <a:chExt cx="527" cy="212"/>
          </a:xfrm>
        </p:grpSpPr>
        <p:sp>
          <p:nvSpPr>
            <p:cNvPr id="40997" name="Oval 37"/>
            <p:cNvSpPr>
              <a:spLocks noChangeArrowheads="1"/>
            </p:cNvSpPr>
            <p:nvPr/>
          </p:nvSpPr>
          <p:spPr bwMode="auto">
            <a:xfrm flipH="1">
              <a:off x="2245" y="2522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1014" name="Text Box 54"/>
            <p:cNvSpPr txBox="1">
              <a:spLocks noChangeArrowheads="1"/>
            </p:cNvSpPr>
            <p:nvPr/>
          </p:nvSpPr>
          <p:spPr bwMode="auto">
            <a:xfrm>
              <a:off x="2325" y="2391"/>
              <a:ext cx="4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latin typeface="Times New Roman" panose="02020603050405020304" pitchFamily="18" charset="0"/>
                </a:rPr>
                <a:t>-3 209</a:t>
              </a:r>
              <a:endParaRPr lang="nl-NL" sz="16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35" name="Group 75"/>
          <p:cNvGrpSpPr>
            <a:grpSpLocks/>
          </p:cNvGrpSpPr>
          <p:nvPr/>
        </p:nvGrpSpPr>
        <p:grpSpPr bwMode="auto">
          <a:xfrm>
            <a:off x="6011863" y="2349500"/>
            <a:ext cx="863600" cy="552450"/>
            <a:chOff x="3923" y="1797"/>
            <a:chExt cx="544" cy="348"/>
          </a:xfrm>
        </p:grpSpPr>
        <p:sp>
          <p:nvSpPr>
            <p:cNvPr id="40999" name="Oval 39"/>
            <p:cNvSpPr>
              <a:spLocks noChangeArrowheads="1"/>
            </p:cNvSpPr>
            <p:nvPr/>
          </p:nvSpPr>
          <p:spPr bwMode="auto">
            <a:xfrm flipH="1">
              <a:off x="3923" y="1979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pSp>
          <p:nvGrpSpPr>
            <p:cNvPr id="41032" name="Group 72"/>
            <p:cNvGrpSpPr>
              <a:grpSpLocks/>
            </p:cNvGrpSpPr>
            <p:nvPr/>
          </p:nvGrpSpPr>
          <p:grpSpPr bwMode="auto">
            <a:xfrm>
              <a:off x="3969" y="1797"/>
              <a:ext cx="498" cy="348"/>
              <a:chOff x="4455" y="2666"/>
              <a:chExt cx="498" cy="348"/>
            </a:xfrm>
          </p:grpSpPr>
          <p:sp>
            <p:nvSpPr>
              <p:cNvPr id="41019" name="Text Box 59"/>
              <p:cNvSpPr txBox="1">
                <a:spLocks noChangeArrowheads="1"/>
              </p:cNvSpPr>
              <p:nvPr/>
            </p:nvSpPr>
            <p:spPr bwMode="auto">
              <a:xfrm>
                <a:off x="4455" y="2733"/>
                <a:ext cx="38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600" b="1">
                    <a:latin typeface="Times New Roman" panose="02020603050405020304" pitchFamily="18" charset="0"/>
                  </a:rPr>
                  <a:t>0,5 =</a:t>
                </a:r>
                <a:endParaRPr lang="nl-NL" sz="1600" b="1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41029" name="Group 69"/>
              <p:cNvGrpSpPr>
                <a:grpSpLocks/>
              </p:cNvGrpSpPr>
              <p:nvPr/>
            </p:nvGrpSpPr>
            <p:grpSpPr bwMode="auto">
              <a:xfrm>
                <a:off x="4766" y="2666"/>
                <a:ext cx="187" cy="348"/>
                <a:chOff x="3515" y="2869"/>
                <a:chExt cx="187" cy="348"/>
              </a:xfrm>
            </p:grpSpPr>
            <p:sp>
              <p:nvSpPr>
                <p:cNvPr id="4102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515" y="2869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sz="1600" b="1">
                      <a:latin typeface="Times New Roman" panose="02020603050405020304" pitchFamily="18" charset="0"/>
                    </a:rPr>
                    <a:t>1</a:t>
                  </a:r>
                  <a:endParaRPr lang="nl-NL" sz="16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102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522" y="3005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sz="1600" b="1">
                      <a:latin typeface="Times New Roman" panose="02020603050405020304" pitchFamily="18" charset="0"/>
                    </a:rPr>
                    <a:t>2</a:t>
                  </a:r>
                  <a:endParaRPr lang="nl-NL" sz="16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1026" name="Line 66"/>
                <p:cNvSpPr>
                  <a:spLocks noChangeShapeType="1"/>
                </p:cNvSpPr>
                <p:nvPr/>
              </p:nvSpPr>
              <p:spPr bwMode="auto">
                <a:xfrm>
                  <a:off x="3560" y="3050"/>
                  <a:ext cx="91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BE"/>
                </a:p>
              </p:txBody>
            </p:sp>
          </p:grpSp>
        </p:grpSp>
      </p:grpSp>
      <p:grpSp>
        <p:nvGrpSpPr>
          <p:cNvPr id="41034" name="Group 74"/>
          <p:cNvGrpSpPr>
            <a:grpSpLocks/>
          </p:cNvGrpSpPr>
          <p:nvPr/>
        </p:nvGrpSpPr>
        <p:grpSpPr bwMode="auto">
          <a:xfrm>
            <a:off x="4572000" y="1484313"/>
            <a:ext cx="452438" cy="563562"/>
            <a:chOff x="3969" y="1344"/>
            <a:chExt cx="285" cy="355"/>
          </a:xfrm>
        </p:grpSpPr>
        <p:sp>
          <p:nvSpPr>
            <p:cNvPr id="40998" name="Oval 38"/>
            <p:cNvSpPr>
              <a:spLocks noChangeArrowheads="1"/>
            </p:cNvSpPr>
            <p:nvPr/>
          </p:nvSpPr>
          <p:spPr bwMode="auto">
            <a:xfrm flipH="1">
              <a:off x="3969" y="152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pSp>
          <p:nvGrpSpPr>
            <p:cNvPr id="41030" name="Group 70"/>
            <p:cNvGrpSpPr>
              <a:grpSpLocks/>
            </p:cNvGrpSpPr>
            <p:nvPr/>
          </p:nvGrpSpPr>
          <p:grpSpPr bwMode="auto">
            <a:xfrm>
              <a:off x="4031" y="1344"/>
              <a:ext cx="223" cy="355"/>
              <a:chOff x="4863" y="935"/>
              <a:chExt cx="223" cy="355"/>
            </a:xfrm>
          </p:grpSpPr>
          <p:sp>
            <p:nvSpPr>
              <p:cNvPr id="41022" name="Text Box 62"/>
              <p:cNvSpPr txBox="1">
                <a:spLocks noChangeArrowheads="1"/>
              </p:cNvSpPr>
              <p:nvPr/>
            </p:nvSpPr>
            <p:spPr bwMode="auto">
              <a:xfrm>
                <a:off x="4863" y="935"/>
                <a:ext cx="22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600" b="1">
                    <a:latin typeface="Times New Roman" panose="02020603050405020304" pitchFamily="18" charset="0"/>
                  </a:rPr>
                  <a:t>-4</a:t>
                </a:r>
                <a:endParaRPr lang="nl-NL" sz="16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023" name="Text Box 63"/>
              <p:cNvSpPr txBox="1">
                <a:spLocks noChangeArrowheads="1"/>
              </p:cNvSpPr>
              <p:nvPr/>
            </p:nvSpPr>
            <p:spPr bwMode="auto">
              <a:xfrm>
                <a:off x="4891" y="1078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600" b="1">
                    <a:latin typeface="Times New Roman" panose="02020603050405020304" pitchFamily="18" charset="0"/>
                  </a:rPr>
                  <a:t>7</a:t>
                </a:r>
                <a:endParaRPr lang="nl-NL" sz="16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027" name="Line 67"/>
              <p:cNvSpPr>
                <a:spLocks noChangeShapeType="1"/>
              </p:cNvSpPr>
              <p:nvPr/>
            </p:nvSpPr>
            <p:spPr bwMode="auto">
              <a:xfrm>
                <a:off x="4935" y="1117"/>
                <a:ext cx="9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sp>
        <p:nvSpPr>
          <p:cNvPr id="41033" name="Oval 73"/>
          <p:cNvSpPr>
            <a:spLocks noChangeArrowheads="1"/>
          </p:cNvSpPr>
          <p:nvPr/>
        </p:nvSpPr>
        <p:spPr bwMode="auto">
          <a:xfrm>
            <a:off x="1979613" y="1341438"/>
            <a:ext cx="5256212" cy="33829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41037" name="Group 77"/>
          <p:cNvGrpSpPr>
            <a:grpSpLocks/>
          </p:cNvGrpSpPr>
          <p:nvPr/>
        </p:nvGrpSpPr>
        <p:grpSpPr bwMode="auto">
          <a:xfrm>
            <a:off x="6129338" y="3429000"/>
            <a:ext cx="458787" cy="563563"/>
            <a:chOff x="3742" y="2259"/>
            <a:chExt cx="289" cy="355"/>
          </a:xfrm>
        </p:grpSpPr>
        <p:grpSp>
          <p:nvGrpSpPr>
            <p:cNvPr id="41031" name="Group 71"/>
            <p:cNvGrpSpPr>
              <a:grpSpLocks/>
            </p:cNvGrpSpPr>
            <p:nvPr/>
          </p:nvGrpSpPr>
          <p:grpSpPr bwMode="auto">
            <a:xfrm>
              <a:off x="3787" y="2259"/>
              <a:ext cx="244" cy="355"/>
              <a:chOff x="4863" y="1842"/>
              <a:chExt cx="244" cy="355"/>
            </a:xfrm>
          </p:grpSpPr>
          <p:sp>
            <p:nvSpPr>
              <p:cNvPr id="41024" name="Text Box 64"/>
              <p:cNvSpPr txBox="1">
                <a:spLocks noChangeArrowheads="1"/>
              </p:cNvSpPr>
              <p:nvPr/>
            </p:nvSpPr>
            <p:spPr bwMode="auto">
              <a:xfrm>
                <a:off x="4863" y="1842"/>
                <a:ext cx="24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600" b="1">
                    <a:latin typeface="Times New Roman" panose="02020603050405020304" pitchFamily="18" charset="0"/>
                  </a:rPr>
                  <a:t>82</a:t>
                </a:r>
                <a:endParaRPr lang="nl-NL" sz="16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025" name="Text Box 65"/>
              <p:cNvSpPr txBox="1">
                <a:spLocks noChangeArrowheads="1"/>
              </p:cNvSpPr>
              <p:nvPr/>
            </p:nvSpPr>
            <p:spPr bwMode="auto">
              <a:xfrm>
                <a:off x="4898" y="1985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600" b="1">
                    <a:latin typeface="Times New Roman" panose="02020603050405020304" pitchFamily="18" charset="0"/>
                  </a:rPr>
                  <a:t>9</a:t>
                </a:r>
                <a:endParaRPr lang="nl-NL" sz="16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028" name="Line 68"/>
              <p:cNvSpPr>
                <a:spLocks noChangeShapeType="1"/>
              </p:cNvSpPr>
              <p:nvPr/>
            </p:nvSpPr>
            <p:spPr bwMode="auto">
              <a:xfrm>
                <a:off x="4942" y="2024"/>
                <a:ext cx="9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41036" name="Oval 76"/>
            <p:cNvSpPr>
              <a:spLocks noChangeArrowheads="1"/>
            </p:cNvSpPr>
            <p:nvPr/>
          </p:nvSpPr>
          <p:spPr bwMode="auto">
            <a:xfrm flipH="1">
              <a:off x="3742" y="2478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41038" name="Text Box 78"/>
          <p:cNvSpPr txBox="1">
            <a:spLocks noChangeArrowheads="1"/>
          </p:cNvSpPr>
          <p:nvPr/>
        </p:nvSpPr>
        <p:spPr bwMode="auto">
          <a:xfrm>
            <a:off x="107950" y="4797425"/>
            <a:ext cx="7407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1 is een natuurlijk getal, dus ook een geheel getal én een rationaal getal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41039" name="Text Box 79"/>
          <p:cNvSpPr txBox="1">
            <a:spLocks noChangeArrowheads="1"/>
          </p:cNvSpPr>
          <p:nvPr/>
        </p:nvSpPr>
        <p:spPr bwMode="auto">
          <a:xfrm>
            <a:off x="107950" y="5278438"/>
            <a:ext cx="4718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–85 is een geheel getal en een rationaal getal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41041" name="Text Box 81"/>
          <p:cNvSpPr txBox="1">
            <a:spLocks noChangeArrowheads="1"/>
          </p:cNvSpPr>
          <p:nvPr/>
        </p:nvSpPr>
        <p:spPr bwMode="auto">
          <a:xfrm>
            <a:off x="107950" y="5772150"/>
            <a:ext cx="265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0,5 is een rationaal getal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41047" name="Group 87"/>
          <p:cNvGrpSpPr>
            <a:grpSpLocks/>
          </p:cNvGrpSpPr>
          <p:nvPr/>
        </p:nvGrpSpPr>
        <p:grpSpPr bwMode="auto">
          <a:xfrm>
            <a:off x="123825" y="6232525"/>
            <a:ext cx="2636838" cy="676275"/>
            <a:chOff x="78" y="3905"/>
            <a:chExt cx="1661" cy="426"/>
          </a:xfrm>
        </p:grpSpPr>
        <p:sp>
          <p:nvSpPr>
            <p:cNvPr id="41042" name="Text Box 82"/>
            <p:cNvSpPr txBox="1">
              <a:spLocks noChangeArrowheads="1"/>
            </p:cNvSpPr>
            <p:nvPr/>
          </p:nvSpPr>
          <p:spPr bwMode="auto">
            <a:xfrm>
              <a:off x="307" y="3974"/>
              <a:ext cx="1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is een rationaal getal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41046" name="Group 86"/>
            <p:cNvGrpSpPr>
              <a:grpSpLocks/>
            </p:cNvGrpSpPr>
            <p:nvPr/>
          </p:nvGrpSpPr>
          <p:grpSpPr bwMode="auto">
            <a:xfrm>
              <a:off x="78" y="3905"/>
              <a:ext cx="276" cy="426"/>
              <a:chOff x="5226" y="1659"/>
              <a:chExt cx="276" cy="426"/>
            </a:xfrm>
          </p:grpSpPr>
          <p:sp>
            <p:nvSpPr>
              <p:cNvPr id="41043" name="Text Box 83"/>
              <p:cNvSpPr txBox="1">
                <a:spLocks noChangeArrowheads="1"/>
              </p:cNvSpPr>
              <p:nvPr/>
            </p:nvSpPr>
            <p:spPr bwMode="auto">
              <a:xfrm>
                <a:off x="5226" y="1659"/>
                <a:ext cx="27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82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044" name="Text Box 84"/>
              <p:cNvSpPr txBox="1">
                <a:spLocks noChangeArrowheads="1"/>
              </p:cNvSpPr>
              <p:nvPr/>
            </p:nvSpPr>
            <p:spPr bwMode="auto">
              <a:xfrm>
                <a:off x="5260" y="1835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9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045" name="Line 85"/>
              <p:cNvSpPr>
                <a:spLocks noChangeShapeType="1"/>
              </p:cNvSpPr>
              <p:nvPr/>
            </p:nvSpPr>
            <p:spPr bwMode="auto">
              <a:xfrm>
                <a:off x="5291" y="1870"/>
                <a:ext cx="1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500"/>
                                        <p:tgtEl>
                                          <p:spTgt spid="4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500"/>
                                        <p:tgtEl>
                                          <p:spTgt spid="4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500"/>
                                        <p:tgtEl>
                                          <p:spTgt spid="4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4" dur="500"/>
                                        <p:tgtEl>
                                          <p:spTgt spid="4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/>
      <p:bldP spid="40991" grpId="0" animBg="1"/>
      <p:bldP spid="41004" grpId="0"/>
      <p:bldP spid="41008" grpId="0" animBg="1"/>
      <p:bldP spid="41009" grpId="0"/>
      <p:bldP spid="41010" grpId="0"/>
      <p:bldP spid="41033" grpId="0" animBg="1"/>
      <p:bldP spid="41038" grpId="0"/>
      <p:bldP spid="41039" grpId="0"/>
      <p:bldP spid="41041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252</Words>
  <Application>Microsoft Office PowerPoint</Application>
  <PresentationFormat>Diavoorstelling (4:3)</PresentationFormat>
  <Paragraphs>64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Comic Sans MS</vt:lpstr>
      <vt:lpstr>Times New Roman</vt:lpstr>
      <vt:lpstr>Verdana</vt:lpstr>
      <vt:lpstr>Standaardontwerp</vt:lpstr>
      <vt:lpstr>Microsoft Vergelijkingseditor 3.0</vt:lpstr>
      <vt:lpstr>Natuurlijke, gehele en rationale getallen</vt:lpstr>
      <vt:lpstr>De verzameling van de  natuurlijke getallen</vt:lpstr>
      <vt:lpstr>De verzameling van de  gehele getallen</vt:lpstr>
      <vt:lpstr>De verzameling van de  rationale getallen</vt:lpstr>
      <vt:lpstr>Getallenverzamelingen in een schema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37</cp:revision>
  <dcterms:created xsi:type="dcterms:W3CDTF">2003-06-20T12:10:10Z</dcterms:created>
  <dcterms:modified xsi:type="dcterms:W3CDTF">2013-12-09T20:14:36Z</dcterms:modified>
</cp:coreProperties>
</file>