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57" r:id="rId3"/>
    <p:sldId id="268" r:id="rId4"/>
    <p:sldId id="258" r:id="rId5"/>
    <p:sldId id="259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3333CC"/>
    <a:srgbClr val="CC3300"/>
    <a:srgbClr val="008000"/>
    <a:srgbClr val="009900"/>
    <a:srgbClr val="FF3300"/>
    <a:srgbClr val="CC00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11E969-4CA5-491C-A2EA-BAE84489291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2109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95233-8E91-457C-A90D-A4482E4014C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330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0D21A-A069-4D54-BDC1-4D7AB72EC71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4412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14F39-AE86-4445-A489-65D41BE8E79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350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71210-5A72-4B0D-9307-84FD2AD57BA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311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F4382-46CE-4FFB-99B7-37757626A54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7947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E9BF5-6D1B-4669-B677-124CD53572E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856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9298F-25F6-46E4-BF2B-F75D6D55321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9506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FD221-A468-46FC-999B-F65353A6988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84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D8527-0D19-476A-B8A5-3882E7DAA0C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761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A4A6DA-7A53-413D-91C6-0A6575AB17F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513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C6712-92BC-4474-9C44-7D1F70B099C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88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28B8907-F6FF-4A78-BE9C-8B326A976C99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2573338"/>
            <a:ext cx="86868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Gehele getallen optellen en aftrekken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45059" name="WordArt 3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Gehele getallen optellen en aftrekken</a:t>
            </a:r>
          </a:p>
        </p:txBody>
      </p:sp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Gehele getallen optellen en aftrekken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558087" cy="6477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Optellen van twee gehele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88925" y="908050"/>
            <a:ext cx="1516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Symbool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23850" y="2997200"/>
            <a:ext cx="160655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+7 + (+5) =</a:t>
            </a:r>
          </a:p>
          <a:p>
            <a:endParaRPr lang="nl-BE"/>
          </a:p>
          <a:p>
            <a:r>
              <a:rPr lang="nl-BE"/>
              <a:t>–8 + (–3) =</a:t>
            </a:r>
          </a:p>
          <a:p>
            <a:endParaRPr lang="nl-BE"/>
          </a:p>
          <a:p>
            <a:endParaRPr lang="nl-BE"/>
          </a:p>
          <a:p>
            <a:r>
              <a:rPr lang="nl-BE"/>
              <a:t>+6 + (–9) =</a:t>
            </a:r>
          </a:p>
          <a:p>
            <a:endParaRPr lang="nl-BE"/>
          </a:p>
          <a:p>
            <a:r>
              <a:rPr lang="nl-BE"/>
              <a:t>–2 + (+4) =</a:t>
            </a:r>
            <a:endParaRPr lang="nl-NL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397375" y="2924175"/>
            <a:ext cx="46053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solidFill>
                  <a:srgbClr val="008000"/>
                </a:solidFill>
              </a:rPr>
              <a:t>Twee gehele getallen met </a:t>
            </a:r>
            <a:r>
              <a:rPr lang="nl-BE" sz="2000" b="1">
                <a:solidFill>
                  <a:srgbClr val="008000"/>
                </a:solidFill>
              </a:rPr>
              <a:t>hetzelfde teken</a:t>
            </a:r>
          </a:p>
          <a:p>
            <a:r>
              <a:rPr lang="nl-BE" sz="2000">
                <a:solidFill>
                  <a:srgbClr val="008000"/>
                </a:solidFill>
              </a:rPr>
              <a:t>optellen:</a:t>
            </a:r>
          </a:p>
          <a:p>
            <a:pPr>
              <a:buFontTx/>
              <a:buChar char="•"/>
            </a:pPr>
            <a:r>
              <a:rPr lang="nl-BE" sz="2000">
                <a:solidFill>
                  <a:srgbClr val="008000"/>
                </a:solidFill>
              </a:rPr>
              <a:t> behoud het teken;</a:t>
            </a:r>
          </a:p>
          <a:p>
            <a:pPr>
              <a:buFontTx/>
              <a:buChar char="•"/>
            </a:pPr>
            <a:r>
              <a:rPr lang="nl-BE" sz="2000">
                <a:solidFill>
                  <a:srgbClr val="008000"/>
                </a:solidFill>
              </a:rPr>
              <a:t> tel de absolute waarden van de termen op.</a:t>
            </a:r>
            <a:endParaRPr lang="nl-NL" sz="2000">
              <a:solidFill>
                <a:srgbClr val="008000"/>
              </a:solidFill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381500" y="4787900"/>
            <a:ext cx="4572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solidFill>
                  <a:srgbClr val="6600CC"/>
                </a:solidFill>
              </a:rPr>
              <a:t>Twee gehele getallen met een</a:t>
            </a:r>
            <a:r>
              <a:rPr lang="nl-BE" sz="2000" b="1">
                <a:solidFill>
                  <a:srgbClr val="6600CC"/>
                </a:solidFill>
              </a:rPr>
              <a:t> verschillend</a:t>
            </a:r>
          </a:p>
          <a:p>
            <a:r>
              <a:rPr lang="nl-BE" sz="2000" b="1">
                <a:solidFill>
                  <a:srgbClr val="6600CC"/>
                </a:solidFill>
              </a:rPr>
              <a:t>teken </a:t>
            </a:r>
            <a:r>
              <a:rPr lang="nl-BE" sz="2000">
                <a:solidFill>
                  <a:srgbClr val="6600CC"/>
                </a:solidFill>
              </a:rPr>
              <a:t>optellen:</a:t>
            </a:r>
          </a:p>
          <a:p>
            <a:pPr>
              <a:buFontTx/>
              <a:buChar char="•"/>
            </a:pPr>
            <a:r>
              <a:rPr lang="nl-BE" sz="2000">
                <a:solidFill>
                  <a:srgbClr val="6600CC"/>
                </a:solidFill>
              </a:rPr>
              <a:t> neem het teken van het getal met de</a:t>
            </a:r>
          </a:p>
          <a:p>
            <a:r>
              <a:rPr lang="nl-BE" sz="2000">
                <a:solidFill>
                  <a:srgbClr val="6600CC"/>
                </a:solidFill>
              </a:rPr>
              <a:t>   grootste absolute waarde;</a:t>
            </a:r>
          </a:p>
          <a:p>
            <a:pPr>
              <a:buFontTx/>
              <a:buChar char="•"/>
            </a:pPr>
            <a:r>
              <a:rPr lang="nl-BE" sz="2000">
                <a:solidFill>
                  <a:srgbClr val="6600CC"/>
                </a:solidFill>
              </a:rPr>
              <a:t> trek de absolute waarden van de termen</a:t>
            </a:r>
          </a:p>
          <a:p>
            <a:r>
              <a:rPr lang="nl-BE" sz="2000">
                <a:solidFill>
                  <a:srgbClr val="6600CC"/>
                </a:solidFill>
              </a:rPr>
              <a:t>   van elkaar af.</a:t>
            </a:r>
            <a:endParaRPr lang="nl-NL" sz="2000">
              <a:solidFill>
                <a:srgbClr val="6600CC"/>
              </a:solidFill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835150" y="2986088"/>
            <a:ext cx="661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008000"/>
                </a:solidFill>
              </a:rPr>
              <a:t>+12</a:t>
            </a:r>
            <a:endParaRPr lang="nl-NL" b="1">
              <a:solidFill>
                <a:srgbClr val="008000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835150" y="370522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008000"/>
                </a:solidFill>
              </a:rPr>
              <a:t>–11</a:t>
            </a:r>
            <a:endParaRPr lang="nl-NL" b="1">
              <a:solidFill>
                <a:srgbClr val="008000"/>
              </a:solidFill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835150" y="48133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6600CC"/>
                </a:solidFill>
              </a:rPr>
              <a:t>–3</a:t>
            </a:r>
            <a:endParaRPr lang="nl-NL" b="1">
              <a:solidFill>
                <a:srgbClr val="6600CC"/>
              </a:solidFill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835150" y="5545138"/>
            <a:ext cx="50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6600CC"/>
                </a:solidFill>
              </a:rPr>
              <a:t>+2</a:t>
            </a:r>
            <a:endParaRPr lang="nl-NL" b="1">
              <a:solidFill>
                <a:srgbClr val="6600CC"/>
              </a:solidFill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84163" y="2420938"/>
            <a:ext cx="190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Rekenregel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76225" y="1454150"/>
            <a:ext cx="74501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Als er twee tekens op elkaar volgen, gebruik je </a:t>
            </a:r>
            <a:r>
              <a:rPr lang="nl-BE" b="1">
                <a:solidFill>
                  <a:srgbClr val="800080"/>
                </a:solidFill>
              </a:rPr>
              <a:t>haakjes</a:t>
            </a:r>
            <a:r>
              <a:rPr lang="nl-BE"/>
              <a:t> om</a:t>
            </a:r>
          </a:p>
          <a:p>
            <a:r>
              <a:rPr lang="nl-BE"/>
              <a:t>verwarring te vermijden.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1"/>
      <p:bldP spid="3075" grpId="1"/>
      <p:bldP spid="3076" grpId="1"/>
      <p:bldP spid="3077" grpId="1"/>
      <p:bldP spid="3078" grpId="1"/>
      <p:bldP spid="3079" grpId="1"/>
      <p:bldP spid="3081" grpId="0"/>
      <p:bldP spid="3082" grpId="0"/>
      <p:bldP spid="3085" grpId="0"/>
      <p:bldP spid="30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0650" y="115888"/>
            <a:ext cx="8915400" cy="8636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Handig rekenen bij het optellen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12725" y="1125538"/>
            <a:ext cx="6175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Haakjes waar een plusteken voor staat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250825" y="2997200"/>
            <a:ext cx="2286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7 + (+5) =</a:t>
            </a:r>
          </a:p>
          <a:p>
            <a:pPr>
              <a:spcBef>
                <a:spcPct val="50000"/>
              </a:spcBef>
            </a:pPr>
            <a:r>
              <a:rPr lang="nl-BE"/>
              <a:t>4 + (–2) =</a:t>
            </a:r>
          </a:p>
          <a:p>
            <a:pPr>
              <a:spcBef>
                <a:spcPct val="50000"/>
              </a:spcBef>
            </a:pPr>
            <a:r>
              <a:rPr lang="nl-BE"/>
              <a:t>–8 + (+3) =</a:t>
            </a:r>
          </a:p>
          <a:p>
            <a:pPr>
              <a:spcBef>
                <a:spcPct val="50000"/>
              </a:spcBef>
            </a:pPr>
            <a:r>
              <a:rPr lang="nl-BE"/>
              <a:t>–6 + (–9) =</a:t>
            </a: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4883150" y="3440113"/>
            <a:ext cx="3154363" cy="1196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nl-BE">
                <a:solidFill>
                  <a:srgbClr val="800080"/>
                </a:solidFill>
              </a:rPr>
              <a:t>…</a:t>
            </a:r>
            <a:r>
              <a:rPr lang="nl-BE" b="1">
                <a:solidFill>
                  <a:srgbClr val="800080"/>
                </a:solidFill>
              </a:rPr>
              <a:t> +  (+ </a:t>
            </a:r>
            <a:r>
              <a:rPr lang="nl-BE">
                <a:solidFill>
                  <a:srgbClr val="800080"/>
                </a:solidFill>
              </a:rPr>
              <a:t>…</a:t>
            </a:r>
            <a:r>
              <a:rPr lang="nl-BE" b="1">
                <a:solidFill>
                  <a:srgbClr val="800080"/>
                </a:solidFill>
              </a:rPr>
              <a:t>)  </a:t>
            </a:r>
            <a:r>
              <a:rPr lang="nl-BE" b="1">
                <a:solidFill>
                  <a:srgbClr val="800080"/>
                </a:solidFill>
                <a:sym typeface="Wingdings" panose="05000000000000000000" pitchFamily="2" charset="2"/>
              </a:rPr>
              <a:t> </a:t>
            </a:r>
            <a:r>
              <a:rPr lang="nl-BE">
                <a:solidFill>
                  <a:srgbClr val="800080"/>
                </a:solidFill>
                <a:sym typeface="Wingdings" panose="05000000000000000000" pitchFamily="2" charset="2"/>
              </a:rPr>
              <a:t>…</a:t>
            </a:r>
            <a:r>
              <a:rPr lang="nl-BE" b="1">
                <a:solidFill>
                  <a:srgbClr val="800080"/>
                </a:solidFill>
              </a:rPr>
              <a:t> + </a:t>
            </a:r>
            <a:r>
              <a:rPr lang="nl-BE">
                <a:solidFill>
                  <a:srgbClr val="800080"/>
                </a:solidFill>
              </a:rPr>
              <a:t>…</a:t>
            </a:r>
          </a:p>
          <a:p>
            <a:r>
              <a:rPr lang="nl-BE" b="1">
                <a:solidFill>
                  <a:srgbClr val="800080"/>
                </a:solidFill>
              </a:rPr>
              <a:t>       </a:t>
            </a:r>
          </a:p>
          <a:p>
            <a:r>
              <a:rPr lang="nl-BE">
                <a:solidFill>
                  <a:srgbClr val="800080"/>
                </a:solidFill>
              </a:rPr>
              <a:t>…</a:t>
            </a:r>
            <a:r>
              <a:rPr lang="nl-BE" b="1">
                <a:solidFill>
                  <a:srgbClr val="800080"/>
                </a:solidFill>
              </a:rPr>
              <a:t> +  (–</a:t>
            </a:r>
            <a:r>
              <a:rPr lang="nl-BE"/>
              <a:t> </a:t>
            </a:r>
            <a:r>
              <a:rPr lang="nl-BE">
                <a:solidFill>
                  <a:srgbClr val="800080"/>
                </a:solidFill>
              </a:rPr>
              <a:t>…</a:t>
            </a:r>
            <a:r>
              <a:rPr lang="nl-BE" b="1">
                <a:solidFill>
                  <a:srgbClr val="800080"/>
                </a:solidFill>
              </a:rPr>
              <a:t>)  </a:t>
            </a:r>
            <a:r>
              <a:rPr lang="nl-BE" b="1">
                <a:solidFill>
                  <a:srgbClr val="800080"/>
                </a:solidFill>
                <a:sym typeface="Wingdings" panose="05000000000000000000" pitchFamily="2" charset="2"/>
              </a:rPr>
              <a:t></a:t>
            </a:r>
            <a:r>
              <a:rPr lang="nl-BE" b="1">
                <a:solidFill>
                  <a:srgbClr val="800080"/>
                </a:solidFill>
              </a:rPr>
              <a:t> </a:t>
            </a:r>
            <a:r>
              <a:rPr lang="nl-BE">
                <a:solidFill>
                  <a:srgbClr val="800080"/>
                </a:solidFill>
              </a:rPr>
              <a:t>… </a:t>
            </a:r>
            <a:r>
              <a:rPr lang="nl-BE" b="1">
                <a:solidFill>
                  <a:srgbClr val="800080"/>
                </a:solidFill>
              </a:rPr>
              <a:t>–</a:t>
            </a:r>
            <a:r>
              <a:rPr lang="nl-BE"/>
              <a:t>  </a:t>
            </a:r>
            <a:r>
              <a:rPr lang="nl-BE">
                <a:solidFill>
                  <a:srgbClr val="800080"/>
                </a:solidFill>
              </a:rPr>
              <a:t>…</a:t>
            </a:r>
            <a:endParaRPr lang="nl-NL">
              <a:solidFill>
                <a:srgbClr val="800080"/>
              </a:solidFill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1619250" y="2997200"/>
            <a:ext cx="81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7 + 5</a:t>
            </a:r>
            <a:endParaRPr lang="nl-NL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619250" y="3540125"/>
            <a:ext cx="86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4 – 2 </a:t>
            </a:r>
            <a:endParaRPr lang="nl-NL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1763713" y="4076700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–8 + 3</a:t>
            </a:r>
            <a:endParaRPr lang="nl-NL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1763713" y="4641850"/>
            <a:ext cx="1022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–6 – 9 </a:t>
            </a:r>
            <a:endParaRPr lang="nl-NL"/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250825" y="1773238"/>
            <a:ext cx="62531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Staat er een plusteken voor de haakjes, </a:t>
            </a:r>
          </a:p>
          <a:p>
            <a:r>
              <a:rPr lang="nl-BE"/>
              <a:t>dan mag je het plusteken en de haakjes weglaten. 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4" grpId="0"/>
      <p:bldP spid="46086" grpId="0" animBg="1"/>
      <p:bldP spid="46087" grpId="0"/>
      <p:bldP spid="46088" grpId="0"/>
      <p:bldP spid="46089" grpId="0"/>
      <p:bldP spid="46090" grpId="0"/>
      <p:bldP spid="460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07375" cy="792162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Aftrekken van twee gehele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65125" y="981075"/>
            <a:ext cx="1900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Rekenregel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grpSp>
        <p:nvGrpSpPr>
          <p:cNvPr id="4121" name="Group 25"/>
          <p:cNvGrpSpPr>
            <a:grpSpLocks/>
          </p:cNvGrpSpPr>
          <p:nvPr/>
        </p:nvGrpSpPr>
        <p:grpSpPr bwMode="auto">
          <a:xfrm>
            <a:off x="398463" y="3429000"/>
            <a:ext cx="4932362" cy="1954213"/>
            <a:chOff x="251" y="2432"/>
            <a:chExt cx="3107" cy="1231"/>
          </a:xfrm>
        </p:grpSpPr>
        <p:sp>
          <p:nvSpPr>
            <p:cNvPr id="4101" name="Text Box 5"/>
            <p:cNvSpPr txBox="1">
              <a:spLocks noChangeArrowheads="1"/>
            </p:cNvSpPr>
            <p:nvPr/>
          </p:nvSpPr>
          <p:spPr bwMode="auto">
            <a:xfrm>
              <a:off x="251" y="2915"/>
              <a:ext cx="3107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Een aftrekking wordt een </a:t>
              </a:r>
              <a:r>
                <a:rPr lang="nl-BE">
                  <a:solidFill>
                    <a:srgbClr val="FF0000"/>
                  </a:solidFill>
                </a:rPr>
                <a:t>optelling</a:t>
              </a:r>
            </a:p>
            <a:p>
              <a:r>
                <a:rPr lang="nl-BE"/>
                <a:t>van het </a:t>
              </a:r>
              <a:r>
                <a:rPr lang="nl-BE">
                  <a:solidFill>
                    <a:srgbClr val="008000"/>
                  </a:solidFill>
                </a:rPr>
                <a:t>eerste getal</a:t>
              </a:r>
              <a:r>
                <a:rPr lang="nl-BE"/>
                <a:t> met </a:t>
              </a:r>
            </a:p>
            <a:p>
              <a:r>
                <a:rPr lang="nl-BE"/>
                <a:t>het </a:t>
              </a:r>
              <a:r>
                <a:rPr lang="nl-BE">
                  <a:solidFill>
                    <a:srgbClr val="800080"/>
                  </a:solidFill>
                </a:rPr>
                <a:t>tegengestelde van het tweede getal</a:t>
              </a:r>
              <a:r>
                <a:rPr lang="nl-BE"/>
                <a:t>.</a:t>
              </a:r>
              <a:endParaRPr lang="nl-NL"/>
            </a:p>
          </p:txBody>
        </p:sp>
        <p:sp>
          <p:nvSpPr>
            <p:cNvPr id="4104" name="AutoShape 8"/>
            <p:cNvSpPr>
              <a:spLocks noChangeArrowheads="1"/>
            </p:cNvSpPr>
            <p:nvPr/>
          </p:nvSpPr>
          <p:spPr bwMode="auto">
            <a:xfrm>
              <a:off x="883" y="2432"/>
              <a:ext cx="953" cy="240"/>
            </a:xfrm>
            <a:prstGeom prst="curvedUpArrow">
              <a:avLst>
                <a:gd name="adj1" fmla="val 22115"/>
                <a:gd name="adj2" fmla="val 101532"/>
                <a:gd name="adj3" fmla="val 4909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95288" y="1628775"/>
            <a:ext cx="104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7 – 3 =</a:t>
            </a:r>
            <a:endParaRPr lang="nl-NL"/>
          </a:p>
        </p:txBody>
      </p:sp>
      <p:grpSp>
        <p:nvGrpSpPr>
          <p:cNvPr id="4122" name="Group 26"/>
          <p:cNvGrpSpPr>
            <a:grpSpLocks/>
          </p:cNvGrpSpPr>
          <p:nvPr/>
        </p:nvGrpSpPr>
        <p:grpSpPr bwMode="auto">
          <a:xfrm>
            <a:off x="390525" y="2060575"/>
            <a:ext cx="3529013" cy="1368425"/>
            <a:chOff x="246" y="1525"/>
            <a:chExt cx="2223" cy="862"/>
          </a:xfrm>
        </p:grpSpPr>
        <p:sp>
          <p:nvSpPr>
            <p:cNvPr id="4100" name="Text Box 4"/>
            <p:cNvSpPr txBox="1">
              <a:spLocks noChangeArrowheads="1"/>
            </p:cNvSpPr>
            <p:nvPr/>
          </p:nvSpPr>
          <p:spPr bwMode="auto">
            <a:xfrm>
              <a:off x="246" y="2099"/>
              <a:ext cx="19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Dus: </a:t>
              </a:r>
              <a:r>
                <a:rPr lang="nl-BE">
                  <a:solidFill>
                    <a:srgbClr val="008000"/>
                  </a:solidFill>
                </a:rPr>
                <a:t>7</a:t>
              </a:r>
              <a:r>
                <a:rPr lang="nl-BE"/>
                <a:t> </a:t>
              </a:r>
              <a:r>
                <a:rPr lang="nl-BE">
                  <a:solidFill>
                    <a:srgbClr val="FF0000"/>
                  </a:solidFill>
                </a:rPr>
                <a:t>–</a:t>
              </a:r>
              <a:r>
                <a:rPr lang="nl-BE"/>
                <a:t> </a:t>
              </a:r>
              <a:r>
                <a:rPr lang="nl-BE">
                  <a:solidFill>
                    <a:srgbClr val="800080"/>
                  </a:solidFill>
                </a:rPr>
                <a:t>3</a:t>
              </a:r>
              <a:r>
                <a:rPr lang="nl-BE"/>
                <a:t>    =   </a:t>
              </a:r>
              <a:r>
                <a:rPr lang="nl-BE">
                  <a:solidFill>
                    <a:srgbClr val="008000"/>
                  </a:solidFill>
                </a:rPr>
                <a:t>7</a:t>
              </a:r>
              <a:r>
                <a:rPr lang="nl-BE"/>
                <a:t> </a:t>
              </a:r>
              <a:r>
                <a:rPr lang="nl-BE" b="1">
                  <a:solidFill>
                    <a:srgbClr val="FF0000"/>
                  </a:solidFill>
                </a:rPr>
                <a:t>+</a:t>
              </a:r>
              <a:r>
                <a:rPr lang="nl-BE"/>
                <a:t> </a:t>
              </a:r>
              <a:r>
                <a:rPr lang="nl-BE">
                  <a:solidFill>
                    <a:srgbClr val="800080"/>
                  </a:solidFill>
                </a:rPr>
                <a:t>(–3)</a:t>
              </a:r>
              <a:endParaRPr lang="nl-NL">
                <a:solidFill>
                  <a:srgbClr val="800080"/>
                </a:solidFill>
              </a:endParaRPr>
            </a:p>
          </p:txBody>
        </p:sp>
        <p:sp>
          <p:nvSpPr>
            <p:cNvPr id="4114" name="Line 18"/>
            <p:cNvSpPr>
              <a:spLocks noChangeShapeType="1"/>
            </p:cNvSpPr>
            <p:nvPr/>
          </p:nvSpPr>
          <p:spPr bwMode="auto">
            <a:xfrm>
              <a:off x="358" y="1525"/>
              <a:ext cx="27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>
              <a:off x="1879" y="1525"/>
              <a:ext cx="5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>
              <a:off x="518" y="1570"/>
              <a:ext cx="409" cy="5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17" name="Line 21"/>
            <p:cNvSpPr>
              <a:spLocks noChangeShapeType="1"/>
            </p:cNvSpPr>
            <p:nvPr/>
          </p:nvSpPr>
          <p:spPr bwMode="auto">
            <a:xfrm flipH="1">
              <a:off x="1834" y="1570"/>
              <a:ext cx="363" cy="5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395288" y="5559425"/>
            <a:ext cx="70024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Een geheel getal aftrekken van een ander geheel getal is</a:t>
            </a:r>
          </a:p>
          <a:p>
            <a:r>
              <a:rPr lang="nl-BE"/>
              <a:t>hetzelfde als zijn tegengestelde erbij optellen.</a:t>
            </a:r>
            <a:endParaRPr lang="nl-NL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2868613" y="1628775"/>
            <a:ext cx="1416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7 + (–3) =</a:t>
            </a:r>
            <a:endParaRPr lang="nl-NL"/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1331913" y="16287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4</a:t>
            </a:r>
            <a:endParaRPr lang="nl-NL"/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5219700" y="16287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4</a:t>
            </a:r>
            <a:endParaRPr lang="nl-NL"/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4233863" y="1628775"/>
            <a:ext cx="104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7 – 3 =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8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/>
      <p:bldP spid="4113" grpId="0"/>
      <p:bldP spid="4124" grpId="0"/>
      <p:bldP spid="4125" grpId="1"/>
      <p:bldP spid="4126" grpId="1"/>
      <p:bldP spid="4127" grpId="1"/>
      <p:bldP spid="412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74663" y="115888"/>
            <a:ext cx="8196262" cy="72072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Handig rekenen bij het aftrekken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12725" y="1052513"/>
            <a:ext cx="6122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Haakjes waar een minteken voor staat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619250" y="29972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7 – 5</a:t>
            </a:r>
            <a:endParaRPr lang="nl-NL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19250" y="3540125"/>
            <a:ext cx="81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4 + 2</a:t>
            </a:r>
            <a:endParaRPr lang="nl-NL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763713" y="4087813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–8 – 3</a:t>
            </a:r>
            <a:endParaRPr lang="nl-NL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763713" y="4630738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–6 + 9</a:t>
            </a:r>
            <a:endParaRPr lang="nl-NL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50825" y="1700213"/>
            <a:ext cx="78851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Je mag haakjes waar een minteken voor staat en het minteken</a:t>
            </a:r>
          </a:p>
          <a:p>
            <a:r>
              <a:rPr lang="nl-BE"/>
              <a:t>weglaten, als je de term tussen de haakjes van teken verandert. </a:t>
            </a:r>
            <a:endParaRPr lang="nl-NL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250825" y="2997200"/>
            <a:ext cx="2286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7 – (+5) =</a:t>
            </a:r>
          </a:p>
          <a:p>
            <a:pPr>
              <a:spcBef>
                <a:spcPct val="50000"/>
              </a:spcBef>
            </a:pPr>
            <a:r>
              <a:rPr lang="nl-BE"/>
              <a:t>4 – (–2) =</a:t>
            </a:r>
          </a:p>
          <a:p>
            <a:pPr>
              <a:spcBef>
                <a:spcPct val="50000"/>
              </a:spcBef>
            </a:pPr>
            <a:r>
              <a:rPr lang="nl-BE"/>
              <a:t>–8 – (+3) =</a:t>
            </a:r>
          </a:p>
          <a:p>
            <a:pPr>
              <a:spcBef>
                <a:spcPct val="50000"/>
              </a:spcBef>
            </a:pPr>
            <a:r>
              <a:rPr lang="nl-BE"/>
              <a:t>–6 – (–9) =</a:t>
            </a: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4787900" y="3417888"/>
            <a:ext cx="3001963" cy="1196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nl-BE">
                <a:solidFill>
                  <a:srgbClr val="800080"/>
                </a:solidFill>
              </a:rPr>
              <a:t>…</a:t>
            </a:r>
            <a:r>
              <a:rPr lang="nl-BE" b="1">
                <a:solidFill>
                  <a:srgbClr val="800080"/>
                </a:solidFill>
              </a:rPr>
              <a:t> – (+ </a:t>
            </a:r>
            <a:r>
              <a:rPr lang="nl-BE">
                <a:solidFill>
                  <a:srgbClr val="800080"/>
                </a:solidFill>
              </a:rPr>
              <a:t>…</a:t>
            </a:r>
            <a:r>
              <a:rPr lang="nl-BE" b="1">
                <a:solidFill>
                  <a:srgbClr val="800080"/>
                </a:solidFill>
              </a:rPr>
              <a:t>)  </a:t>
            </a:r>
            <a:r>
              <a:rPr lang="nl-BE" b="1">
                <a:solidFill>
                  <a:srgbClr val="800080"/>
                </a:solidFill>
                <a:sym typeface="Wingdings" panose="05000000000000000000" pitchFamily="2" charset="2"/>
              </a:rPr>
              <a:t> </a:t>
            </a:r>
            <a:r>
              <a:rPr lang="nl-BE">
                <a:solidFill>
                  <a:srgbClr val="800080"/>
                </a:solidFill>
                <a:sym typeface="Wingdings" panose="05000000000000000000" pitchFamily="2" charset="2"/>
              </a:rPr>
              <a:t>…</a:t>
            </a:r>
            <a:r>
              <a:rPr lang="nl-BE" b="1">
                <a:solidFill>
                  <a:srgbClr val="800080"/>
                </a:solidFill>
              </a:rPr>
              <a:t> – </a:t>
            </a:r>
            <a:r>
              <a:rPr lang="nl-BE">
                <a:solidFill>
                  <a:srgbClr val="800080"/>
                </a:solidFill>
              </a:rPr>
              <a:t>…</a:t>
            </a:r>
          </a:p>
          <a:p>
            <a:r>
              <a:rPr lang="nl-BE" b="1">
                <a:solidFill>
                  <a:srgbClr val="800080"/>
                </a:solidFill>
              </a:rPr>
              <a:t>       </a:t>
            </a:r>
          </a:p>
          <a:p>
            <a:r>
              <a:rPr lang="nl-BE">
                <a:solidFill>
                  <a:srgbClr val="800080"/>
                </a:solidFill>
              </a:rPr>
              <a:t>…</a:t>
            </a:r>
            <a:r>
              <a:rPr lang="nl-BE" b="1">
                <a:solidFill>
                  <a:srgbClr val="800080"/>
                </a:solidFill>
              </a:rPr>
              <a:t> – (–</a:t>
            </a:r>
            <a:r>
              <a:rPr lang="nl-BE"/>
              <a:t> </a:t>
            </a:r>
            <a:r>
              <a:rPr lang="nl-BE">
                <a:solidFill>
                  <a:srgbClr val="800080"/>
                </a:solidFill>
              </a:rPr>
              <a:t>…</a:t>
            </a:r>
            <a:r>
              <a:rPr lang="nl-BE" b="1">
                <a:solidFill>
                  <a:srgbClr val="800080"/>
                </a:solidFill>
              </a:rPr>
              <a:t>)  </a:t>
            </a:r>
            <a:r>
              <a:rPr lang="nl-BE" b="1">
                <a:solidFill>
                  <a:srgbClr val="800080"/>
                </a:solidFill>
                <a:sym typeface="Wingdings" panose="05000000000000000000" pitchFamily="2" charset="2"/>
              </a:rPr>
              <a:t></a:t>
            </a:r>
            <a:r>
              <a:rPr lang="nl-BE" b="1">
                <a:solidFill>
                  <a:srgbClr val="800080"/>
                </a:solidFill>
              </a:rPr>
              <a:t> </a:t>
            </a:r>
            <a:r>
              <a:rPr lang="nl-BE">
                <a:solidFill>
                  <a:srgbClr val="800080"/>
                </a:solidFill>
              </a:rPr>
              <a:t>… </a:t>
            </a:r>
            <a:r>
              <a:rPr lang="nl-BE" b="1">
                <a:solidFill>
                  <a:srgbClr val="800080"/>
                </a:solidFill>
              </a:rPr>
              <a:t>+</a:t>
            </a:r>
            <a:r>
              <a:rPr lang="nl-BE"/>
              <a:t> </a:t>
            </a:r>
            <a:r>
              <a:rPr lang="nl-BE">
                <a:solidFill>
                  <a:srgbClr val="800080"/>
                </a:solidFill>
              </a:rPr>
              <a:t>…</a:t>
            </a:r>
            <a:endParaRPr lang="nl-NL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  <p:bldP spid="5128" grpId="0"/>
      <p:bldP spid="5129" grpId="0"/>
      <p:bldP spid="5130" grpId="0"/>
      <p:bldP spid="5131" grpId="0"/>
      <p:bldP spid="5132" grpId="0"/>
      <p:bldP spid="5133" grpId="0"/>
      <p:bldP spid="5134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381</Words>
  <Application>Microsoft Office PowerPoint</Application>
  <PresentationFormat>Diavoorstelling (4:3)</PresentationFormat>
  <Paragraphs>74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Times New Roman</vt:lpstr>
      <vt:lpstr>Arial</vt:lpstr>
      <vt:lpstr>Comic Sans MS</vt:lpstr>
      <vt:lpstr>Verdana</vt:lpstr>
      <vt:lpstr>Wingdings</vt:lpstr>
      <vt:lpstr>Standaardontwerp</vt:lpstr>
      <vt:lpstr>Gehele getallen optellen en aftrekken</vt:lpstr>
      <vt:lpstr>Optellen van twee gehele getallen</vt:lpstr>
      <vt:lpstr>Handig rekenen bij het optellen</vt:lpstr>
      <vt:lpstr>Aftrekken van twee gehele getallen</vt:lpstr>
      <vt:lpstr>Handig rekenen bij het aftrekken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BEWERKINGEN IN Z</dc:title>
  <dc:creator>ONZE LIEVE VROUW INSTITUUT</dc:creator>
  <cp:lastModifiedBy>andre snijers</cp:lastModifiedBy>
  <cp:revision>35</cp:revision>
  <dcterms:created xsi:type="dcterms:W3CDTF">2003-06-23T17:01:34Z</dcterms:created>
  <dcterms:modified xsi:type="dcterms:W3CDTF">2013-12-09T20:15:14Z</dcterms:modified>
</cp:coreProperties>
</file>