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61" r:id="rId3"/>
    <p:sldId id="270" r:id="rId4"/>
    <p:sldId id="268" r:id="rId5"/>
    <p:sldId id="269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33CC"/>
    <a:srgbClr val="CC3300"/>
    <a:srgbClr val="008000"/>
    <a:srgbClr val="009900"/>
    <a:srgbClr val="FF3300"/>
    <a:srgbClr val="CC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1C6D22-210D-4741-84E9-CFC1A4C5ABB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044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D70A0-E2C2-46CC-A355-CF8B6EBEDE4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00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8BF1-3BFD-436C-AB82-12E605622A2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55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22DF4-7B2D-451A-8FFF-091301172B9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28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F125B-35EF-4E22-A379-D133E736D7F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38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D0E46-5253-4D48-ABBC-2C840884637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06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0482F-655F-462E-B316-267F35F192D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51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091E5-8000-4E64-8240-8193DA110D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76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0E836-323B-4E6D-85E4-BE9371956AB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52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A5CF2-3E5D-49B3-A7DD-FAC7DEFB2B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52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B1F89-9888-4C54-B377-CFEE5F2A33D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8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08E4F-B6E4-4297-B34C-B3FE79FEB78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086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95F0E-8064-4AE2-8C6C-8EEC937D5CF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Eigenschappen van het 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optellen van gehele getallen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Eigenschappen van het optellen van gehele getallen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Eigenschappen van het optellen van gehele getallen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7989888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optellen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30175" y="1773238"/>
            <a:ext cx="8218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Een </a:t>
            </a:r>
            <a:r>
              <a:rPr lang="nl-BE" b="1">
                <a:solidFill>
                  <a:srgbClr val="800080"/>
                </a:solidFill>
              </a:rPr>
              <a:t>eigenschap</a:t>
            </a:r>
            <a:r>
              <a:rPr lang="nl-BE"/>
              <a:t> is een uitspraak in de wiskunde die altijd waar is.</a:t>
            </a:r>
            <a:endParaRPr lang="nl-NL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12713" y="1268413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12713" y="4340225"/>
            <a:ext cx="182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Onderzoek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79388" y="4843463"/>
            <a:ext cx="106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5 + 4 =</a:t>
            </a:r>
            <a:endParaRPr lang="nl-NL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664075" y="4835525"/>
            <a:ext cx="106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 + 5 =</a:t>
            </a:r>
            <a:endParaRPr lang="nl-NL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79388" y="5348288"/>
            <a:ext cx="1212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–8 + 3 =</a:t>
            </a:r>
            <a:endParaRPr lang="nl-NL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4668838" y="5351463"/>
            <a:ext cx="141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 + (–8) =</a:t>
            </a:r>
            <a:endParaRPr lang="nl-NL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79388" y="5851525"/>
            <a:ext cx="1568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–2 + (–9) =</a:t>
            </a:r>
            <a:endParaRPr lang="nl-NL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4659313" y="5851525"/>
            <a:ext cx="1568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–9 + (–2) =</a:t>
            </a:r>
            <a:endParaRPr lang="nl-NL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1331913" y="53371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–5</a:t>
            </a:r>
            <a:endParaRPr lang="nl-NL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686425" y="48212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9</a:t>
            </a:r>
            <a:endParaRPr lang="nl-NL"/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209675" y="48434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9</a:t>
            </a:r>
            <a:endParaRPr lang="nl-NL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6173788" y="5824538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–11</a:t>
            </a:r>
            <a:endParaRPr lang="nl-NL"/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1692275" y="584041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–11</a:t>
            </a:r>
            <a:endParaRPr lang="nl-NL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6027738" y="53482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–5</a:t>
            </a:r>
            <a:endParaRPr lang="nl-NL"/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107950" y="2381250"/>
            <a:ext cx="8299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een eigenschap niet uit één voorbeeld afleiden. Je kunt ook</a:t>
            </a:r>
          </a:p>
          <a:p>
            <a:r>
              <a:rPr lang="nl-BE"/>
              <a:t>onmogelijk alle voorbeelden controleren.</a:t>
            </a:r>
            <a:endParaRPr lang="nl-NL"/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85725" y="3376613"/>
            <a:ext cx="75311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Als je één tegenvoorbeeld vindt, is de uitspraak niet waar en</a:t>
            </a:r>
          </a:p>
          <a:p>
            <a:r>
              <a:rPr lang="nl-BE"/>
              <a:t>kun je dus niet spreken van een eigenschap.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83" grpId="0"/>
      <p:bldP spid="7185" grpId="0"/>
      <p:bldP spid="7187" grpId="0"/>
      <p:bldP spid="7188" grpId="0"/>
      <p:bldP spid="7189" grpId="0"/>
      <p:bldP spid="7190" grpId="0"/>
      <p:bldP spid="7191" grpId="0"/>
      <p:bldP spid="7192" grpId="0"/>
      <p:bldP spid="7193" grpId="0"/>
      <p:bldP spid="7195" grpId="0"/>
      <p:bldP spid="7196" grpId="0"/>
      <p:bldP spid="7197" grpId="0"/>
      <p:bldP spid="7198" grpId="0"/>
      <p:bldP spid="7199" grpId="0"/>
      <p:bldP spid="7200" grpId="0"/>
      <p:bldP spid="7206" grpId="0"/>
      <p:bldP spid="720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7989888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optellen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107950" y="1484313"/>
            <a:ext cx="190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Eigenschap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107950" y="2174875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termen van plaats wisselen als je gehele getallen optelt.</a:t>
            </a:r>
          </a:p>
          <a:p>
            <a:r>
              <a:rPr lang="nl-BE"/>
              <a:t>Het resultaat blijft hetzelfde.</a:t>
            </a:r>
            <a:endParaRPr lang="nl-NL"/>
          </a:p>
        </p:txBody>
      </p:sp>
      <p:grpSp>
        <p:nvGrpSpPr>
          <p:cNvPr id="49177" name="Group 25"/>
          <p:cNvGrpSpPr>
            <a:grpSpLocks/>
          </p:cNvGrpSpPr>
          <p:nvPr/>
        </p:nvGrpSpPr>
        <p:grpSpPr bwMode="auto">
          <a:xfrm>
            <a:off x="130175" y="3141663"/>
            <a:ext cx="4446588" cy="457200"/>
            <a:chOff x="82" y="1979"/>
            <a:chExt cx="2801" cy="288"/>
          </a:xfrm>
        </p:grpSpPr>
        <p:sp>
          <p:nvSpPr>
            <p:cNvPr id="49173" name="Text Box 21"/>
            <p:cNvSpPr txBox="1">
              <a:spLocks noChangeArrowheads="1"/>
            </p:cNvSpPr>
            <p:nvPr/>
          </p:nvSpPr>
          <p:spPr bwMode="auto">
            <a:xfrm>
              <a:off x="82" y="1979"/>
              <a:ext cx="28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Het optellen is </a:t>
              </a:r>
              <a:r>
                <a:rPr lang="nl-BE" b="1">
                  <a:solidFill>
                    <a:srgbClr val="800080"/>
                  </a:solidFill>
                </a:rPr>
                <a:t>commutatief</a:t>
              </a:r>
              <a:r>
                <a:rPr lang="nl-BE"/>
                <a:t> in    . </a:t>
              </a:r>
              <a:endParaRPr lang="nl-NL"/>
            </a:p>
          </p:txBody>
        </p:sp>
        <p:pic>
          <p:nvPicPr>
            <p:cNvPr id="49174" name="Picture 22" descr="Z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6" y="2045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168275" y="3830638"/>
            <a:ext cx="3351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 en b zijn gehele getallen</a:t>
            </a:r>
            <a:endParaRPr lang="nl-BE" b="1">
              <a:solidFill>
                <a:srgbClr val="800080"/>
              </a:solidFill>
            </a:endParaRPr>
          </a:p>
          <a:p>
            <a:r>
              <a:rPr lang="nl-BE" b="1">
                <a:solidFill>
                  <a:srgbClr val="800080"/>
                </a:solidFill>
              </a:rPr>
              <a:t>         a + b  =  b + a</a:t>
            </a:r>
            <a:endParaRPr lang="nl-NL" b="1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64" grpId="0"/>
      <p:bldP spid="49171" grpId="0"/>
      <p:bldP spid="491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4450"/>
            <a:ext cx="7989888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optellen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12713" y="1341438"/>
            <a:ext cx="182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Onderzoek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79388" y="1989138"/>
            <a:ext cx="189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(–8 + 5) + 7 =</a:t>
            </a:r>
            <a:endParaRPr lang="nl-NL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107950" y="3860800"/>
            <a:ext cx="190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Eigenschap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07950" y="4437063"/>
            <a:ext cx="8680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de haakjes rond de termen verplaatsen, weglaten of toevoegen</a:t>
            </a:r>
          </a:p>
          <a:p>
            <a:r>
              <a:rPr lang="nl-BE"/>
              <a:t>als je gehele getallen optelt. Het resultaat blijft hetzelfde.</a:t>
            </a:r>
            <a:endParaRPr lang="nl-NL"/>
          </a:p>
        </p:txBody>
      </p:sp>
      <p:grpSp>
        <p:nvGrpSpPr>
          <p:cNvPr id="46127" name="Group 47"/>
          <p:cNvGrpSpPr>
            <a:grpSpLocks/>
          </p:cNvGrpSpPr>
          <p:nvPr/>
        </p:nvGrpSpPr>
        <p:grpSpPr bwMode="auto">
          <a:xfrm>
            <a:off x="107950" y="5373688"/>
            <a:ext cx="4141788" cy="457200"/>
            <a:chOff x="68" y="3430"/>
            <a:chExt cx="2609" cy="288"/>
          </a:xfrm>
        </p:grpSpPr>
        <p:sp>
          <p:nvSpPr>
            <p:cNvPr id="46101" name="Text Box 21"/>
            <p:cNvSpPr txBox="1">
              <a:spLocks noChangeArrowheads="1"/>
            </p:cNvSpPr>
            <p:nvPr/>
          </p:nvSpPr>
          <p:spPr bwMode="auto">
            <a:xfrm>
              <a:off x="68" y="3430"/>
              <a:ext cx="26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Het optellen is </a:t>
              </a:r>
              <a:r>
                <a:rPr lang="nl-BE" b="1">
                  <a:solidFill>
                    <a:srgbClr val="800080"/>
                  </a:solidFill>
                </a:rPr>
                <a:t>associatief</a:t>
              </a:r>
              <a:r>
                <a:rPr lang="nl-BE"/>
                <a:t> in    . </a:t>
              </a:r>
              <a:endParaRPr lang="nl-NL"/>
            </a:p>
          </p:txBody>
        </p:sp>
        <p:pic>
          <p:nvPicPr>
            <p:cNvPr id="46102" name="Picture 22" descr="Z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" y="3500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107950" y="5991225"/>
            <a:ext cx="5327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a, b en c zijn gehele getallen</a:t>
            </a:r>
            <a:endParaRPr lang="nl-BE" b="1">
              <a:solidFill>
                <a:srgbClr val="800080"/>
              </a:solidFill>
            </a:endParaRPr>
          </a:p>
          <a:p>
            <a:r>
              <a:rPr lang="nl-BE" b="1">
                <a:solidFill>
                  <a:srgbClr val="800080"/>
                </a:solidFill>
              </a:rPr>
              <a:t>( a + b ) + c  =  a + ( b + c )  =  a + b + c</a:t>
            </a:r>
            <a:r>
              <a:rPr lang="nl-BE"/>
              <a:t>  </a:t>
            </a:r>
            <a:endParaRPr lang="nl-NL"/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179388" y="2636838"/>
            <a:ext cx="189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–8 + (5 + 7) =</a:t>
            </a:r>
            <a:endParaRPr lang="nl-NL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179388" y="3284538"/>
            <a:ext cx="168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–8 + 5 + 7 =</a:t>
            </a:r>
            <a:endParaRPr lang="nl-NL"/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1763713" y="3273425"/>
            <a:ext cx="1212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–3 + 7 =</a:t>
            </a:r>
            <a:endParaRPr lang="nl-NL"/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3155950" y="19780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</a:t>
            </a:r>
            <a:endParaRPr lang="nl-NL"/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2916238" y="32623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</a:t>
            </a:r>
            <a:endParaRPr lang="nl-NL"/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3298825" y="26257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</a:t>
            </a:r>
            <a:endParaRPr lang="nl-NL"/>
          </a:p>
        </p:txBody>
      </p:sp>
      <p:grpSp>
        <p:nvGrpSpPr>
          <p:cNvPr id="46126" name="Group 46"/>
          <p:cNvGrpSpPr>
            <a:grpSpLocks/>
          </p:cNvGrpSpPr>
          <p:nvPr/>
        </p:nvGrpSpPr>
        <p:grpSpPr bwMode="auto">
          <a:xfrm>
            <a:off x="423863" y="1989138"/>
            <a:ext cx="2779712" cy="457200"/>
            <a:chOff x="267" y="1298"/>
            <a:chExt cx="1751" cy="288"/>
          </a:xfrm>
        </p:grpSpPr>
        <p:sp>
          <p:nvSpPr>
            <p:cNvPr id="46109" name="Text Box 29"/>
            <p:cNvSpPr txBox="1">
              <a:spLocks noChangeArrowheads="1"/>
            </p:cNvSpPr>
            <p:nvPr/>
          </p:nvSpPr>
          <p:spPr bwMode="auto">
            <a:xfrm>
              <a:off x="1254" y="1298"/>
              <a:ext cx="7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–3 + 7 =</a:t>
              </a:r>
              <a:endParaRPr lang="nl-NL"/>
            </a:p>
          </p:txBody>
        </p:sp>
        <p:sp>
          <p:nvSpPr>
            <p:cNvPr id="46114" name="Line 34"/>
            <p:cNvSpPr>
              <a:spLocks noChangeShapeType="1"/>
            </p:cNvSpPr>
            <p:nvPr/>
          </p:nvSpPr>
          <p:spPr bwMode="auto">
            <a:xfrm>
              <a:off x="1269" y="1562"/>
              <a:ext cx="252" cy="0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6121" name="Line 41"/>
            <p:cNvSpPr>
              <a:spLocks noChangeShapeType="1"/>
            </p:cNvSpPr>
            <p:nvPr/>
          </p:nvSpPr>
          <p:spPr bwMode="auto">
            <a:xfrm>
              <a:off x="267" y="1567"/>
              <a:ext cx="408" cy="3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46124" name="Group 44"/>
          <p:cNvGrpSpPr>
            <a:grpSpLocks/>
          </p:cNvGrpSpPr>
          <p:nvPr/>
        </p:nvGrpSpPr>
        <p:grpSpPr bwMode="auto">
          <a:xfrm>
            <a:off x="1011238" y="2636838"/>
            <a:ext cx="2336800" cy="457200"/>
            <a:chOff x="637" y="1691"/>
            <a:chExt cx="1472" cy="288"/>
          </a:xfrm>
        </p:grpSpPr>
        <p:sp>
          <p:nvSpPr>
            <p:cNvPr id="46107" name="Text Box 27"/>
            <p:cNvSpPr txBox="1">
              <a:spLocks noChangeArrowheads="1"/>
            </p:cNvSpPr>
            <p:nvPr/>
          </p:nvSpPr>
          <p:spPr bwMode="auto">
            <a:xfrm>
              <a:off x="1249" y="1691"/>
              <a:ext cx="8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–8 + 12 =</a:t>
              </a:r>
              <a:endParaRPr lang="nl-NL"/>
            </a:p>
          </p:txBody>
        </p:sp>
        <p:sp>
          <p:nvSpPr>
            <p:cNvPr id="46116" name="Line 36"/>
            <p:cNvSpPr>
              <a:spLocks noChangeShapeType="1"/>
            </p:cNvSpPr>
            <p:nvPr/>
          </p:nvSpPr>
          <p:spPr bwMode="auto">
            <a:xfrm>
              <a:off x="1712" y="1968"/>
              <a:ext cx="181" cy="0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6122" name="Line 42"/>
            <p:cNvSpPr>
              <a:spLocks noChangeShapeType="1"/>
            </p:cNvSpPr>
            <p:nvPr/>
          </p:nvSpPr>
          <p:spPr bwMode="auto">
            <a:xfrm>
              <a:off x="637" y="1961"/>
              <a:ext cx="363" cy="0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5" grpId="0"/>
      <p:bldP spid="46088" grpId="0"/>
      <p:bldP spid="46092" grpId="0"/>
      <p:bldP spid="46099" grpId="0"/>
      <p:bldP spid="46103" grpId="0"/>
      <p:bldP spid="46104" grpId="0"/>
      <p:bldP spid="46105" grpId="0"/>
      <p:bldP spid="46106" grpId="0"/>
      <p:bldP spid="46110" grpId="0"/>
      <p:bldP spid="46111" grpId="0"/>
      <p:bldP spid="461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18450" cy="108108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Haakjes waar een minteken voor staat weglaten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68313" y="1700213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– (4 + 9)</a:t>
            </a:r>
            <a:endParaRPr lang="nl-NL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66688" y="5995988"/>
            <a:ext cx="1820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 – (b – c)</a:t>
            </a:r>
            <a:r>
              <a:rPr lang="nl-BE" b="1"/>
              <a:t>   =</a:t>
            </a:r>
            <a:endParaRPr lang="nl-NL" b="1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124075" y="5995988"/>
            <a:ext cx="125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 </a:t>
            </a:r>
            <a:r>
              <a:rPr lang="nl-BE" b="1">
                <a:solidFill>
                  <a:srgbClr val="008000"/>
                </a:solidFill>
              </a:rPr>
              <a:t>– b</a:t>
            </a:r>
            <a:r>
              <a:rPr lang="nl-BE"/>
              <a:t> </a:t>
            </a:r>
            <a:r>
              <a:rPr lang="nl-BE" b="1">
                <a:solidFill>
                  <a:srgbClr val="CC3300"/>
                </a:solidFill>
              </a:rPr>
              <a:t>+ c</a:t>
            </a:r>
            <a:endParaRPr lang="nl-NL" b="1">
              <a:solidFill>
                <a:srgbClr val="CC3300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79388" y="4365625"/>
            <a:ext cx="85264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Als er een minteken voor de haakjes staat mag je het minteken en de</a:t>
            </a:r>
          </a:p>
          <a:p>
            <a:r>
              <a:rPr lang="nl-BE"/>
              <a:t>haakjes weglaten, maar dan moet je elke term binnen de haakjes</a:t>
            </a:r>
          </a:p>
          <a:p>
            <a:r>
              <a:rPr lang="nl-BE"/>
              <a:t>van teken veranderen.</a:t>
            </a:r>
            <a:endParaRPr lang="nl-NL"/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1109663" y="6454775"/>
            <a:ext cx="2233612" cy="287338"/>
          </a:xfrm>
          <a:prstGeom prst="curvedUpArrow">
            <a:avLst>
              <a:gd name="adj1" fmla="val 4606"/>
              <a:gd name="adj2" fmla="val 160076"/>
              <a:gd name="adj3" fmla="val 33333"/>
            </a:avLst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48139" name="AutoShape 11"/>
          <p:cNvSpPr>
            <a:spLocks noChangeArrowheads="1"/>
          </p:cNvSpPr>
          <p:nvPr/>
        </p:nvSpPr>
        <p:spPr bwMode="auto">
          <a:xfrm>
            <a:off x="900113" y="5622925"/>
            <a:ext cx="1943100" cy="398463"/>
          </a:xfrm>
          <a:prstGeom prst="curvedDownArrow">
            <a:avLst>
              <a:gd name="adj1" fmla="val 2890"/>
              <a:gd name="adj2" fmla="val 97530"/>
              <a:gd name="adj3" fmla="val 27889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12713" y="1243013"/>
            <a:ext cx="182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Onderzoek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19063" y="3860800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09550" y="2179638"/>
            <a:ext cx="119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7 – 13</a:t>
            </a:r>
            <a:endParaRPr lang="nl-NL"/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336675" y="2179638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–6</a:t>
            </a:r>
            <a:endParaRPr lang="nl-NL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4611688" y="1700213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– 4 – 9</a:t>
            </a:r>
            <a:endParaRPr lang="nl-NL"/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4356100" y="2179638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 – 9</a:t>
            </a:r>
            <a:endParaRPr lang="nl-NL"/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5343525" y="2205038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–6</a:t>
            </a:r>
            <a:endParaRPr lang="nl-NL"/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468313" y="27559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25 – (–13 – 31)</a:t>
            </a:r>
            <a:endParaRPr lang="nl-NL"/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4610100" y="2755900"/>
            <a:ext cx="174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25 + 13 + 31</a:t>
            </a:r>
            <a:endParaRPr lang="nl-NL"/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212725" y="3265488"/>
            <a:ext cx="170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25 – (–44)</a:t>
            </a:r>
            <a:endParaRPr lang="nl-NL"/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4371975" y="3270250"/>
            <a:ext cx="1365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38 + 31</a:t>
            </a:r>
            <a:endParaRPr lang="nl-NL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1857375" y="3265488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69</a:t>
            </a:r>
            <a:endParaRPr lang="nl-NL"/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5635625" y="3268663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69</a:t>
            </a:r>
            <a:endParaRPr lang="nl-NL"/>
          </a:p>
        </p:txBody>
      </p:sp>
      <p:grpSp>
        <p:nvGrpSpPr>
          <p:cNvPr id="48163" name="Group 35"/>
          <p:cNvGrpSpPr>
            <a:grpSpLocks/>
          </p:cNvGrpSpPr>
          <p:nvPr/>
        </p:nvGrpSpPr>
        <p:grpSpPr bwMode="auto">
          <a:xfrm>
            <a:off x="384175" y="1700213"/>
            <a:ext cx="5772150" cy="457200"/>
            <a:chOff x="242" y="1071"/>
            <a:chExt cx="3636" cy="288"/>
          </a:xfrm>
        </p:grpSpPr>
        <p:sp>
          <p:nvSpPr>
            <p:cNvPr id="48155" name="Text Box 27"/>
            <p:cNvSpPr txBox="1">
              <a:spLocks noChangeArrowheads="1"/>
            </p:cNvSpPr>
            <p:nvPr/>
          </p:nvSpPr>
          <p:spPr bwMode="auto">
            <a:xfrm>
              <a:off x="1934" y="1071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800080"/>
                  </a:solidFill>
                </a:rPr>
                <a:t>=</a:t>
              </a:r>
              <a:endParaRPr lang="nl-NL" b="1">
                <a:solidFill>
                  <a:srgbClr val="800080"/>
                </a:solidFill>
              </a:endParaRPr>
            </a:p>
          </p:txBody>
        </p:sp>
        <p:sp>
          <p:nvSpPr>
            <p:cNvPr id="48159" name="Oval 31"/>
            <p:cNvSpPr>
              <a:spLocks noChangeArrowheads="1"/>
            </p:cNvSpPr>
            <p:nvPr/>
          </p:nvSpPr>
          <p:spPr bwMode="auto">
            <a:xfrm>
              <a:off x="242" y="1078"/>
              <a:ext cx="1134" cy="273"/>
            </a:xfrm>
            <a:prstGeom prst="ellips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>
                      <a:alpha val="25999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8160" name="Oval 32"/>
            <p:cNvSpPr>
              <a:spLocks noChangeArrowheads="1"/>
            </p:cNvSpPr>
            <p:nvPr/>
          </p:nvSpPr>
          <p:spPr bwMode="auto">
            <a:xfrm>
              <a:off x="2744" y="1071"/>
              <a:ext cx="1134" cy="273"/>
            </a:xfrm>
            <a:prstGeom prst="ellips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>
                      <a:alpha val="25999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48164" name="Group 36"/>
          <p:cNvGrpSpPr>
            <a:grpSpLocks/>
          </p:cNvGrpSpPr>
          <p:nvPr/>
        </p:nvGrpSpPr>
        <p:grpSpPr bwMode="auto">
          <a:xfrm>
            <a:off x="439738" y="2708275"/>
            <a:ext cx="6076950" cy="576263"/>
            <a:chOff x="277" y="1706"/>
            <a:chExt cx="3828" cy="363"/>
          </a:xfrm>
        </p:grpSpPr>
        <p:sp>
          <p:nvSpPr>
            <p:cNvPr id="48156" name="Text Box 28"/>
            <p:cNvSpPr txBox="1">
              <a:spLocks noChangeArrowheads="1"/>
            </p:cNvSpPr>
            <p:nvPr/>
          </p:nvSpPr>
          <p:spPr bwMode="auto">
            <a:xfrm>
              <a:off x="2059" y="1736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8000"/>
                  </a:solidFill>
                </a:rPr>
                <a:t>=</a:t>
              </a:r>
              <a:endParaRPr lang="nl-NL" b="1">
                <a:solidFill>
                  <a:srgbClr val="008000"/>
                </a:solidFill>
              </a:endParaRPr>
            </a:p>
          </p:txBody>
        </p:sp>
        <p:sp>
          <p:nvSpPr>
            <p:cNvPr id="48161" name="Oval 33"/>
            <p:cNvSpPr>
              <a:spLocks noChangeArrowheads="1"/>
            </p:cNvSpPr>
            <p:nvPr/>
          </p:nvSpPr>
          <p:spPr bwMode="auto">
            <a:xfrm>
              <a:off x="277" y="1706"/>
              <a:ext cx="1361" cy="363"/>
            </a:xfrm>
            <a:prstGeom prst="ellips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48162" name="Oval 34"/>
            <p:cNvSpPr>
              <a:spLocks noChangeArrowheads="1"/>
            </p:cNvSpPr>
            <p:nvPr/>
          </p:nvSpPr>
          <p:spPr bwMode="auto">
            <a:xfrm>
              <a:off x="2744" y="1706"/>
              <a:ext cx="1361" cy="363"/>
            </a:xfrm>
            <a:prstGeom prst="ellips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2" grpId="0"/>
      <p:bldP spid="48135" grpId="0"/>
      <p:bldP spid="48136" grpId="0"/>
      <p:bldP spid="48137" grpId="0"/>
      <p:bldP spid="48138" grpId="0" animBg="1"/>
      <p:bldP spid="48139" grpId="0" animBg="1"/>
      <p:bldP spid="48140" grpId="0"/>
      <p:bldP spid="48141" grpId="0"/>
      <p:bldP spid="48142" grpId="0"/>
      <p:bldP spid="48143" grpId="0"/>
      <p:bldP spid="48144" grpId="0"/>
      <p:bldP spid="48145" grpId="0"/>
      <p:bldP spid="48146" grpId="0"/>
      <p:bldP spid="48147" grpId="0"/>
      <p:bldP spid="48148" grpId="0"/>
      <p:bldP spid="48149" grpId="0"/>
      <p:bldP spid="48150" grpId="0"/>
      <p:bldP spid="48151" grpId="0"/>
      <p:bldP spid="48152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375</Words>
  <Application>Microsoft Office PowerPoint</Application>
  <PresentationFormat>Diavoorstelling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Comic Sans MS</vt:lpstr>
      <vt:lpstr>Verdana</vt:lpstr>
      <vt:lpstr>Standaardontwerp</vt:lpstr>
      <vt:lpstr>Eigenschappen van het  optellen van gehele getallen</vt:lpstr>
      <vt:lpstr>Eigenschappen van het optellen van gehele getallen</vt:lpstr>
      <vt:lpstr>Eigenschappen van het optellen van gehele getallen</vt:lpstr>
      <vt:lpstr>Eigenschappen van het optellen van gehele getallen</vt:lpstr>
      <vt:lpstr>Haakjes waar een minteken voor staat weglaten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32</cp:revision>
  <dcterms:created xsi:type="dcterms:W3CDTF">2003-06-23T17:01:34Z</dcterms:created>
  <dcterms:modified xsi:type="dcterms:W3CDTF">2013-12-09T20:16:56Z</dcterms:modified>
</cp:coreProperties>
</file>