
<file path=[Content_Types].xml><?xml version="1.0" encoding="utf-8"?>
<Types xmlns="http://schemas.openxmlformats.org/package/2006/content-types"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67" r:id="rId2"/>
    <p:sldId id="268" r:id="rId3"/>
    <p:sldId id="262" r:id="rId4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80"/>
    <a:srgbClr val="3333CC"/>
    <a:srgbClr val="CC3300"/>
    <a:srgbClr val="008000"/>
    <a:srgbClr val="009900"/>
    <a:srgbClr val="FF3300"/>
    <a:srgbClr val="CC00FF"/>
    <a:srgbClr val="00004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0" autoAdjust="0"/>
    <p:restoredTop sz="94500" autoAdjust="0"/>
  </p:normalViewPr>
  <p:slideViewPr>
    <p:cSldViewPr>
      <p:cViewPr varScale="1">
        <p:scale>
          <a:sx n="74" d="100"/>
          <a:sy n="74" d="100"/>
        </p:scale>
        <p:origin x="1446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l-NL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nl-NL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66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sp>
        <p:nvSpPr>
          <p:cNvPr id="266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l-NL"/>
          </a:p>
        </p:txBody>
      </p:sp>
      <p:sp>
        <p:nvSpPr>
          <p:cNvPr id="266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3B1D52D-C999-4435-9B39-8D71591FDA7A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59260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4CACB9-1151-4318-8221-8A064FA3C511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285712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188A39-EEE3-4639-8214-D1B97642B6D4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527212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298F0F-E438-4686-929A-3421DF272B2B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932359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B0143A-BB32-41EB-891A-948A8CFE56A0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896103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EF334B-AAAD-45E8-8B44-98AB315C8D32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685856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E8AA43-3F67-4109-8946-CB6CFF1BD688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425224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253D1D-7A44-43F1-B2EA-8A074DD1CD30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797764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84C24F-E5DE-4233-92B0-7D2C6D4DA3CD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318151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4D4B7F-DE62-4713-845D-9938A109CC89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521693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7D2F5D-C78E-4DB4-9272-6ACE86069A57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94256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AF3FFF-C83D-42B8-924C-53887A678E25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86381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het opmaakprofiel van de modeltitel te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nl-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nl-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B6B7C39-88A3-42A6-B943-DFD981A73055}" type="slidenum">
              <a:rPr lang="nl-NL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file:///C:\01_Pelckmans_1ste%20jaar_versie_2_W2013\00_Matrix_1ste_jaar\01_Bordboek_LWB_Matrix_1_Getallenleer\15b_handig_rekenen_met_eigenschappen_film.html" TargetMode="External"/><Relationship Id="rId2" Type="http://schemas.openxmlformats.org/officeDocument/2006/relationships/hyperlink" Target="file:///C:\01_Pelckmans_1ste%20jaar_versie_2_W2013\00_Matrix_1ste_jaar\01_Bordboek_LWB_Matrix_1_Getallenleer\15a_handig_rekenen_met_eigenschappen_film_1.html" TargetMode="External"/><Relationship Id="rId1" Type="http://schemas.openxmlformats.org/officeDocument/2006/relationships/slideLayout" Target="../slideLayouts/slideLayout6.xml"/><Relationship Id="rId4" Type="http://schemas.openxmlformats.org/officeDocument/2006/relationships/hyperlink" Target="file:///C:\01_Pelckmans_1ste%20jaar_versie_2_W2013\00_Matrix_1ste_jaar\01_Bordboek_LWB_Matrix_1_Getallenleer\15c_handig_rekenen_met_eigenschappen_film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133350" y="2573338"/>
            <a:ext cx="8686800" cy="1143000"/>
          </a:xfrm>
        </p:spPr>
        <p:txBody>
          <a:bodyPr/>
          <a:lstStyle/>
          <a:p>
            <a:r>
              <a:rPr lang="nl-BE" sz="4000" b="1">
                <a:solidFill>
                  <a:srgbClr val="3333FF"/>
                </a:solidFill>
                <a:latin typeface="Comic Sans MS" panose="030F0702030302020204" pitchFamily="66" charset="0"/>
              </a:rPr>
              <a:t>Handig rekenen met eigenschappen</a:t>
            </a:r>
            <a:endParaRPr lang="nl-NL" sz="4000" b="1">
              <a:solidFill>
                <a:srgbClr val="3333FF"/>
              </a:solidFill>
              <a:latin typeface="Comic Sans MS" panose="030F0702030302020204" pitchFamily="66" charset="0"/>
            </a:endParaRPr>
          </a:p>
        </p:txBody>
      </p:sp>
      <p:sp>
        <p:nvSpPr>
          <p:cNvPr id="45059" name="WordArt 3"/>
          <p:cNvSpPr>
            <a:spLocks noChangeArrowheads="1" noChangeShapeType="1" noTextEdit="1"/>
          </p:cNvSpPr>
          <p:nvPr/>
        </p:nvSpPr>
        <p:spPr bwMode="auto">
          <a:xfrm rot="678596">
            <a:off x="1254125" y="976313"/>
            <a:ext cx="5181600" cy="4953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nl-BE" sz="2800" b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20921404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Comic Sans MS" panose="030F0702030302020204" pitchFamily="66" charset="0"/>
              </a:rPr>
              <a:t>Handig rekenen met eigenschappen</a:t>
            </a:r>
          </a:p>
        </p:txBody>
      </p:sp>
      <p:sp>
        <p:nvSpPr>
          <p:cNvPr id="45060" name="WordArt 4"/>
          <p:cNvSpPr>
            <a:spLocks noChangeArrowheads="1" noChangeShapeType="1" noTextEdit="1"/>
          </p:cNvSpPr>
          <p:nvPr/>
        </p:nvSpPr>
        <p:spPr bwMode="auto">
          <a:xfrm rot="-658839">
            <a:off x="1657350" y="4795838"/>
            <a:ext cx="5181600" cy="4953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nl-BE" sz="2800" b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658839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Comic Sans MS" panose="030F0702030302020204" pitchFamily="66" charset="0"/>
              </a:rPr>
              <a:t>Handig rekenen met eigenschappen</a:t>
            </a:r>
          </a:p>
        </p:txBody>
      </p:sp>
      <p:sp>
        <p:nvSpPr>
          <p:cNvPr id="45061" name="Text Box 5"/>
          <p:cNvSpPr txBox="1">
            <a:spLocks noChangeArrowheads="1"/>
          </p:cNvSpPr>
          <p:nvPr/>
        </p:nvSpPr>
        <p:spPr bwMode="auto">
          <a:xfrm>
            <a:off x="6143625" y="5799138"/>
            <a:ext cx="20288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 b="1">
                <a:latin typeface="Arial" panose="020B0604020202020204" pitchFamily="34" charset="0"/>
                <a:cs typeface="Arial" panose="020B0604020202020204" pitchFamily="34" charset="0"/>
              </a:rPr>
              <a:t>©   André Snijers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4450"/>
            <a:ext cx="7772400" cy="1143000"/>
          </a:xfrm>
        </p:spPr>
        <p:txBody>
          <a:bodyPr/>
          <a:lstStyle/>
          <a:p>
            <a:r>
              <a:rPr lang="nl-BE" sz="3600" i="1">
                <a:solidFill>
                  <a:srgbClr val="FF0000"/>
                </a:solidFill>
                <a:latin typeface="Comic Sans MS" panose="030F0702030302020204" pitchFamily="66" charset="0"/>
              </a:rPr>
              <a:t>Meerdere gehele getallen </a:t>
            </a:r>
            <a:br>
              <a:rPr lang="nl-BE" sz="3600" i="1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nl-BE" sz="3600" i="1">
                <a:solidFill>
                  <a:srgbClr val="FF0000"/>
                </a:solidFill>
                <a:latin typeface="Comic Sans MS" panose="030F0702030302020204" pitchFamily="66" charset="0"/>
              </a:rPr>
              <a:t>optellen en aftrekken </a:t>
            </a:r>
            <a:endParaRPr lang="nl-NL" sz="3600" i="1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6083" name="Text Box 3"/>
          <p:cNvSpPr txBox="1">
            <a:spLocks noChangeArrowheads="1"/>
          </p:cNvSpPr>
          <p:nvPr/>
        </p:nvSpPr>
        <p:spPr bwMode="auto">
          <a:xfrm>
            <a:off x="250825" y="1458913"/>
            <a:ext cx="19002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solidFill>
                  <a:schemeClr val="accent2"/>
                </a:solidFill>
                <a:latin typeface="Verdana" panose="020B0604030504040204" pitchFamily="34" charset="0"/>
              </a:rPr>
              <a:t>Rekenregel</a:t>
            </a:r>
            <a:endParaRPr lang="nl-NL">
              <a:solidFill>
                <a:schemeClr val="accent2"/>
              </a:solidFill>
              <a:latin typeface="Verdana" panose="020B0604030504040204" pitchFamily="34" charset="0"/>
            </a:endParaRPr>
          </a:p>
        </p:txBody>
      </p:sp>
      <p:sp>
        <p:nvSpPr>
          <p:cNvPr id="46084" name="Text Box 4"/>
          <p:cNvSpPr txBox="1">
            <a:spLocks noChangeArrowheads="1"/>
          </p:cNvSpPr>
          <p:nvPr/>
        </p:nvSpPr>
        <p:spPr bwMode="auto">
          <a:xfrm>
            <a:off x="250825" y="2081213"/>
            <a:ext cx="62404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/>
              <a:t>Om meerdere gehele getallen op te tellen, mag je:</a:t>
            </a:r>
            <a:endParaRPr lang="nl-NL"/>
          </a:p>
        </p:txBody>
      </p:sp>
      <p:sp>
        <p:nvSpPr>
          <p:cNvPr id="46101" name="Text Box 21"/>
          <p:cNvSpPr txBox="1">
            <a:spLocks noChangeArrowheads="1"/>
          </p:cNvSpPr>
          <p:nvPr/>
        </p:nvSpPr>
        <p:spPr bwMode="auto">
          <a:xfrm>
            <a:off x="293688" y="2801938"/>
            <a:ext cx="44942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nl-BE"/>
              <a:t> </a:t>
            </a:r>
            <a:r>
              <a:rPr lang="nl-BE" b="1">
                <a:solidFill>
                  <a:srgbClr val="800080"/>
                </a:solidFill>
              </a:rPr>
              <a:t>tegengestelde getallen</a:t>
            </a:r>
            <a:r>
              <a:rPr lang="nl-BE"/>
              <a:t> schrappen</a:t>
            </a:r>
            <a:endParaRPr lang="nl-NL"/>
          </a:p>
        </p:txBody>
      </p:sp>
      <p:sp>
        <p:nvSpPr>
          <p:cNvPr id="46102" name="Text Box 22"/>
          <p:cNvSpPr txBox="1">
            <a:spLocks noChangeArrowheads="1"/>
          </p:cNvSpPr>
          <p:nvPr/>
        </p:nvSpPr>
        <p:spPr bwMode="auto">
          <a:xfrm>
            <a:off x="301625" y="3500438"/>
            <a:ext cx="539115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nl-BE"/>
              <a:t> de termen van plaats </a:t>
            </a:r>
            <a:r>
              <a:rPr lang="nl-BE" b="1">
                <a:solidFill>
                  <a:srgbClr val="800080"/>
                </a:solidFill>
              </a:rPr>
              <a:t>wisselen</a:t>
            </a:r>
            <a:r>
              <a:rPr lang="nl-BE"/>
              <a:t> </a:t>
            </a:r>
          </a:p>
          <a:p>
            <a:r>
              <a:rPr lang="nl-BE"/>
              <a:t>   (de commutatieve eigenschap toepassen)</a:t>
            </a:r>
            <a:endParaRPr lang="nl-NL"/>
          </a:p>
        </p:txBody>
      </p:sp>
      <p:sp>
        <p:nvSpPr>
          <p:cNvPr id="46103" name="Text Box 23"/>
          <p:cNvSpPr txBox="1">
            <a:spLocks noChangeArrowheads="1"/>
          </p:cNvSpPr>
          <p:nvPr/>
        </p:nvSpPr>
        <p:spPr bwMode="auto">
          <a:xfrm>
            <a:off x="323850" y="4581525"/>
            <a:ext cx="5138738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nl-BE"/>
              <a:t> termen </a:t>
            </a:r>
            <a:r>
              <a:rPr lang="nl-BE" b="1">
                <a:solidFill>
                  <a:srgbClr val="800080"/>
                </a:solidFill>
              </a:rPr>
              <a:t>schakelen</a:t>
            </a:r>
          </a:p>
          <a:p>
            <a:r>
              <a:rPr lang="nl-BE"/>
              <a:t>   (de associatieve eigenschap toepassen)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60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60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60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60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500"/>
                                        <p:tgtEl>
                                          <p:spTgt spid="46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46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46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46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2" grpId="0"/>
      <p:bldP spid="46083" grpId="0"/>
      <p:bldP spid="46084" grpId="0"/>
      <p:bldP spid="46101" grpId="0"/>
      <p:bldP spid="46102" grpId="0"/>
      <p:bldP spid="4610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4450"/>
            <a:ext cx="7772400" cy="1143000"/>
          </a:xfrm>
        </p:spPr>
        <p:txBody>
          <a:bodyPr/>
          <a:lstStyle/>
          <a:p>
            <a:r>
              <a:rPr lang="nl-BE" sz="3600" i="1">
                <a:solidFill>
                  <a:srgbClr val="FF0000"/>
                </a:solidFill>
                <a:latin typeface="Comic Sans MS" panose="030F0702030302020204" pitchFamily="66" charset="0"/>
              </a:rPr>
              <a:t>Meerdere gehele getallen </a:t>
            </a:r>
            <a:br>
              <a:rPr lang="nl-BE" sz="3600" i="1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nl-BE" sz="3600" i="1">
                <a:solidFill>
                  <a:srgbClr val="FF0000"/>
                </a:solidFill>
                <a:latin typeface="Comic Sans MS" panose="030F0702030302020204" pitchFamily="66" charset="0"/>
              </a:rPr>
              <a:t>optellen en aftrekken</a:t>
            </a:r>
            <a:endParaRPr lang="nl-NL" sz="3600" i="1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250825" y="1531938"/>
            <a:ext cx="20955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solidFill>
                  <a:schemeClr val="accent2"/>
                </a:solidFill>
                <a:latin typeface="Verdana" panose="020B0604030504040204" pitchFamily="34" charset="0"/>
              </a:rPr>
              <a:t>Voorbeelden</a:t>
            </a:r>
            <a:endParaRPr lang="nl-NL">
              <a:solidFill>
                <a:schemeClr val="accent2"/>
              </a:solidFill>
              <a:latin typeface="Verdana" panose="020B0604030504040204" pitchFamily="34" charset="0"/>
            </a:endParaRPr>
          </a:p>
        </p:txBody>
      </p:sp>
      <p:sp>
        <p:nvSpPr>
          <p:cNvPr id="8210" name="Text Box 18"/>
          <p:cNvSpPr txBox="1">
            <a:spLocks noChangeArrowheads="1"/>
          </p:cNvSpPr>
          <p:nvPr/>
        </p:nvSpPr>
        <p:spPr bwMode="auto">
          <a:xfrm>
            <a:off x="323850" y="2179638"/>
            <a:ext cx="6019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/>
              <a:t>7 + (– 13 ) – ( + 25 ) – (– 13 ) + ( + 8 ) + (– 17 )</a:t>
            </a:r>
            <a:endParaRPr lang="nl-NL"/>
          </a:p>
        </p:txBody>
      </p:sp>
      <p:grpSp>
        <p:nvGrpSpPr>
          <p:cNvPr id="8242" name="Group 50"/>
          <p:cNvGrpSpPr>
            <a:grpSpLocks/>
          </p:cNvGrpSpPr>
          <p:nvPr/>
        </p:nvGrpSpPr>
        <p:grpSpPr bwMode="auto">
          <a:xfrm>
            <a:off x="250825" y="2636838"/>
            <a:ext cx="2736850" cy="1655762"/>
            <a:chOff x="158" y="1661"/>
            <a:chExt cx="1724" cy="1043"/>
          </a:xfrm>
        </p:grpSpPr>
        <p:sp>
          <p:nvSpPr>
            <p:cNvPr id="8211" name="Line 19"/>
            <p:cNvSpPr>
              <a:spLocks noChangeShapeType="1"/>
            </p:cNvSpPr>
            <p:nvPr/>
          </p:nvSpPr>
          <p:spPr bwMode="auto">
            <a:xfrm flipH="1">
              <a:off x="657" y="1661"/>
              <a:ext cx="1225" cy="817"/>
            </a:xfrm>
            <a:prstGeom prst="line">
              <a:avLst/>
            </a:prstGeom>
            <a:noFill/>
            <a:ln w="19050">
              <a:solidFill>
                <a:srgbClr val="008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  <p:sp>
          <p:nvSpPr>
            <p:cNvPr id="8214" name="Text Box 22"/>
            <p:cNvSpPr txBox="1">
              <a:spLocks noChangeArrowheads="1"/>
            </p:cNvSpPr>
            <p:nvPr/>
          </p:nvSpPr>
          <p:spPr bwMode="auto">
            <a:xfrm>
              <a:off x="158" y="2416"/>
              <a:ext cx="103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>
                  <a:solidFill>
                    <a:srgbClr val="008000"/>
                  </a:solidFill>
                </a:rPr>
                <a:t>Oplossing 1</a:t>
              </a:r>
              <a:endParaRPr lang="nl-NL">
                <a:solidFill>
                  <a:srgbClr val="008000"/>
                </a:solidFill>
              </a:endParaRPr>
            </a:p>
          </p:txBody>
        </p:sp>
      </p:grpSp>
      <p:sp>
        <p:nvSpPr>
          <p:cNvPr id="8227" name="Text Box 35"/>
          <p:cNvSpPr txBox="1">
            <a:spLocks noChangeArrowheads="1"/>
          </p:cNvSpPr>
          <p:nvPr/>
        </p:nvSpPr>
        <p:spPr bwMode="auto">
          <a:xfrm>
            <a:off x="273050" y="4289425"/>
            <a:ext cx="35337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000" b="1">
                <a:solidFill>
                  <a:srgbClr val="008000"/>
                </a:solidFill>
              </a:rPr>
              <a:t>Rekenen van links naar rechts.</a:t>
            </a:r>
            <a:endParaRPr lang="nl-NL" sz="2000" b="1">
              <a:solidFill>
                <a:srgbClr val="008000"/>
              </a:solidFill>
            </a:endParaRPr>
          </a:p>
        </p:txBody>
      </p:sp>
      <p:grpSp>
        <p:nvGrpSpPr>
          <p:cNvPr id="8243" name="Group 51"/>
          <p:cNvGrpSpPr>
            <a:grpSpLocks/>
          </p:cNvGrpSpPr>
          <p:nvPr/>
        </p:nvGrpSpPr>
        <p:grpSpPr bwMode="auto">
          <a:xfrm>
            <a:off x="3132138" y="2636838"/>
            <a:ext cx="2062162" cy="2952750"/>
            <a:chOff x="1973" y="1661"/>
            <a:chExt cx="1299" cy="1860"/>
          </a:xfrm>
        </p:grpSpPr>
        <p:sp>
          <p:nvSpPr>
            <p:cNvPr id="8212" name="Line 20"/>
            <p:cNvSpPr>
              <a:spLocks noChangeShapeType="1"/>
            </p:cNvSpPr>
            <p:nvPr/>
          </p:nvSpPr>
          <p:spPr bwMode="auto">
            <a:xfrm>
              <a:off x="1973" y="1661"/>
              <a:ext cx="726" cy="1633"/>
            </a:xfrm>
            <a:prstGeom prst="line">
              <a:avLst/>
            </a:prstGeom>
            <a:noFill/>
            <a:ln w="19050">
              <a:solidFill>
                <a:srgbClr val="CC33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  <p:sp>
          <p:nvSpPr>
            <p:cNvPr id="8215" name="Text Box 23"/>
            <p:cNvSpPr txBox="1">
              <a:spLocks noChangeArrowheads="1"/>
            </p:cNvSpPr>
            <p:nvPr/>
          </p:nvSpPr>
          <p:spPr bwMode="auto">
            <a:xfrm>
              <a:off x="2233" y="3233"/>
              <a:ext cx="103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>
                  <a:solidFill>
                    <a:srgbClr val="CC3300"/>
                  </a:solidFill>
                </a:rPr>
                <a:t>Oplossing 2</a:t>
              </a:r>
              <a:endParaRPr lang="nl-NL">
                <a:solidFill>
                  <a:srgbClr val="CC3300"/>
                </a:solidFill>
              </a:endParaRPr>
            </a:p>
          </p:txBody>
        </p:sp>
      </p:grpSp>
      <p:sp>
        <p:nvSpPr>
          <p:cNvPr id="8228" name="Text Box 36"/>
          <p:cNvSpPr txBox="1">
            <a:spLocks noChangeArrowheads="1"/>
          </p:cNvSpPr>
          <p:nvPr/>
        </p:nvSpPr>
        <p:spPr bwMode="auto">
          <a:xfrm>
            <a:off x="3563938" y="5624513"/>
            <a:ext cx="26431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000" b="1">
                <a:solidFill>
                  <a:srgbClr val="CC3300"/>
                </a:solidFill>
              </a:rPr>
              <a:t>Wisselen en schakelen.</a:t>
            </a:r>
            <a:endParaRPr lang="nl-NL" sz="2000" b="1">
              <a:solidFill>
                <a:srgbClr val="CC3300"/>
              </a:solidFill>
            </a:endParaRPr>
          </a:p>
        </p:txBody>
      </p:sp>
      <p:grpSp>
        <p:nvGrpSpPr>
          <p:cNvPr id="8245" name="Group 53"/>
          <p:cNvGrpSpPr>
            <a:grpSpLocks/>
          </p:cNvGrpSpPr>
          <p:nvPr/>
        </p:nvGrpSpPr>
        <p:grpSpPr bwMode="auto">
          <a:xfrm>
            <a:off x="3276600" y="2636838"/>
            <a:ext cx="3603625" cy="1512887"/>
            <a:chOff x="2064" y="1661"/>
            <a:chExt cx="2270" cy="953"/>
          </a:xfrm>
        </p:grpSpPr>
        <p:sp>
          <p:nvSpPr>
            <p:cNvPr id="8213" name="Line 21"/>
            <p:cNvSpPr>
              <a:spLocks noChangeShapeType="1"/>
            </p:cNvSpPr>
            <p:nvPr/>
          </p:nvSpPr>
          <p:spPr bwMode="auto">
            <a:xfrm>
              <a:off x="2064" y="1661"/>
              <a:ext cx="1723" cy="726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  <p:sp>
          <p:nvSpPr>
            <p:cNvPr id="8216" name="Text Box 24"/>
            <p:cNvSpPr txBox="1">
              <a:spLocks noChangeArrowheads="1"/>
            </p:cNvSpPr>
            <p:nvPr/>
          </p:nvSpPr>
          <p:spPr bwMode="auto">
            <a:xfrm>
              <a:off x="3295" y="2326"/>
              <a:ext cx="103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>
                  <a:solidFill>
                    <a:srgbClr val="000066"/>
                  </a:solidFill>
                </a:rPr>
                <a:t>Oplossing 3</a:t>
              </a:r>
              <a:endParaRPr lang="nl-NL">
                <a:solidFill>
                  <a:srgbClr val="000066"/>
                </a:solidFill>
              </a:endParaRPr>
            </a:p>
          </p:txBody>
        </p:sp>
      </p:grpSp>
      <p:sp>
        <p:nvSpPr>
          <p:cNvPr id="8229" name="Text Box 37"/>
          <p:cNvSpPr txBox="1">
            <a:spLocks noChangeArrowheads="1"/>
          </p:cNvSpPr>
          <p:nvPr/>
        </p:nvSpPr>
        <p:spPr bwMode="auto">
          <a:xfrm>
            <a:off x="5292725" y="4141788"/>
            <a:ext cx="38719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000" b="1">
                <a:solidFill>
                  <a:srgbClr val="000066"/>
                </a:solidFill>
              </a:rPr>
              <a:t>Schrappen, wisselen en schakelen.</a:t>
            </a:r>
            <a:endParaRPr lang="nl-NL" sz="2000" b="1">
              <a:solidFill>
                <a:srgbClr val="000066"/>
              </a:solidFill>
            </a:endParaRPr>
          </a:p>
        </p:txBody>
      </p:sp>
      <p:sp>
        <p:nvSpPr>
          <p:cNvPr id="8241" name="AutoShape 49">
            <a:hlinkClick r:id="" action="ppaction://noaction" highlightClick="1"/>
            <a:hlinkHover r:id="rId2" action="ppaction://hlinkfile"/>
          </p:cNvPr>
          <p:cNvSpPr>
            <a:spLocks noChangeArrowheads="1"/>
          </p:cNvSpPr>
          <p:nvPr/>
        </p:nvSpPr>
        <p:spPr bwMode="auto">
          <a:xfrm>
            <a:off x="1741488" y="4868863"/>
            <a:ext cx="611187" cy="576262"/>
          </a:xfrm>
          <a:prstGeom prst="actionButtonInformation">
            <a:avLst/>
          </a:prstGeom>
          <a:solidFill>
            <a:srgbClr val="8787E1"/>
          </a:solidFill>
          <a:ln w="19050">
            <a:solidFill>
              <a:srgbClr val="3232C8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BE"/>
          </a:p>
        </p:txBody>
      </p:sp>
      <p:sp>
        <p:nvSpPr>
          <p:cNvPr id="8244" name="AutoShape 52">
            <a:hlinkClick r:id="" action="ppaction://noaction" highlightClick="1"/>
            <a:hlinkHover r:id="rId3" action="ppaction://hlinkfile"/>
          </p:cNvPr>
          <p:cNvSpPr>
            <a:spLocks noChangeArrowheads="1"/>
          </p:cNvSpPr>
          <p:nvPr/>
        </p:nvSpPr>
        <p:spPr bwMode="auto">
          <a:xfrm>
            <a:off x="4572000" y="6165850"/>
            <a:ext cx="611188" cy="576263"/>
          </a:xfrm>
          <a:prstGeom prst="actionButtonInformation">
            <a:avLst/>
          </a:prstGeom>
          <a:solidFill>
            <a:srgbClr val="8787E1"/>
          </a:solidFill>
          <a:ln w="19050">
            <a:solidFill>
              <a:srgbClr val="3232C8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BE"/>
          </a:p>
        </p:txBody>
      </p:sp>
      <p:sp>
        <p:nvSpPr>
          <p:cNvPr id="8246" name="AutoShape 54">
            <a:hlinkClick r:id="" action="ppaction://noaction" highlightClick="1"/>
            <a:hlinkHover r:id="rId4" action="ppaction://hlinkfile"/>
          </p:cNvPr>
          <p:cNvSpPr>
            <a:spLocks noChangeArrowheads="1"/>
          </p:cNvSpPr>
          <p:nvPr/>
        </p:nvSpPr>
        <p:spPr bwMode="auto">
          <a:xfrm>
            <a:off x="7019925" y="4724400"/>
            <a:ext cx="611188" cy="576263"/>
          </a:xfrm>
          <a:prstGeom prst="actionButtonInformation">
            <a:avLst/>
          </a:prstGeom>
          <a:solidFill>
            <a:srgbClr val="8787E1"/>
          </a:solidFill>
          <a:ln w="19050">
            <a:solidFill>
              <a:srgbClr val="3232C8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B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500"/>
                                        <p:tgtEl>
                                          <p:spTgt spid="8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2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2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8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2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82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82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82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82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6" dur="500"/>
                                        <p:tgtEl>
                                          <p:spTgt spid="8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8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82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82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82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82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2" dur="500"/>
                                        <p:tgtEl>
                                          <p:spTgt spid="8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4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82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82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/>
      <p:bldP spid="8195" grpId="0"/>
      <p:bldP spid="8210" grpId="0"/>
      <p:bldP spid="8227" grpId="0"/>
      <p:bldP spid="8228" grpId="0"/>
      <p:bldP spid="8229" grpId="0"/>
      <p:bldP spid="8241" grpId="0" animBg="1"/>
      <p:bldP spid="8244" grpId="0" animBg="1"/>
      <p:bldP spid="8246" grpId="0" animBg="1"/>
    </p:bldLst>
  </p:timing>
</p:sld>
</file>

<file path=ppt/theme/theme1.xml><?xml version="1.0" encoding="utf-8"?>
<a:theme xmlns:a="http://schemas.openxmlformats.org/drawingml/2006/main" name="Standaardontwerp">
  <a:themeElements>
    <a:clrScheme name="Standaardontwerp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andaardontwerp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Standaardontwerp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711</TotalTime>
  <Words>106</Words>
  <Application>Microsoft Office PowerPoint</Application>
  <PresentationFormat>Diavoorstelling (4:3)</PresentationFormat>
  <Paragraphs>21</Paragraphs>
  <Slides>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8" baseType="lpstr">
      <vt:lpstr>Arial</vt:lpstr>
      <vt:lpstr>Comic Sans MS</vt:lpstr>
      <vt:lpstr>Times New Roman</vt:lpstr>
      <vt:lpstr>Verdana</vt:lpstr>
      <vt:lpstr>Standaardontwerp</vt:lpstr>
      <vt:lpstr>Handig rekenen met eigenschappen</vt:lpstr>
      <vt:lpstr>Meerdere gehele getallen  optellen en aftrekken </vt:lpstr>
      <vt:lpstr>Meerdere gehele getallen  optellen en aftrekken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BEWERKINGEN IN Z</dc:title>
  <dc:creator>ONZE LIEVE VROUW INSTITUUT</dc:creator>
  <cp:lastModifiedBy>andre snijers</cp:lastModifiedBy>
  <cp:revision>38</cp:revision>
  <dcterms:created xsi:type="dcterms:W3CDTF">2003-06-23T17:01:34Z</dcterms:created>
  <dcterms:modified xsi:type="dcterms:W3CDTF">2013-12-10T09:57:45Z</dcterms:modified>
</cp:coreProperties>
</file>