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6" r:id="rId3"/>
    <p:sldId id="273" r:id="rId4"/>
    <p:sldId id="278" r:id="rId5"/>
    <p:sldId id="275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800080"/>
    <a:srgbClr val="0000FF"/>
    <a:srgbClr val="009900"/>
    <a:srgbClr val="FF0066"/>
    <a:srgbClr val="99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500" autoAdjust="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084C7-DC8C-4453-B0CA-F7974C731C0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3816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78698C-5C1D-4B23-A250-7BD983337ED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791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B81100-9E15-4B69-938B-87B915CE50F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1039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530C7-8519-4262-A3EA-4320CB4C5F8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650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477027-F7A9-4D4B-BD0A-792FEB5A61C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1017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6AF40F-4EA1-4583-95F8-88B8138925B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0858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F8F1C-3652-446C-AC91-AEFA063DFFA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9828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7BC2A-97E6-480D-B9B9-CB77B1CC77B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5465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7D821-55CA-45DA-943F-34F91558B2B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0109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9107E8-2B06-4A7D-AA7D-1B525202C82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6583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4D1061-0AFA-4970-8931-CE8AAA8C733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335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7DADFA-CC1C-4B09-9A9D-0492F9CABAAE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01_Pelckmans_1ste%20jaar_versie_2_W2013\00_Matrix_1ste_jaar\01_Bordboek_LWB_Matrix_1_Getallenleer\17a_vergelijkingen_met_termen_applet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92375"/>
            <a:ext cx="7772400" cy="1143000"/>
          </a:xfrm>
        </p:spPr>
        <p:txBody>
          <a:bodyPr/>
          <a:lstStyle/>
          <a:p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Vergelijkingen van de vorm</a:t>
            </a:r>
            <a:b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</a:br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 x + a = b oplossen</a:t>
            </a:r>
            <a:endParaRPr lang="nl-NL" sz="4000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29700" name="WordArt 4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Vergelijkingen van de vorm x + a = b oplossen</a:t>
            </a:r>
          </a:p>
        </p:txBody>
      </p:sp>
      <p:sp>
        <p:nvSpPr>
          <p:cNvPr id="29701" name="WordArt 5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Vergelijkingen van de vorm x + a = b oplossen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panose="020B0604020202020204" pitchFamily="34" charset="0"/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4450"/>
            <a:ext cx="8534400" cy="649288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Vergelijkingen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2349500"/>
            <a:ext cx="2463800" cy="7937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nl-BE" sz="2400"/>
              <a:t> 5</a:t>
            </a:r>
            <a:r>
              <a:rPr lang="nl-BE" sz="2000"/>
              <a:t> +</a:t>
            </a:r>
            <a:r>
              <a:rPr lang="nl-BE" sz="2400"/>
              <a:t> </a:t>
            </a:r>
            <a:r>
              <a:rPr lang="nl-BE" sz="2400" b="1">
                <a:solidFill>
                  <a:srgbClr val="FF0000"/>
                </a:solidFill>
              </a:rPr>
              <a:t>…..</a:t>
            </a:r>
            <a:r>
              <a:rPr lang="nl-BE" sz="2400"/>
              <a:t>  </a:t>
            </a:r>
            <a:r>
              <a:rPr lang="nl-BE" sz="2000"/>
              <a:t>= </a:t>
            </a:r>
            <a:r>
              <a:rPr lang="nl-BE" sz="2400"/>
              <a:t>12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nl-BE" sz="2400"/>
              <a:t> 5  +  </a:t>
            </a:r>
            <a:r>
              <a:rPr lang="nl-BE" sz="2400" b="1" i="1">
                <a:solidFill>
                  <a:srgbClr val="FF0000"/>
                </a:solidFill>
              </a:rPr>
              <a:t>x</a:t>
            </a:r>
            <a:r>
              <a:rPr lang="nl-BE" sz="2400" i="1">
                <a:solidFill>
                  <a:srgbClr val="FF0000"/>
                </a:solidFill>
              </a:rPr>
              <a:t>  </a:t>
            </a:r>
            <a:r>
              <a:rPr lang="nl-BE" sz="2400"/>
              <a:t>=  12 </a:t>
            </a:r>
            <a:endParaRPr lang="nl-BE" sz="2000"/>
          </a:p>
          <a:p>
            <a:pPr>
              <a:lnSpc>
                <a:spcPct val="80000"/>
              </a:lnSpc>
              <a:buFontTx/>
              <a:buNone/>
            </a:pPr>
            <a:endParaRPr lang="nl-NL" sz="2000" b="1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88925" y="908050"/>
            <a:ext cx="173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Begrippen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23850" y="1484313"/>
            <a:ext cx="76898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Een </a:t>
            </a:r>
            <a:r>
              <a:rPr lang="nl-BE" b="1">
                <a:solidFill>
                  <a:srgbClr val="800080"/>
                </a:solidFill>
              </a:rPr>
              <a:t>vergelijking</a:t>
            </a:r>
            <a:r>
              <a:rPr lang="nl-BE"/>
              <a:t> is een gelijkheid waarin een onbekend getal</a:t>
            </a:r>
          </a:p>
          <a:p>
            <a:r>
              <a:rPr lang="nl-BE"/>
              <a:t>door een letter wordt voorgesteld, meestal de letter x.</a:t>
            </a:r>
            <a:endParaRPr lang="nl-NL"/>
          </a:p>
        </p:txBody>
      </p:sp>
      <p:grpSp>
        <p:nvGrpSpPr>
          <p:cNvPr id="2066" name="Group 18"/>
          <p:cNvGrpSpPr>
            <a:grpSpLocks/>
          </p:cNvGrpSpPr>
          <p:nvPr/>
        </p:nvGrpSpPr>
        <p:grpSpPr bwMode="auto">
          <a:xfrm>
            <a:off x="250825" y="3068638"/>
            <a:ext cx="1112838" cy="1044575"/>
            <a:chOff x="382" y="2160"/>
            <a:chExt cx="701" cy="658"/>
          </a:xfrm>
        </p:grpSpPr>
        <p:sp>
          <p:nvSpPr>
            <p:cNvPr id="2057" name="AutoShape 9"/>
            <p:cNvSpPr>
              <a:spLocks/>
            </p:cNvSpPr>
            <p:nvPr/>
          </p:nvSpPr>
          <p:spPr bwMode="auto">
            <a:xfrm rot="16200000">
              <a:off x="680" y="1956"/>
              <a:ext cx="91" cy="499"/>
            </a:xfrm>
            <a:prstGeom prst="leftBrace">
              <a:avLst>
                <a:gd name="adj1" fmla="val 45696"/>
                <a:gd name="adj2" fmla="val 51218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059" name="Line 11"/>
            <p:cNvSpPr>
              <a:spLocks noChangeShapeType="1"/>
            </p:cNvSpPr>
            <p:nvPr/>
          </p:nvSpPr>
          <p:spPr bwMode="auto">
            <a:xfrm>
              <a:off x="748" y="2296"/>
              <a:ext cx="0" cy="227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382" y="2568"/>
              <a:ext cx="70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9900CC"/>
                  </a:solidFill>
                </a:rPr>
                <a:t>linkerlid</a:t>
              </a:r>
              <a:endParaRPr lang="nl-NL" sz="2000" b="1">
                <a:solidFill>
                  <a:srgbClr val="9900CC"/>
                </a:solidFill>
              </a:endParaRPr>
            </a:p>
          </p:txBody>
        </p:sp>
      </p:grpSp>
      <p:grpSp>
        <p:nvGrpSpPr>
          <p:cNvPr id="2067" name="Group 19"/>
          <p:cNvGrpSpPr>
            <a:grpSpLocks/>
          </p:cNvGrpSpPr>
          <p:nvPr/>
        </p:nvGrpSpPr>
        <p:grpSpPr bwMode="auto">
          <a:xfrm>
            <a:off x="1692275" y="3068638"/>
            <a:ext cx="1573213" cy="1033462"/>
            <a:chOff x="1254" y="2160"/>
            <a:chExt cx="991" cy="651"/>
          </a:xfrm>
        </p:grpSpPr>
        <p:sp>
          <p:nvSpPr>
            <p:cNvPr id="2058" name="AutoShape 10"/>
            <p:cNvSpPr>
              <a:spLocks/>
            </p:cNvSpPr>
            <p:nvPr/>
          </p:nvSpPr>
          <p:spPr bwMode="auto">
            <a:xfrm rot="16200000">
              <a:off x="1322" y="2092"/>
              <a:ext cx="45" cy="182"/>
            </a:xfrm>
            <a:prstGeom prst="leftBrace">
              <a:avLst>
                <a:gd name="adj1" fmla="val 33704"/>
                <a:gd name="adj2" fmla="val 51218"/>
              </a:avLst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1352" y="2296"/>
              <a:ext cx="167" cy="227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062" name="Text Box 14"/>
            <p:cNvSpPr txBox="1">
              <a:spLocks noChangeArrowheads="1"/>
            </p:cNvSpPr>
            <p:nvPr/>
          </p:nvSpPr>
          <p:spPr bwMode="auto">
            <a:xfrm>
              <a:off x="1455" y="2561"/>
              <a:ext cx="79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009900"/>
                  </a:solidFill>
                </a:rPr>
                <a:t>rechterlid</a:t>
              </a:r>
              <a:endParaRPr lang="nl-NL" sz="2000" b="1">
                <a:solidFill>
                  <a:srgbClr val="009900"/>
                </a:solidFill>
              </a:endParaRPr>
            </a:p>
          </p:txBody>
        </p:sp>
      </p:grp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323850" y="5157788"/>
            <a:ext cx="87947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De </a:t>
            </a:r>
            <a:r>
              <a:rPr lang="nl-BE" b="1">
                <a:solidFill>
                  <a:srgbClr val="800080"/>
                </a:solidFill>
              </a:rPr>
              <a:t>oplossing van de vergelijking</a:t>
            </a:r>
            <a:r>
              <a:rPr lang="nl-BE"/>
              <a:t> is het getal dat je op de plaats van x</a:t>
            </a:r>
            <a:br>
              <a:rPr lang="nl-BE"/>
            </a:br>
            <a:r>
              <a:rPr lang="nl-BE"/>
              <a:t>kunt invullen zodat je een gelijkheid bekomt. </a:t>
            </a:r>
            <a:endParaRPr lang="nl-NL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336550" y="4149725"/>
            <a:ext cx="7250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Je mag het linkerlid- en het rechterlid van plaats wisselen.</a:t>
            </a:r>
            <a:endParaRPr lang="nl-NL"/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342900" y="4652963"/>
            <a:ext cx="3154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6 + x = 23     en     23 = 6 + x</a:t>
            </a:r>
            <a:endParaRPr lang="nl-NL" sz="2000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331788" y="6043613"/>
            <a:ext cx="32131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als x – 22 = 8     dan     x = 30</a:t>
            </a:r>
          </a:p>
          <a:p>
            <a:r>
              <a:rPr lang="nl-BE" sz="2000"/>
              <a:t>want 30 – 22 = 8</a:t>
            </a:r>
            <a:r>
              <a:rPr lang="nl-BE"/>
              <a:t> 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uiExpand="1" build="p"/>
      <p:bldP spid="2055" grpId="0"/>
      <p:bldP spid="2056" grpId="0"/>
      <p:bldP spid="2064" grpId="0"/>
      <p:bldP spid="2068" grpId="0"/>
      <p:bldP spid="2069" grpId="0"/>
      <p:bldP spid="20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-26988"/>
            <a:ext cx="7272337" cy="1143001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Een vergelijking van de vorm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x + a = b oplossen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331913" y="1700213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/>
              <a:t>12 + x  =  3</a:t>
            </a:r>
            <a:endParaRPr lang="nl-NL" sz="2800" b="1"/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952625" y="2830513"/>
            <a:ext cx="104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x  = –9</a:t>
            </a:r>
            <a:endParaRPr lang="nl-NL"/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288925" y="1125538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Stappenplan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grpSp>
        <p:nvGrpSpPr>
          <p:cNvPr id="23581" name="Group 29"/>
          <p:cNvGrpSpPr>
            <a:grpSpLocks/>
          </p:cNvGrpSpPr>
          <p:nvPr/>
        </p:nvGrpSpPr>
        <p:grpSpPr bwMode="auto">
          <a:xfrm>
            <a:off x="339725" y="1916113"/>
            <a:ext cx="4087813" cy="817562"/>
            <a:chOff x="316" y="1207"/>
            <a:chExt cx="2575" cy="515"/>
          </a:xfrm>
        </p:grpSpPr>
        <p:sp>
          <p:nvSpPr>
            <p:cNvPr id="23559" name="Text Box 7"/>
            <p:cNvSpPr txBox="1">
              <a:spLocks noChangeArrowheads="1"/>
            </p:cNvSpPr>
            <p:nvPr/>
          </p:nvSpPr>
          <p:spPr bwMode="auto">
            <a:xfrm>
              <a:off x="1338" y="1434"/>
              <a:ext cx="9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/>
                <a:t>x  =  3 – 12</a:t>
              </a:r>
              <a:endParaRPr lang="nl-NL"/>
            </a:p>
          </p:txBody>
        </p:sp>
        <p:sp>
          <p:nvSpPr>
            <p:cNvPr id="23570" name="AutoShape 18"/>
            <p:cNvSpPr>
              <a:spLocks noChangeArrowheads="1"/>
            </p:cNvSpPr>
            <p:nvPr/>
          </p:nvSpPr>
          <p:spPr bwMode="auto">
            <a:xfrm>
              <a:off x="2335" y="1207"/>
              <a:ext cx="182" cy="453"/>
            </a:xfrm>
            <a:prstGeom prst="curvedLeftArrow">
              <a:avLst>
                <a:gd name="adj1" fmla="val 10417"/>
                <a:gd name="adj2" fmla="val 60197"/>
                <a:gd name="adj3" fmla="val 18458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3571" name="AutoShape 19"/>
            <p:cNvSpPr>
              <a:spLocks noChangeArrowheads="1"/>
            </p:cNvSpPr>
            <p:nvPr/>
          </p:nvSpPr>
          <p:spPr bwMode="auto">
            <a:xfrm>
              <a:off x="703" y="1207"/>
              <a:ext cx="190" cy="453"/>
            </a:xfrm>
            <a:prstGeom prst="curvedRightArrow">
              <a:avLst>
                <a:gd name="adj1" fmla="val 11844"/>
                <a:gd name="adj2" fmla="val 59528"/>
                <a:gd name="adj3" fmla="val 26995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3572" name="Text Box 20"/>
            <p:cNvSpPr txBox="1">
              <a:spLocks noChangeArrowheads="1"/>
            </p:cNvSpPr>
            <p:nvPr/>
          </p:nvSpPr>
          <p:spPr bwMode="auto">
            <a:xfrm>
              <a:off x="2562" y="1298"/>
              <a:ext cx="32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6600CC"/>
                  </a:solidFill>
                </a:rPr>
                <a:t>-12</a:t>
              </a:r>
              <a:endParaRPr lang="nl-NL" sz="2000" b="1">
                <a:solidFill>
                  <a:srgbClr val="6600CC"/>
                </a:solidFill>
              </a:endParaRPr>
            </a:p>
          </p:txBody>
        </p:sp>
        <p:sp>
          <p:nvSpPr>
            <p:cNvPr id="23573" name="Text Box 21"/>
            <p:cNvSpPr txBox="1">
              <a:spLocks noChangeArrowheads="1"/>
            </p:cNvSpPr>
            <p:nvPr/>
          </p:nvSpPr>
          <p:spPr bwMode="auto">
            <a:xfrm>
              <a:off x="316" y="1298"/>
              <a:ext cx="32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6600CC"/>
                  </a:solidFill>
                </a:rPr>
                <a:t>-12</a:t>
              </a:r>
              <a:endParaRPr lang="nl-NL" sz="2000" b="1">
                <a:solidFill>
                  <a:srgbClr val="6600CC"/>
                </a:solidFill>
              </a:endParaRPr>
            </a:p>
          </p:txBody>
        </p:sp>
      </p:grp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1303338" y="3284538"/>
            <a:ext cx="302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Controle: 12 + (–9) = 3</a:t>
            </a:r>
            <a:endParaRPr lang="nl-NL"/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827088" y="3860800"/>
            <a:ext cx="7070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nl-BE" sz="2000"/>
              <a:t>Noteer elke stap op een nieuwe regel en schrijf de gelijkheidstekens</a:t>
            </a:r>
          </a:p>
          <a:p>
            <a:r>
              <a:rPr lang="nl-BE" sz="2000"/>
              <a:t>netjes onder elkaar.</a:t>
            </a:r>
            <a:endParaRPr lang="nl-NL" sz="2000"/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833438" y="4508500"/>
            <a:ext cx="6834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Zonder x af door in beide leden dezelfde bewerking uit te voeren.</a:t>
            </a:r>
            <a:endParaRPr lang="nl-NL" sz="2000"/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820738" y="5589588"/>
            <a:ext cx="28146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Bereken de waarde van x.</a:t>
            </a:r>
            <a:endParaRPr lang="nl-NL" sz="2000"/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817563" y="6143625"/>
            <a:ext cx="7499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Controleer de oplossing door het getal in te vullen in de vergelijking op </a:t>
            </a:r>
          </a:p>
          <a:p>
            <a:r>
              <a:rPr lang="nl-BE" sz="2000"/>
              <a:t>de plaats van de x.</a:t>
            </a:r>
            <a:endParaRPr lang="nl-NL" sz="2000"/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1117600" y="4868863"/>
            <a:ext cx="5902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/>
              <a:t> In het linker- en het rechterlid dezelfde term aftrekken.</a:t>
            </a:r>
            <a:endParaRPr lang="nl-NL" sz="2000"/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1116013" y="5229225"/>
            <a:ext cx="57610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/>
              <a:t> In het linker- en het rechterlid dezelfde term optellen.</a:t>
            </a:r>
            <a:endParaRPr lang="nl-NL" sz="2000"/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468313" y="3860800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1</a:t>
            </a:r>
            <a:endParaRPr lang="nl-NL" sz="1600" b="1"/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468313" y="4508500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2</a:t>
            </a:r>
            <a:endParaRPr lang="nl-NL" sz="1600" b="1"/>
          </a:p>
        </p:txBody>
      </p:sp>
      <p:sp>
        <p:nvSpPr>
          <p:cNvPr id="23586" name="Text Box 34"/>
          <p:cNvSpPr txBox="1">
            <a:spLocks noChangeArrowheads="1"/>
          </p:cNvSpPr>
          <p:nvPr/>
        </p:nvSpPr>
        <p:spPr bwMode="auto">
          <a:xfrm>
            <a:off x="468313" y="5616575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3</a:t>
            </a:r>
            <a:endParaRPr lang="nl-NL" sz="1600" b="1"/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468313" y="615473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4</a:t>
            </a:r>
            <a:endParaRPr lang="nl-NL" sz="1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3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3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3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3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3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5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55" grpId="0" autoUpdateAnimBg="0"/>
      <p:bldP spid="23560" grpId="1"/>
      <p:bldP spid="23568" grpId="0"/>
      <p:bldP spid="23575" grpId="0"/>
      <p:bldP spid="23577" grpId="0"/>
      <p:bldP spid="23578" grpId="0"/>
      <p:bldP spid="23579" grpId="0"/>
      <p:bldP spid="23580" grpId="0"/>
      <p:bldP spid="23582" grpId="0"/>
      <p:bldP spid="23583" grpId="0"/>
      <p:bldP spid="23584" grpId="0" animBg="1"/>
      <p:bldP spid="23585" grpId="0" animBg="1"/>
      <p:bldP spid="23586" grpId="0" animBg="1"/>
      <p:bldP spid="2358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Een vergelijking van de vorm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x + a = b oplossen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88925" y="1603375"/>
            <a:ext cx="209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Voorbeelden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325438" y="2597150"/>
            <a:ext cx="5975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/>
              <a:t>Problemen bij het oplossen van vergelijkingen?</a:t>
            </a:r>
            <a:endParaRPr lang="nl-NL"/>
          </a:p>
        </p:txBody>
      </p:sp>
      <p:sp>
        <p:nvSpPr>
          <p:cNvPr id="30745" name="AutoShape 25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2952750" y="3500438"/>
            <a:ext cx="611188" cy="576262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utoUpdateAnimBg="0"/>
      <p:bldP spid="30725" grpId="0"/>
      <p:bldP spid="30738" grpId="0"/>
      <p:bldP spid="307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91440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Vraagstukken oplossen met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een vergelijking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287338" y="1935163"/>
            <a:ext cx="33607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30 minder dan een getal is 214.</a:t>
            </a:r>
          </a:p>
          <a:p>
            <a:r>
              <a:rPr lang="nl-BE" sz="2000"/>
              <a:t>Over welk getal gaat het?</a:t>
            </a:r>
            <a:endParaRPr lang="nl-NL" sz="2000"/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4808538" y="1885950"/>
            <a:ext cx="36512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Lees het vraagstuk aandachtig</a:t>
            </a:r>
            <a:r>
              <a:rPr lang="nl-BE"/>
              <a:t> </a:t>
            </a:r>
            <a:r>
              <a:rPr lang="nl-BE" sz="2000"/>
              <a:t>en</a:t>
            </a:r>
            <a:br>
              <a:rPr lang="nl-BE" sz="2000"/>
            </a:br>
            <a:r>
              <a:rPr lang="nl-BE" sz="2000"/>
              <a:t>onderstreep de bekende gegevens.</a:t>
            </a:r>
            <a:endParaRPr lang="nl-NL" sz="2000"/>
          </a:p>
        </p:txBody>
      </p:sp>
      <p:grpSp>
        <p:nvGrpSpPr>
          <p:cNvPr id="25651" name="Group 51"/>
          <p:cNvGrpSpPr>
            <a:grpSpLocks/>
          </p:cNvGrpSpPr>
          <p:nvPr/>
        </p:nvGrpSpPr>
        <p:grpSpPr bwMode="auto">
          <a:xfrm>
            <a:off x="401638" y="2276475"/>
            <a:ext cx="3090862" cy="0"/>
            <a:chOff x="253" y="1434"/>
            <a:chExt cx="1947" cy="0"/>
          </a:xfrm>
        </p:grpSpPr>
        <p:sp>
          <p:nvSpPr>
            <p:cNvPr id="25630" name="Line 30"/>
            <p:cNvSpPr>
              <a:spLocks noChangeShapeType="1"/>
            </p:cNvSpPr>
            <p:nvPr/>
          </p:nvSpPr>
          <p:spPr bwMode="auto">
            <a:xfrm flipV="1">
              <a:off x="253" y="1434"/>
              <a:ext cx="631" cy="0"/>
            </a:xfrm>
            <a:prstGeom prst="line">
              <a:avLst/>
            </a:prstGeom>
            <a:noFill/>
            <a:ln w="19050">
              <a:solidFill>
                <a:srgbClr val="99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5631" name="Line 31"/>
            <p:cNvSpPr>
              <a:spLocks noChangeShapeType="1"/>
            </p:cNvSpPr>
            <p:nvPr/>
          </p:nvSpPr>
          <p:spPr bwMode="auto">
            <a:xfrm flipV="1">
              <a:off x="1247" y="1434"/>
              <a:ext cx="495" cy="0"/>
            </a:xfrm>
            <a:prstGeom prst="line">
              <a:avLst/>
            </a:prstGeom>
            <a:noFill/>
            <a:ln w="19050">
              <a:solidFill>
                <a:srgbClr val="99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5632" name="Line 32"/>
            <p:cNvSpPr>
              <a:spLocks noChangeShapeType="1"/>
            </p:cNvSpPr>
            <p:nvPr/>
          </p:nvSpPr>
          <p:spPr bwMode="auto">
            <a:xfrm flipV="1">
              <a:off x="1973" y="1434"/>
              <a:ext cx="227" cy="0"/>
            </a:xfrm>
            <a:prstGeom prst="line">
              <a:avLst/>
            </a:prstGeom>
            <a:noFill/>
            <a:ln w="19050">
              <a:solidFill>
                <a:srgbClr val="99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4787900" y="2693988"/>
            <a:ext cx="4416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Wat is de onbekende in het vraagstuk? </a:t>
            </a:r>
          </a:p>
          <a:p>
            <a:r>
              <a:rPr lang="nl-BE" sz="2000"/>
              <a:t>De onbekende stel je voor met de letter x.</a:t>
            </a:r>
            <a:endParaRPr lang="nl-NL" sz="2000"/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1304925" y="2492375"/>
            <a:ext cx="13668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 sz="2000"/>
          </a:p>
          <a:p>
            <a:r>
              <a:rPr lang="nl-BE" sz="2000"/>
              <a:t>Het getal: x</a:t>
            </a:r>
            <a:endParaRPr lang="nl-NL" sz="2000"/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4787900" y="3436938"/>
            <a:ext cx="38084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Schrijf het verband tussen de </a:t>
            </a:r>
            <a:br>
              <a:rPr lang="nl-BE" sz="2000"/>
            </a:br>
            <a:r>
              <a:rPr lang="nl-BE" sz="2000"/>
              <a:t>onbekende en de bekende gegevens</a:t>
            </a:r>
            <a:br>
              <a:rPr lang="nl-BE" sz="2000"/>
            </a:br>
            <a:r>
              <a:rPr lang="nl-BE" sz="2000"/>
              <a:t>als een vergelijking.</a:t>
            </a:r>
            <a:endParaRPr lang="nl-NL" sz="2000"/>
          </a:p>
        </p:txBody>
      </p:sp>
      <p:sp>
        <p:nvSpPr>
          <p:cNvPr id="25637" name="Text Box 37"/>
          <p:cNvSpPr txBox="1">
            <a:spLocks noChangeArrowheads="1"/>
          </p:cNvSpPr>
          <p:nvPr/>
        </p:nvSpPr>
        <p:spPr bwMode="auto">
          <a:xfrm>
            <a:off x="1301750" y="3463925"/>
            <a:ext cx="1470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x – 30 = 214</a:t>
            </a:r>
            <a:endParaRPr lang="nl-NL" sz="2000"/>
          </a:p>
        </p:txBody>
      </p:sp>
      <p:grpSp>
        <p:nvGrpSpPr>
          <p:cNvPr id="25652" name="Group 52"/>
          <p:cNvGrpSpPr>
            <a:grpSpLocks/>
          </p:cNvGrpSpPr>
          <p:nvPr/>
        </p:nvGrpSpPr>
        <p:grpSpPr bwMode="auto">
          <a:xfrm>
            <a:off x="312738" y="3646488"/>
            <a:ext cx="3898900" cy="719137"/>
            <a:chOff x="-16" y="2297"/>
            <a:chExt cx="2456" cy="453"/>
          </a:xfrm>
        </p:grpSpPr>
        <p:sp>
          <p:nvSpPr>
            <p:cNvPr id="25638" name="AutoShape 38"/>
            <p:cNvSpPr>
              <a:spLocks noChangeArrowheads="1"/>
            </p:cNvSpPr>
            <p:nvPr/>
          </p:nvSpPr>
          <p:spPr bwMode="auto">
            <a:xfrm>
              <a:off x="375" y="2297"/>
              <a:ext cx="190" cy="453"/>
            </a:xfrm>
            <a:prstGeom prst="curvedRightArrow">
              <a:avLst>
                <a:gd name="adj1" fmla="val 11844"/>
                <a:gd name="adj2" fmla="val 59528"/>
                <a:gd name="adj3" fmla="val 26995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5639" name="AutoShape 39"/>
            <p:cNvSpPr>
              <a:spLocks noChangeArrowheads="1"/>
            </p:cNvSpPr>
            <p:nvPr/>
          </p:nvSpPr>
          <p:spPr bwMode="auto">
            <a:xfrm>
              <a:off x="1882" y="2297"/>
              <a:ext cx="182" cy="453"/>
            </a:xfrm>
            <a:prstGeom prst="curvedLeftArrow">
              <a:avLst>
                <a:gd name="adj1" fmla="val 10417"/>
                <a:gd name="adj2" fmla="val 60197"/>
                <a:gd name="adj3" fmla="val 18458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5640" name="Text Box 40"/>
            <p:cNvSpPr txBox="1">
              <a:spLocks noChangeArrowheads="1"/>
            </p:cNvSpPr>
            <p:nvPr/>
          </p:nvSpPr>
          <p:spPr bwMode="auto">
            <a:xfrm>
              <a:off x="-16" y="2409"/>
              <a:ext cx="36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6600CC"/>
                  </a:solidFill>
                </a:rPr>
                <a:t>+30</a:t>
              </a:r>
              <a:endParaRPr lang="nl-NL" sz="2000" b="1">
                <a:solidFill>
                  <a:srgbClr val="6600CC"/>
                </a:solidFill>
              </a:endParaRPr>
            </a:p>
          </p:txBody>
        </p:sp>
        <p:sp>
          <p:nvSpPr>
            <p:cNvPr id="25641" name="Text Box 41"/>
            <p:cNvSpPr txBox="1">
              <a:spLocks noChangeArrowheads="1"/>
            </p:cNvSpPr>
            <p:nvPr/>
          </p:nvSpPr>
          <p:spPr bwMode="auto">
            <a:xfrm>
              <a:off x="2073" y="2409"/>
              <a:ext cx="36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6600CC"/>
                  </a:solidFill>
                </a:rPr>
                <a:t>+30</a:t>
              </a:r>
              <a:endParaRPr lang="nl-NL" sz="2000" b="1">
                <a:solidFill>
                  <a:srgbClr val="6600CC"/>
                </a:solidFill>
              </a:endParaRPr>
            </a:p>
          </p:txBody>
        </p:sp>
      </p:grpSp>
      <p:sp>
        <p:nvSpPr>
          <p:cNvPr id="25642" name="Text Box 42"/>
          <p:cNvSpPr txBox="1">
            <a:spLocks noChangeArrowheads="1"/>
          </p:cNvSpPr>
          <p:nvPr/>
        </p:nvSpPr>
        <p:spPr bwMode="auto">
          <a:xfrm>
            <a:off x="4787900" y="4581525"/>
            <a:ext cx="2536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Los de vergelijking op.</a:t>
            </a:r>
            <a:endParaRPr lang="nl-NL" sz="2000"/>
          </a:p>
        </p:txBody>
      </p:sp>
      <p:sp>
        <p:nvSpPr>
          <p:cNvPr id="25644" name="Text Box 44"/>
          <p:cNvSpPr txBox="1">
            <a:spLocks noChangeArrowheads="1"/>
          </p:cNvSpPr>
          <p:nvPr/>
        </p:nvSpPr>
        <p:spPr bwMode="auto">
          <a:xfrm>
            <a:off x="1304925" y="4111625"/>
            <a:ext cx="1993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       x  = 214 + 30</a:t>
            </a:r>
            <a:endParaRPr lang="nl-NL" sz="2000"/>
          </a:p>
        </p:txBody>
      </p:sp>
      <p:sp>
        <p:nvSpPr>
          <p:cNvPr id="25645" name="Text Box 45"/>
          <p:cNvSpPr txBox="1">
            <a:spLocks noChangeArrowheads="1"/>
          </p:cNvSpPr>
          <p:nvPr/>
        </p:nvSpPr>
        <p:spPr bwMode="auto">
          <a:xfrm>
            <a:off x="1301750" y="4616450"/>
            <a:ext cx="1470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       x  = 244</a:t>
            </a:r>
            <a:endParaRPr lang="nl-NL" sz="2000"/>
          </a:p>
        </p:txBody>
      </p:sp>
      <p:sp>
        <p:nvSpPr>
          <p:cNvPr id="25646" name="Text Box 46"/>
          <p:cNvSpPr txBox="1">
            <a:spLocks noChangeArrowheads="1"/>
          </p:cNvSpPr>
          <p:nvPr/>
        </p:nvSpPr>
        <p:spPr bwMode="auto">
          <a:xfrm>
            <a:off x="4787900" y="5086350"/>
            <a:ext cx="35020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Controleer je antwoord door het </a:t>
            </a:r>
            <a:br>
              <a:rPr lang="nl-BE" sz="2000"/>
            </a:br>
            <a:r>
              <a:rPr lang="nl-BE" sz="2000"/>
              <a:t>in de vergelijking in te vullen</a:t>
            </a:r>
            <a:br>
              <a:rPr lang="nl-BE" sz="2000"/>
            </a:br>
            <a:r>
              <a:rPr lang="nl-BE" sz="2000"/>
              <a:t>op de plaats van x.</a:t>
            </a:r>
            <a:endParaRPr lang="nl-NL" sz="2000"/>
          </a:p>
        </p:txBody>
      </p:sp>
      <p:sp>
        <p:nvSpPr>
          <p:cNvPr id="25647" name="Text Box 47"/>
          <p:cNvSpPr txBox="1">
            <a:spLocks noChangeArrowheads="1"/>
          </p:cNvSpPr>
          <p:nvPr/>
        </p:nvSpPr>
        <p:spPr bwMode="auto">
          <a:xfrm>
            <a:off x="1296988" y="5408613"/>
            <a:ext cx="172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244 – 30 = 214</a:t>
            </a:r>
            <a:endParaRPr lang="nl-NL" sz="2000"/>
          </a:p>
        </p:txBody>
      </p:sp>
      <p:sp>
        <p:nvSpPr>
          <p:cNvPr id="25648" name="Text Box 48"/>
          <p:cNvSpPr txBox="1">
            <a:spLocks noChangeArrowheads="1"/>
          </p:cNvSpPr>
          <p:nvPr/>
        </p:nvSpPr>
        <p:spPr bwMode="auto">
          <a:xfrm>
            <a:off x="4787900" y="6127750"/>
            <a:ext cx="3051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Formuleer een antwoordzin.</a:t>
            </a:r>
            <a:endParaRPr lang="nl-NL" sz="2000"/>
          </a:p>
        </p:txBody>
      </p:sp>
      <p:sp>
        <p:nvSpPr>
          <p:cNvPr id="25649" name="Text Box 49"/>
          <p:cNvSpPr txBox="1">
            <a:spLocks noChangeArrowheads="1"/>
          </p:cNvSpPr>
          <p:nvPr/>
        </p:nvSpPr>
        <p:spPr bwMode="auto">
          <a:xfrm>
            <a:off x="1285875" y="6127750"/>
            <a:ext cx="1846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Het getal is 244.</a:t>
            </a:r>
            <a:endParaRPr lang="nl-NL" sz="2000"/>
          </a:p>
        </p:txBody>
      </p:sp>
      <p:sp>
        <p:nvSpPr>
          <p:cNvPr id="25650" name="Text Box 50"/>
          <p:cNvSpPr txBox="1">
            <a:spLocks noChangeArrowheads="1"/>
          </p:cNvSpPr>
          <p:nvPr/>
        </p:nvSpPr>
        <p:spPr bwMode="auto">
          <a:xfrm>
            <a:off x="288925" y="1316038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Stappenplan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25653" name="Text Box 53"/>
          <p:cNvSpPr txBox="1">
            <a:spLocks noChangeArrowheads="1"/>
          </p:cNvSpPr>
          <p:nvPr/>
        </p:nvSpPr>
        <p:spPr bwMode="auto">
          <a:xfrm>
            <a:off x="4500563" y="1960563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1</a:t>
            </a:r>
            <a:endParaRPr lang="nl-NL" sz="1600" b="1"/>
          </a:p>
        </p:txBody>
      </p:sp>
      <p:sp>
        <p:nvSpPr>
          <p:cNvPr id="25654" name="Text Box 54"/>
          <p:cNvSpPr txBox="1">
            <a:spLocks noChangeArrowheads="1"/>
          </p:cNvSpPr>
          <p:nvPr/>
        </p:nvSpPr>
        <p:spPr bwMode="auto">
          <a:xfrm>
            <a:off x="4500563" y="270033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2</a:t>
            </a:r>
            <a:endParaRPr lang="nl-NL" sz="1600" b="1"/>
          </a:p>
        </p:txBody>
      </p:sp>
      <p:sp>
        <p:nvSpPr>
          <p:cNvPr id="25655" name="Text Box 55"/>
          <p:cNvSpPr txBox="1">
            <a:spLocks noChangeArrowheads="1"/>
          </p:cNvSpPr>
          <p:nvPr/>
        </p:nvSpPr>
        <p:spPr bwMode="auto">
          <a:xfrm>
            <a:off x="4500563" y="3457575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3</a:t>
            </a:r>
            <a:endParaRPr lang="nl-NL" sz="1600" b="1"/>
          </a:p>
        </p:txBody>
      </p:sp>
      <p:sp>
        <p:nvSpPr>
          <p:cNvPr id="25656" name="Text Box 56"/>
          <p:cNvSpPr txBox="1">
            <a:spLocks noChangeArrowheads="1"/>
          </p:cNvSpPr>
          <p:nvPr/>
        </p:nvSpPr>
        <p:spPr bwMode="auto">
          <a:xfrm>
            <a:off x="4500563" y="4603750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4</a:t>
            </a:r>
            <a:endParaRPr lang="nl-NL" sz="1600" b="1"/>
          </a:p>
        </p:txBody>
      </p:sp>
      <p:sp>
        <p:nvSpPr>
          <p:cNvPr id="25657" name="Text Box 57"/>
          <p:cNvSpPr txBox="1">
            <a:spLocks noChangeArrowheads="1"/>
          </p:cNvSpPr>
          <p:nvPr/>
        </p:nvSpPr>
        <p:spPr bwMode="auto">
          <a:xfrm>
            <a:off x="4500563" y="5099050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5</a:t>
            </a:r>
            <a:endParaRPr lang="nl-NL" sz="1600" b="1"/>
          </a:p>
        </p:txBody>
      </p:sp>
      <p:sp>
        <p:nvSpPr>
          <p:cNvPr id="25658" name="Text Box 58"/>
          <p:cNvSpPr txBox="1">
            <a:spLocks noChangeArrowheads="1"/>
          </p:cNvSpPr>
          <p:nvPr/>
        </p:nvSpPr>
        <p:spPr bwMode="auto">
          <a:xfrm>
            <a:off x="4500563" y="6162675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6</a:t>
            </a:r>
            <a:endParaRPr lang="nl-NL" sz="1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5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500"/>
                                        <p:tgtEl>
                                          <p:spTgt spid="2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2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25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5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5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5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7" dur="500"/>
                                        <p:tgtEl>
                                          <p:spTgt spid="25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25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5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5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2" dur="500"/>
                                        <p:tgtEl>
                                          <p:spTgt spid="2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25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utoUpdateAnimBg="0"/>
      <p:bldP spid="25628" grpId="0"/>
      <p:bldP spid="25629" grpId="0"/>
      <p:bldP spid="25633" grpId="0"/>
      <p:bldP spid="25634" grpId="0"/>
      <p:bldP spid="25635" grpId="0"/>
      <p:bldP spid="25637" grpId="0"/>
      <p:bldP spid="25642" grpId="0"/>
      <p:bldP spid="25644" grpId="0"/>
      <p:bldP spid="25645" grpId="0"/>
      <p:bldP spid="25646" grpId="0"/>
      <p:bldP spid="25647" grpId="0"/>
      <p:bldP spid="25648" grpId="0"/>
      <p:bldP spid="25649" grpId="0"/>
      <p:bldP spid="25650" grpId="0"/>
      <p:bldP spid="25653" grpId="0" animBg="1"/>
      <p:bldP spid="25654" grpId="0" animBg="1"/>
      <p:bldP spid="25655" grpId="0" animBg="1"/>
      <p:bldP spid="25656" grpId="0" animBg="1"/>
      <p:bldP spid="25657" grpId="0" animBg="1"/>
      <p:bldP spid="25658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340</Words>
  <Application>Microsoft Office PowerPoint</Application>
  <PresentationFormat>Diavoorstelling (4:3)</PresentationFormat>
  <Paragraphs>66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Times New Roman</vt:lpstr>
      <vt:lpstr>Arial</vt:lpstr>
      <vt:lpstr>Comic Sans MS</vt:lpstr>
      <vt:lpstr>Verdana</vt:lpstr>
      <vt:lpstr>Standaardontwerp</vt:lpstr>
      <vt:lpstr>Vergelijkingen van de vorm  x + a = b oplossen</vt:lpstr>
      <vt:lpstr>Vergelijkingen</vt:lpstr>
      <vt:lpstr>Een vergelijking van de vorm  x + a = b oplossen</vt:lpstr>
      <vt:lpstr>Een vergelijking van de vorm  x + a = b oplossen</vt:lpstr>
      <vt:lpstr>Vraagstukken oplossen met  een vergelijking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DEEL 4  :  VERGELIJKINGEN</dc:title>
  <dc:creator>ONZE LIEVE VROUW INSTITUUT</dc:creator>
  <cp:lastModifiedBy>andre snijers</cp:lastModifiedBy>
  <cp:revision>37</cp:revision>
  <dcterms:created xsi:type="dcterms:W3CDTF">2003-05-10T20:17:35Z</dcterms:created>
  <dcterms:modified xsi:type="dcterms:W3CDTF">2013-12-10T10:39:23Z</dcterms:modified>
</cp:coreProperties>
</file>