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66" r:id="rId3"/>
    <p:sldId id="274" r:id="rId4"/>
    <p:sldId id="273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CC"/>
    <a:srgbClr val="CC3300"/>
    <a:srgbClr val="008000"/>
    <a:srgbClr val="009900"/>
    <a:srgbClr val="FF3300"/>
    <a:srgbClr val="CC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0EE32F-7627-4452-8120-94E590DC65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2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40A62-E3DB-4B2C-A144-4FE0C83F9E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42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6541-1659-47FB-8885-7A64C91FDCA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35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2A08B-5E20-4DAB-BD80-EFEA8E08172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4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85167-DEC5-4E98-81EF-F746072F86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AEE01-5A0A-4B72-A456-C2F2381F62F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20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39FF8-1E4F-4093-A68D-32E684A864B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04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89F5A-AEBD-412E-978F-76D4B316403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98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13C0A-7304-4029-9823-1154EAD84C7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08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B360C-14D6-4725-90D9-BE2FE897694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42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5C3A1-FB2D-4ABD-AD9B-EA647674A03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64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FABAE-64D9-4AFF-AC0F-915C280556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16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C446AF-F685-4FBA-B655-E4D6EBC01C88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18a_meerdere_getallen_vermenigvuldigen_film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9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2646363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Gehele getallen vermenigvuldigen en delen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7122" name="WordArt 18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Gehele getallen vermenigvuldigen en delen</a:t>
            </a:r>
          </a:p>
        </p:txBody>
      </p:sp>
      <p:sp>
        <p:nvSpPr>
          <p:cNvPr id="47123" name="WordArt 19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Gehele getallen vermenigvuldigen en delen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6503988" y="60150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4450"/>
            <a:ext cx="8713788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Twee gehele getallen vermenigvuldigen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5288" y="908050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288" y="2360613"/>
            <a:ext cx="17145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(+7) . (+5) =</a:t>
            </a:r>
          </a:p>
          <a:p>
            <a:endParaRPr lang="nl-BE"/>
          </a:p>
          <a:p>
            <a:r>
              <a:rPr lang="nl-BE"/>
              <a:t>(–8) . (–3) =</a:t>
            </a:r>
          </a:p>
          <a:p>
            <a:endParaRPr lang="nl-BE"/>
          </a:p>
          <a:p>
            <a:r>
              <a:rPr lang="nl-BE"/>
              <a:t>(+6) . (–9) =</a:t>
            </a:r>
          </a:p>
          <a:p>
            <a:endParaRPr lang="nl-BE"/>
          </a:p>
          <a:p>
            <a:r>
              <a:rPr lang="nl-BE"/>
              <a:t>(–2) . (+4) =</a:t>
            </a:r>
            <a:endParaRPr lang="nl-NL"/>
          </a:p>
          <a:p>
            <a:endParaRPr lang="nl-NL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51275" y="1700213"/>
            <a:ext cx="489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Bepaal het teken van product.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51275" y="5362575"/>
            <a:ext cx="40909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Vermenigvuldig de absolute</a:t>
            </a:r>
          </a:p>
          <a:p>
            <a:r>
              <a:rPr lang="nl-BE">
                <a:solidFill>
                  <a:srgbClr val="660066"/>
                </a:solidFill>
              </a:rPr>
              <a:t>       waarden van de getallen.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979613" y="2349500"/>
            <a:ext cx="35718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6600CC"/>
                </a:solidFill>
              </a:rPr>
              <a:t>+</a:t>
            </a:r>
          </a:p>
          <a:p>
            <a:endParaRPr lang="nl-BE" b="1">
              <a:solidFill>
                <a:srgbClr val="6600CC"/>
              </a:solidFill>
            </a:endParaRPr>
          </a:p>
          <a:p>
            <a:r>
              <a:rPr lang="nl-BE" b="1">
                <a:solidFill>
                  <a:srgbClr val="6600CC"/>
                </a:solidFill>
              </a:rPr>
              <a:t>+</a:t>
            </a:r>
          </a:p>
          <a:p>
            <a:endParaRPr lang="nl-BE" b="1">
              <a:solidFill>
                <a:srgbClr val="6600CC"/>
              </a:solidFill>
            </a:endParaRPr>
          </a:p>
          <a:p>
            <a:r>
              <a:rPr lang="nl-BE" b="1">
                <a:solidFill>
                  <a:srgbClr val="6600CC"/>
                </a:solidFill>
              </a:rPr>
              <a:t>–</a:t>
            </a:r>
          </a:p>
          <a:p>
            <a:endParaRPr lang="nl-BE" b="1">
              <a:solidFill>
                <a:srgbClr val="6600CC"/>
              </a:solidFill>
            </a:endParaRPr>
          </a:p>
          <a:p>
            <a:r>
              <a:rPr lang="nl-BE" b="1">
                <a:solidFill>
                  <a:srgbClr val="6600CC"/>
                </a:solidFill>
              </a:rPr>
              <a:t>–</a:t>
            </a:r>
            <a:endParaRPr lang="nl-NL" b="1">
              <a:solidFill>
                <a:srgbClr val="6600CC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57413" y="2349500"/>
            <a:ext cx="4889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35</a:t>
            </a:r>
          </a:p>
          <a:p>
            <a:endParaRPr lang="nl-BE" b="1"/>
          </a:p>
          <a:p>
            <a:r>
              <a:rPr lang="nl-BE"/>
              <a:t>24</a:t>
            </a:r>
          </a:p>
          <a:p>
            <a:endParaRPr lang="nl-BE"/>
          </a:p>
          <a:p>
            <a:r>
              <a:rPr lang="nl-BE"/>
              <a:t>54</a:t>
            </a:r>
          </a:p>
          <a:p>
            <a:endParaRPr lang="nl-BE"/>
          </a:p>
          <a:p>
            <a:r>
              <a:rPr lang="nl-BE"/>
              <a:t>8</a:t>
            </a:r>
            <a:endParaRPr lang="nl-NL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714875" y="3706813"/>
            <a:ext cx="2952750" cy="1562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>
                <a:solidFill>
                  <a:srgbClr val="660066"/>
                </a:solidFill>
              </a:rPr>
              <a:t>    +....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 b="1"/>
              <a:t>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>
                <a:solidFill>
                  <a:srgbClr val="660066"/>
                </a:solidFill>
              </a:rPr>
              <a:t>(+....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+....</a:t>
            </a:r>
            <a:r>
              <a:rPr lang="nl-BE">
                <a:solidFill>
                  <a:srgbClr val="CC3300"/>
                </a:solidFill>
              </a:rPr>
              <a:t> </a:t>
            </a:r>
          </a:p>
          <a:p>
            <a:r>
              <a:rPr lang="nl-BE"/>
              <a:t>    </a:t>
            </a:r>
            <a:r>
              <a:rPr lang="nl-BE">
                <a:solidFill>
                  <a:srgbClr val="660066"/>
                </a:solidFill>
              </a:rPr>
              <a:t>–....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 b="1"/>
              <a:t>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>
                <a:solidFill>
                  <a:srgbClr val="660066"/>
                </a:solidFill>
              </a:rPr>
              <a:t>(–....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+....</a:t>
            </a:r>
          </a:p>
          <a:p>
            <a:r>
              <a:rPr lang="nl-BE">
                <a:solidFill>
                  <a:srgbClr val="CC3300"/>
                </a:solidFill>
              </a:rPr>
              <a:t>    </a:t>
            </a:r>
            <a:r>
              <a:rPr lang="nl-BE">
                <a:solidFill>
                  <a:srgbClr val="660066"/>
                </a:solidFill>
              </a:rPr>
              <a:t>+....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 b="1"/>
              <a:t>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>
                <a:solidFill>
                  <a:srgbClr val="660066"/>
                </a:solidFill>
              </a:rPr>
              <a:t>(–....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–....</a:t>
            </a:r>
          </a:p>
          <a:p>
            <a:r>
              <a:rPr lang="nl-BE">
                <a:solidFill>
                  <a:srgbClr val="CC3300"/>
                </a:solidFill>
              </a:rPr>
              <a:t>    </a:t>
            </a:r>
            <a:r>
              <a:rPr lang="nl-BE">
                <a:solidFill>
                  <a:srgbClr val="660066"/>
                </a:solidFill>
              </a:rPr>
              <a:t>–....</a:t>
            </a:r>
            <a:r>
              <a:rPr lang="nl-BE">
                <a:solidFill>
                  <a:srgbClr val="FF3300"/>
                </a:solidFill>
              </a:rPr>
              <a:t> </a:t>
            </a:r>
            <a:r>
              <a:rPr lang="nl-BE" b="1"/>
              <a:t>.</a:t>
            </a:r>
            <a:r>
              <a:rPr lang="nl-BE">
                <a:solidFill>
                  <a:srgbClr val="FF3300"/>
                </a:solidFill>
              </a:rPr>
              <a:t> </a:t>
            </a:r>
            <a:r>
              <a:rPr lang="nl-BE">
                <a:solidFill>
                  <a:srgbClr val="660066"/>
                </a:solidFill>
              </a:rPr>
              <a:t>(+....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–....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275138" y="2133600"/>
            <a:ext cx="3973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 - Het product van twee factoren met </a:t>
            </a:r>
            <a:br>
              <a:rPr lang="nl-BE" sz="2000"/>
            </a:br>
            <a:r>
              <a:rPr lang="nl-BE" sz="2000"/>
              <a:t>   hetzelfde teken is steeds positief</a:t>
            </a:r>
            <a:endParaRPr lang="nl-NL" sz="20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275138" y="2798763"/>
            <a:ext cx="4389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 - Het product van twee factoren met een </a:t>
            </a:r>
            <a:br>
              <a:rPr lang="nl-BE" sz="2000"/>
            </a:br>
            <a:r>
              <a:rPr lang="nl-BE" sz="2000"/>
              <a:t>   verschillend teken is steeds negatief</a:t>
            </a:r>
            <a:endParaRPr 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12294" grpId="0"/>
      <p:bldP spid="12295" grpId="0"/>
      <p:bldP spid="12296" grpId="0"/>
      <p:bldP spid="12299" grpId="0" animBg="1"/>
      <p:bldP spid="12300" grpId="0"/>
      <p:bldP spid="123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563"/>
            <a:ext cx="8207375" cy="99695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Meerdere gehele getallen vermenigvuldigen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88925" y="1341438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50825" y="1963738"/>
            <a:ext cx="382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(–4) . (+3) . (+1) . (–2) . (–10)</a:t>
            </a:r>
            <a:endParaRPr lang="nl-NL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50825" y="48323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</a:t>
            </a:r>
            <a:endParaRPr lang="nl-NL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939800" y="3082925"/>
            <a:ext cx="682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sz="2000"/>
              <a:t>- Als het aantal negatieve factoren even is, is het product positief.</a:t>
            </a:r>
            <a:endParaRPr lang="nl-NL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539750" y="4797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6600CC"/>
                </a:solidFill>
              </a:rPr>
              <a:t>–</a:t>
            </a:r>
            <a:endParaRPr lang="nl-NL" b="1">
              <a:solidFill>
                <a:srgbClr val="6600CC"/>
              </a:solidFill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684213" y="47974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240</a:t>
            </a:r>
            <a:endParaRPr lang="nl-NL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90513" y="5373688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395288" y="2540000"/>
            <a:ext cx="489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Bepaal het teken van het product.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944563" y="3500438"/>
            <a:ext cx="7132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sz="2000"/>
              <a:t>- Als het aantal negatieve factoren oneven is, is het product negatief.</a:t>
            </a:r>
            <a:endParaRPr lang="nl-NL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395288" y="4046538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Vermenigvuldig de absolute waarden van de factoren met elkaar.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64530" name="AutoShape 18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876300" y="6015038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/>
      <p:bldP spid="64516" grpId="0"/>
      <p:bldP spid="64517" grpId="0"/>
      <p:bldP spid="64520" grpId="0"/>
      <p:bldP spid="64521" grpId="0"/>
      <p:bldP spid="64522" grpId="0"/>
      <p:bldP spid="64526" grpId="0"/>
      <p:bldP spid="64529" grpId="0"/>
      <p:bldP spid="645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325"/>
            <a:ext cx="7772400" cy="73183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Twee gehele getallen delen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95288" y="2432050"/>
            <a:ext cx="187483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(+15) : (+5) =</a:t>
            </a:r>
          </a:p>
          <a:p>
            <a:endParaRPr lang="nl-BE"/>
          </a:p>
          <a:p>
            <a:r>
              <a:rPr lang="nl-BE"/>
              <a:t>(–18) : (–3) =</a:t>
            </a:r>
          </a:p>
          <a:p>
            <a:endParaRPr lang="nl-BE"/>
          </a:p>
          <a:p>
            <a:r>
              <a:rPr lang="nl-BE"/>
              <a:t>(+27) : (–9) =</a:t>
            </a:r>
          </a:p>
          <a:p>
            <a:endParaRPr lang="nl-BE"/>
          </a:p>
          <a:p>
            <a:r>
              <a:rPr lang="nl-BE"/>
              <a:t>(–20) : (+4) =</a:t>
            </a:r>
            <a:endParaRPr lang="nl-NL"/>
          </a:p>
          <a:p>
            <a:endParaRPr lang="nl-NL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230813" y="3709988"/>
            <a:ext cx="2590800" cy="1927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>
                <a:solidFill>
                  <a:srgbClr val="CC3300"/>
                </a:solidFill>
              </a:rPr>
              <a:t>   </a:t>
            </a:r>
            <a:r>
              <a:rPr lang="nl-BE">
                <a:solidFill>
                  <a:srgbClr val="660066"/>
                </a:solidFill>
              </a:rPr>
              <a:t>+.... : (+....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+....</a:t>
            </a:r>
          </a:p>
          <a:p>
            <a:r>
              <a:rPr lang="nl-BE">
                <a:solidFill>
                  <a:srgbClr val="CC3300"/>
                </a:solidFill>
              </a:rPr>
              <a:t>   </a:t>
            </a:r>
            <a:r>
              <a:rPr lang="nl-BE">
                <a:solidFill>
                  <a:srgbClr val="660066"/>
                </a:solidFill>
              </a:rPr>
              <a:t>–.... : (–....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+....</a:t>
            </a:r>
          </a:p>
          <a:p>
            <a:r>
              <a:rPr lang="nl-BE">
                <a:solidFill>
                  <a:srgbClr val="CC3300"/>
                </a:solidFill>
              </a:rPr>
              <a:t>           </a:t>
            </a:r>
          </a:p>
          <a:p>
            <a:r>
              <a:rPr lang="nl-BE">
                <a:solidFill>
                  <a:srgbClr val="CC3300"/>
                </a:solidFill>
              </a:rPr>
              <a:t>   </a:t>
            </a:r>
            <a:r>
              <a:rPr lang="nl-BE">
                <a:solidFill>
                  <a:srgbClr val="660066"/>
                </a:solidFill>
              </a:rPr>
              <a:t>+.... : (–....</a:t>
            </a:r>
            <a:r>
              <a:rPr lang="nl-BE">
                <a:solidFill>
                  <a:srgbClr val="FF0000"/>
                </a:solidFill>
              </a:rPr>
              <a:t>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–....</a:t>
            </a:r>
          </a:p>
          <a:p>
            <a:r>
              <a:rPr lang="nl-BE">
                <a:solidFill>
                  <a:srgbClr val="FF0000"/>
                </a:solidFill>
              </a:rPr>
              <a:t> </a:t>
            </a:r>
            <a:r>
              <a:rPr lang="nl-BE">
                <a:solidFill>
                  <a:srgbClr val="CC3300"/>
                </a:solidFill>
              </a:rPr>
              <a:t>  </a:t>
            </a:r>
            <a:r>
              <a:rPr lang="nl-BE">
                <a:solidFill>
                  <a:srgbClr val="660066"/>
                </a:solidFill>
              </a:rPr>
              <a:t>–.... : (+....</a:t>
            </a:r>
            <a:r>
              <a:rPr lang="nl-BE">
                <a:solidFill>
                  <a:srgbClr val="CC3300"/>
                </a:solidFill>
              </a:rPr>
              <a:t> </a:t>
            </a:r>
            <a:r>
              <a:rPr lang="nl-BE" sz="2000">
                <a:solidFill>
                  <a:srgbClr val="660066"/>
                </a:solidFill>
                <a:sym typeface="Wingdings" panose="05000000000000000000" pitchFamily="2" charset="2"/>
              </a:rPr>
              <a:t></a:t>
            </a:r>
            <a:r>
              <a:rPr lang="nl-BE">
                <a:solidFill>
                  <a:srgbClr val="660066"/>
                </a:solidFill>
              </a:rPr>
              <a:t> –....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146300" y="2414588"/>
            <a:ext cx="355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6600CC"/>
                </a:solidFill>
              </a:rPr>
              <a:t>+</a:t>
            </a:r>
          </a:p>
          <a:p>
            <a:endParaRPr lang="nl-BE" b="1">
              <a:solidFill>
                <a:srgbClr val="6600CC"/>
              </a:solidFill>
            </a:endParaRPr>
          </a:p>
          <a:p>
            <a:r>
              <a:rPr lang="nl-BE" b="1">
                <a:solidFill>
                  <a:srgbClr val="6600CC"/>
                </a:solidFill>
              </a:rPr>
              <a:t>+</a:t>
            </a:r>
          </a:p>
          <a:p>
            <a:endParaRPr lang="nl-BE" b="1">
              <a:solidFill>
                <a:srgbClr val="6600CC"/>
              </a:solidFill>
            </a:endParaRPr>
          </a:p>
          <a:p>
            <a:r>
              <a:rPr lang="nl-BE" b="1">
                <a:solidFill>
                  <a:srgbClr val="6600CC"/>
                </a:solidFill>
              </a:rPr>
              <a:t>–</a:t>
            </a:r>
          </a:p>
          <a:p>
            <a:endParaRPr lang="nl-BE" b="1">
              <a:solidFill>
                <a:srgbClr val="6600CC"/>
              </a:solidFill>
            </a:endParaRPr>
          </a:p>
          <a:p>
            <a:r>
              <a:rPr lang="nl-BE" b="1">
                <a:solidFill>
                  <a:srgbClr val="6600CC"/>
                </a:solidFill>
              </a:rPr>
              <a:t>–</a:t>
            </a:r>
            <a:endParaRPr lang="nl-NL" b="1">
              <a:solidFill>
                <a:srgbClr val="6600CC"/>
              </a:solidFill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339975" y="2414588"/>
            <a:ext cx="3365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</a:t>
            </a:r>
          </a:p>
          <a:p>
            <a:endParaRPr lang="nl-BE"/>
          </a:p>
          <a:p>
            <a:r>
              <a:rPr lang="nl-BE"/>
              <a:t>6</a:t>
            </a:r>
          </a:p>
          <a:p>
            <a:endParaRPr lang="nl-BE"/>
          </a:p>
          <a:p>
            <a:r>
              <a:rPr lang="nl-BE"/>
              <a:t>3</a:t>
            </a:r>
          </a:p>
          <a:p>
            <a:endParaRPr lang="nl-BE"/>
          </a:p>
          <a:p>
            <a:r>
              <a:rPr lang="nl-BE"/>
              <a:t>5</a:t>
            </a:r>
            <a:endParaRPr lang="nl-NL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851275" y="1557338"/>
            <a:ext cx="489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Bepaal het teken van quotiënt.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4275138" y="2038350"/>
            <a:ext cx="4725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 - Het quotiënt van twee gehele getallen met </a:t>
            </a:r>
            <a:br>
              <a:rPr lang="nl-BE" sz="2000"/>
            </a:br>
            <a:r>
              <a:rPr lang="nl-BE" sz="2000"/>
              <a:t>   hetzelfde teken is steeds positief</a:t>
            </a:r>
            <a:endParaRPr lang="nl-NL" sz="2000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275138" y="2749550"/>
            <a:ext cx="4738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 - Het quotiënt van twee gehele getallen</a:t>
            </a:r>
            <a:r>
              <a:rPr lang="nl-BE"/>
              <a:t> </a:t>
            </a:r>
            <a:r>
              <a:rPr lang="nl-BE" sz="2000"/>
              <a:t>met </a:t>
            </a:r>
            <a:br>
              <a:rPr lang="nl-BE" sz="2000"/>
            </a:br>
            <a:r>
              <a:rPr lang="nl-BE" sz="2000"/>
              <a:t>   een verschillend teken is steeds negatief</a:t>
            </a:r>
            <a:endParaRPr lang="nl-NL" sz="2000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851275" y="57578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Deel de absolute waarden.</a:t>
            </a:r>
            <a:endParaRPr lang="nl-NL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/>
      <p:bldP spid="63492" grpId="0"/>
      <p:bldP spid="63493" grpId="0" animBg="1"/>
      <p:bldP spid="63495" grpId="0"/>
      <p:bldP spid="63496" grpId="0"/>
      <p:bldP spid="63497" grpId="0"/>
      <p:bldP spid="63498" grpId="0"/>
      <p:bldP spid="63499" grpId="0"/>
      <p:bldP spid="63500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291</Words>
  <Application>Microsoft Office PowerPoint</Application>
  <PresentationFormat>Diavoorstelling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Comic Sans MS</vt:lpstr>
      <vt:lpstr>Verdana</vt:lpstr>
      <vt:lpstr>Wingdings</vt:lpstr>
      <vt:lpstr>Standaardontwerp</vt:lpstr>
      <vt:lpstr>Gehele getallen vermenigvuldigen en delen</vt:lpstr>
      <vt:lpstr>Twee gehele getallen vermenigvuldigen</vt:lpstr>
      <vt:lpstr>Meerdere gehele getallen vermenigvuldigen</vt:lpstr>
      <vt:lpstr>Twee gehele getallen delen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36</cp:revision>
  <dcterms:created xsi:type="dcterms:W3CDTF">2003-06-23T17:01:34Z</dcterms:created>
  <dcterms:modified xsi:type="dcterms:W3CDTF">2013-12-10T11:30:04Z</dcterms:modified>
</cp:coreProperties>
</file>