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7" r:id="rId3"/>
    <p:sldId id="274" r:id="rId4"/>
    <p:sldId id="279" r:id="rId5"/>
    <p:sldId id="28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333CC"/>
    <a:srgbClr val="CC3300"/>
    <a:srgbClr val="008000"/>
    <a:srgbClr val="009900"/>
    <a:srgbClr val="FF3300"/>
    <a:srgbClr val="CC00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084850-94BF-487E-AB96-A416D66E505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314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B0388-D8C9-421B-969A-D6F70016EF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68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4BCC7-722F-4E7E-AC39-42FCDF5C7D0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60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A7369-1A56-413A-92F5-B955C3EEAD9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526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4431C2-7EC4-4C8B-85F7-EC55CBF516D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54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D995E-FA71-4834-B610-2266BC7AFBF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25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76BED-DA02-4C1B-A6E0-79C274A1CA3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13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D3F23-186C-4721-A216-0F824815D4D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06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4CDB2-0F7D-4C83-A340-3E5FCA935C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D5049-7AF7-49FD-A2D7-11523150BBB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93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D1EA5-9AE9-41BD-8E3F-C6A7BF21430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4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2C473-8EAE-40EE-B82C-069F6CD1B1E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58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7AE54-5205-4C7E-A56A-4A7DA441E15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7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F6B928-DD9E-404D-BC81-2B8078EE403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hyperlink" Target="file:///C:\01_Pelckmans_1ste%20jaar_versie_2_W2013\00_Matrix_1ste_jaar\01_Bordboek_LWB_Matrix_1_Getallenleer\19a_volgorde_bewerkingen_in_Z_film.html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19b_volgorde_bewerkingen_en_haakjes_in_Z_film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De volgorde van bewerkingen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volgorde van bewerkingen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volgorde van bewerkingen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975"/>
            <a:ext cx="7772400" cy="5873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volgorde van de bewerkingen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2002" name="Object 18"/>
          <p:cNvGraphicFramePr>
            <a:graphicFrameLocks noChangeAspect="1"/>
          </p:cNvGraphicFramePr>
          <p:nvPr>
            <p:ph sz="quarter" idx="1"/>
          </p:nvPr>
        </p:nvGraphicFramePr>
        <p:xfrm>
          <a:off x="2533650" y="2863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7" name="Vergelijking" r:id="rId3" imgW="114120" imgH="215640" progId="Equation.3">
                  <p:embed/>
                </p:oleObj>
              </mc:Choice>
              <mc:Fallback>
                <p:oleObj name="Vergelijking" r:id="rId3" imgW="11412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2863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30200" y="8366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42938" y="3851275"/>
            <a:ext cx="2344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 6 + 8 : 2 – 6 . 5</a:t>
            </a:r>
            <a:r>
              <a:rPr lang="nl-BE" b="1"/>
              <a:t> </a:t>
            </a:r>
            <a:endParaRPr lang="nl-NL" b="1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69888" y="4418013"/>
            <a:ext cx="189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– 6 + </a:t>
            </a:r>
            <a:r>
              <a:rPr lang="nl-BE">
                <a:solidFill>
                  <a:srgbClr val="008000"/>
                </a:solidFill>
              </a:rPr>
              <a:t>4</a:t>
            </a:r>
            <a:r>
              <a:rPr lang="nl-BE">
                <a:solidFill>
                  <a:schemeClr val="accent1"/>
                </a:solidFill>
              </a:rPr>
              <a:t> </a:t>
            </a:r>
            <a:r>
              <a:rPr lang="nl-BE"/>
              <a:t>– </a:t>
            </a:r>
            <a:r>
              <a:rPr lang="nl-BE">
                <a:solidFill>
                  <a:schemeClr val="accent2"/>
                </a:solidFill>
              </a:rPr>
              <a:t>30</a:t>
            </a:r>
            <a:endParaRPr lang="nl-NL">
              <a:solidFill>
                <a:schemeClr val="accent2"/>
              </a:solidFill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66713" y="4987925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</a:t>
            </a:r>
            <a:r>
              <a:rPr lang="nl-BE">
                <a:solidFill>
                  <a:srgbClr val="CC00FF"/>
                </a:solidFill>
              </a:rPr>
              <a:t>–32</a:t>
            </a:r>
            <a:r>
              <a:rPr lang="nl-BE"/>
              <a:t> </a:t>
            </a:r>
            <a:endParaRPr lang="nl-NL">
              <a:solidFill>
                <a:srgbClr val="FF0000"/>
              </a:solidFill>
            </a:endParaRP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1458913" y="4244975"/>
            <a:ext cx="477837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332038" y="4244975"/>
            <a:ext cx="4397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747713" y="4802188"/>
            <a:ext cx="1395412" cy="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5343525" y="1720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323850" y="1390650"/>
            <a:ext cx="7056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Een opgave met verschillende bewerkingen oplossen.</a:t>
            </a:r>
            <a:endParaRPr lang="nl-NL"/>
          </a:p>
        </p:txBody>
      </p:sp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323850" y="5419725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352425" y="1958975"/>
            <a:ext cx="8107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nl-BE">
                <a:solidFill>
                  <a:srgbClr val="660066"/>
                </a:solidFill>
              </a:rPr>
              <a:t>Reken eerst de vermenigvuldigingen en delingen uit van links naar rechts.</a:t>
            </a:r>
            <a:endParaRPr lang="nl-NL">
              <a:solidFill>
                <a:srgbClr val="660066"/>
              </a:solidFill>
            </a:endParaRPr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352425" y="2894013"/>
            <a:ext cx="7891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nl-BE">
                <a:solidFill>
                  <a:srgbClr val="660066"/>
                </a:solidFill>
              </a:rPr>
              <a:t>Reken daarna de optellingen en aftrekkingen uit van</a:t>
            </a:r>
            <a:br>
              <a:rPr lang="nl-BE">
                <a:solidFill>
                  <a:srgbClr val="660066"/>
                </a:solidFill>
              </a:rPr>
            </a:br>
            <a:r>
              <a:rPr lang="nl-BE">
                <a:solidFill>
                  <a:srgbClr val="660066"/>
                </a:solidFill>
              </a:rPr>
              <a:t>links naar rechts.</a:t>
            </a:r>
            <a:endParaRPr lang="nl-NL">
              <a:solidFill>
                <a:srgbClr val="660066"/>
              </a:solidFill>
            </a:endParaRPr>
          </a:p>
        </p:txBody>
      </p:sp>
      <p:sp>
        <p:nvSpPr>
          <p:cNvPr id="42026" name="AutoShape 42">
            <a:hlinkClick r:id="" action="ppaction://noaction" highlightClick="1"/>
            <a:hlinkHover r:id="rId5" action="ppaction://hlinkfile"/>
          </p:cNvPr>
          <p:cNvSpPr>
            <a:spLocks noChangeArrowheads="1"/>
          </p:cNvSpPr>
          <p:nvPr/>
        </p:nvSpPr>
        <p:spPr bwMode="auto">
          <a:xfrm>
            <a:off x="900113" y="6092825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/>
      <p:bldP spid="41988" grpId="0"/>
      <p:bldP spid="41989" grpId="0"/>
      <p:bldP spid="41990" grpId="0"/>
      <p:bldP spid="41995" grpId="0" animBg="1"/>
      <p:bldP spid="41996" grpId="0" animBg="1"/>
      <p:bldP spid="41997" grpId="0" animBg="1"/>
      <p:bldP spid="42015" grpId="0"/>
      <p:bldP spid="42016" grpId="0"/>
      <p:bldP spid="42024" grpId="0"/>
      <p:bldP spid="42025" grpId="0"/>
      <p:bldP spid="420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volgorde van de bewerkingen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bij vormen met haakjes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30200" y="1341438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55600" y="4195763"/>
            <a:ext cx="343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 . (– 8 – 3) – 6 : (– 5 + 2)</a:t>
            </a:r>
            <a:r>
              <a:rPr lang="nl-BE" b="1"/>
              <a:t> </a:t>
            </a:r>
            <a:endParaRPr lang="nl-NL" b="1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4925" y="4843463"/>
            <a:ext cx="290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2 . </a:t>
            </a:r>
            <a:r>
              <a:rPr lang="nl-BE">
                <a:solidFill>
                  <a:srgbClr val="008000"/>
                </a:solidFill>
              </a:rPr>
              <a:t>(– 11)</a:t>
            </a:r>
            <a:r>
              <a:rPr lang="nl-BE"/>
              <a:t> – 6 : </a:t>
            </a:r>
            <a:r>
              <a:rPr lang="nl-BE">
                <a:solidFill>
                  <a:schemeClr val="accent2"/>
                </a:solidFill>
              </a:rPr>
              <a:t>(</a:t>
            </a:r>
            <a:r>
              <a:rPr lang="nl-BE">
                <a:solidFill>
                  <a:srgbClr val="3333CC"/>
                </a:solidFill>
              </a:rPr>
              <a:t>–</a:t>
            </a:r>
            <a:r>
              <a:rPr lang="nl-BE">
                <a:solidFill>
                  <a:schemeClr val="accent2"/>
                </a:solidFill>
              </a:rPr>
              <a:t> 3)</a:t>
            </a:r>
            <a:endParaRPr lang="nl-NL">
              <a:solidFill>
                <a:schemeClr val="accent2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4925" y="549275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</a:t>
            </a:r>
            <a:r>
              <a:rPr lang="nl-BE">
                <a:solidFill>
                  <a:srgbClr val="CC00FF"/>
                </a:solidFill>
              </a:rPr>
              <a:t>– 22</a:t>
            </a:r>
            <a:r>
              <a:rPr lang="nl-BE"/>
              <a:t> – </a:t>
            </a:r>
            <a:r>
              <a:rPr lang="nl-BE">
                <a:solidFill>
                  <a:srgbClr val="FF0000"/>
                </a:solidFill>
              </a:rPr>
              <a:t>(</a:t>
            </a:r>
            <a:r>
              <a:rPr lang="nl-BE">
                <a:solidFill>
                  <a:srgbClr val="FF3300"/>
                </a:solidFill>
              </a:rPr>
              <a:t>–</a:t>
            </a:r>
            <a:r>
              <a:rPr lang="nl-BE">
                <a:solidFill>
                  <a:srgbClr val="FF0000"/>
                </a:solidFill>
              </a:rPr>
              <a:t> 2)</a:t>
            </a:r>
            <a:endParaRPr lang="nl-NL">
              <a:solidFill>
                <a:srgbClr val="FF0000"/>
              </a:solidFill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4925" y="6067425"/>
            <a:ext cx="167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</a:t>
            </a:r>
            <a:r>
              <a:rPr lang="nl-BE">
                <a:solidFill>
                  <a:srgbClr val="6600CC"/>
                </a:solidFill>
              </a:rPr>
              <a:t>– 22 + 2</a:t>
            </a:r>
            <a:r>
              <a:rPr lang="nl-BE"/>
              <a:t>  </a:t>
            </a:r>
            <a:endParaRPr lang="nl-NL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909638" y="4652963"/>
            <a:ext cx="8382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643188" y="4652963"/>
            <a:ext cx="8382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19113" y="5300663"/>
            <a:ext cx="957262" cy="0"/>
          </a:xfrm>
          <a:prstGeom prst="line">
            <a:avLst/>
          </a:prstGeom>
          <a:noFill/>
          <a:ln w="190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874838" y="5300663"/>
            <a:ext cx="838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4925" y="6500813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</a:t>
            </a:r>
            <a:r>
              <a:rPr lang="nl-BE">
                <a:solidFill>
                  <a:srgbClr val="6600CC"/>
                </a:solidFill>
              </a:rPr>
              <a:t>–20</a:t>
            </a:r>
            <a:r>
              <a:rPr lang="nl-BE"/>
              <a:t>  </a:t>
            </a:r>
            <a:endParaRPr lang="nl-NL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68313" y="5949950"/>
            <a:ext cx="1295400" cy="0"/>
          </a:xfrm>
          <a:prstGeom prst="line">
            <a:avLst/>
          </a:prstGeom>
          <a:noFill/>
          <a:ln w="1905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323850" y="1844675"/>
            <a:ext cx="8569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Haakjes doorbreken de normale rekenvolgorde. Reken daarom in een oefening eerst de bewerking(en) tussen haakjes uit.</a:t>
            </a:r>
            <a:endParaRPr lang="nl-NL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352425" y="2636838"/>
            <a:ext cx="8107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nl-BE">
                <a:solidFill>
                  <a:srgbClr val="660066"/>
                </a:solidFill>
              </a:rPr>
              <a:t>Reken eerst de vermenigvuldigingen en delingen uit van links naar rechts.</a:t>
            </a:r>
            <a:endParaRPr lang="nl-NL">
              <a:solidFill>
                <a:srgbClr val="660066"/>
              </a:solidFill>
            </a:endParaRP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52425" y="3429000"/>
            <a:ext cx="7891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nl-BE">
                <a:solidFill>
                  <a:srgbClr val="660066"/>
                </a:solidFill>
              </a:rPr>
              <a:t>Reken daarna de optellingen en aftrekkingen uit van</a:t>
            </a:r>
            <a:br>
              <a:rPr lang="nl-BE">
                <a:solidFill>
                  <a:srgbClr val="660066"/>
                </a:solidFill>
              </a:rPr>
            </a:br>
            <a:r>
              <a:rPr lang="nl-BE">
                <a:solidFill>
                  <a:srgbClr val="660066"/>
                </a:solidFill>
              </a:rPr>
              <a:t>links naar rechts.</a:t>
            </a:r>
            <a:endParaRPr lang="nl-NL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20484" grpId="0"/>
      <p:bldP spid="20485" grpId="0"/>
      <p:bldP spid="20486" grpId="0"/>
      <p:bldP spid="20487" grpId="0"/>
      <p:bldP spid="20491" grpId="0" animBg="1"/>
      <p:bldP spid="20492" grpId="0" animBg="1"/>
      <p:bldP spid="20493" grpId="0" animBg="1"/>
      <p:bldP spid="20494" grpId="0" animBg="1"/>
      <p:bldP spid="20496" grpId="0"/>
      <p:bldP spid="20497" grpId="0" animBg="1"/>
      <p:bldP spid="20498" grpId="0"/>
      <p:bldP spid="20499" grpId="0"/>
      <p:bldP spid="205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volgorde van de bewerkingen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bij vormen met meerdere haakjes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30200" y="1268413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Symbolen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55600" y="3116263"/>
            <a:ext cx="494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12 – 7 . (– 3) + [– 2 . (– 9 + 4) + (– 5)]</a:t>
            </a:r>
            <a:r>
              <a:rPr lang="nl-BE" b="1"/>
              <a:t> </a:t>
            </a:r>
            <a:endParaRPr lang="nl-NL" b="1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4925" y="3692525"/>
            <a:ext cx="471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12 – 7 . (– 3) + [– 2 . </a:t>
            </a:r>
            <a:r>
              <a:rPr lang="nl-BE">
                <a:solidFill>
                  <a:srgbClr val="008000"/>
                </a:solidFill>
              </a:rPr>
              <a:t>(– 5)</a:t>
            </a:r>
            <a:r>
              <a:rPr lang="nl-BE"/>
              <a:t> + (– 5)]</a:t>
            </a:r>
            <a:endParaRPr lang="nl-NL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4925" y="4267200"/>
            <a:ext cx="382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12 – 7 . (– 3) + [</a:t>
            </a:r>
            <a:r>
              <a:rPr lang="nl-BE">
                <a:solidFill>
                  <a:srgbClr val="3333CC"/>
                </a:solidFill>
              </a:rPr>
              <a:t>10</a:t>
            </a:r>
            <a:r>
              <a:rPr lang="nl-BE"/>
              <a:t> + (– 5)]</a:t>
            </a:r>
            <a:endParaRPr lang="nl-NL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4925" y="5419725"/>
            <a:ext cx="248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12 – </a:t>
            </a:r>
            <a:r>
              <a:rPr lang="nl-BE">
                <a:solidFill>
                  <a:srgbClr val="CC00FF"/>
                </a:solidFill>
              </a:rPr>
              <a:t>(– 21)</a:t>
            </a:r>
            <a:r>
              <a:rPr lang="nl-BE"/>
              <a:t> + 5  </a:t>
            </a:r>
            <a:endParaRPr lang="nl-NL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23850" y="1714500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Om bewerkingen te groeperen, gebruik je </a:t>
            </a:r>
            <a:r>
              <a:rPr lang="nl-BE" b="1">
                <a:solidFill>
                  <a:srgbClr val="660066"/>
                </a:solidFill>
              </a:rPr>
              <a:t>(ronde) haakjes</a:t>
            </a:r>
            <a:r>
              <a:rPr lang="nl-BE"/>
              <a:t>.</a:t>
            </a:r>
            <a:endParaRPr lang="nl-NL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5651500" y="3068638"/>
            <a:ext cx="32432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 sz="2000"/>
              <a:t>Voer eerst de bewerkingen</a:t>
            </a:r>
          </a:p>
          <a:p>
            <a:r>
              <a:rPr lang="nl-BE" sz="2000"/>
              <a:t>uit tussen de ronde haakjes</a:t>
            </a:r>
          </a:p>
          <a:p>
            <a:r>
              <a:rPr lang="nl-BE" sz="2000"/>
              <a:t>en pas daarna de bewerkingen</a:t>
            </a:r>
          </a:p>
          <a:p>
            <a:r>
              <a:rPr lang="nl-BE" sz="2000"/>
              <a:t>tussen de vierkante haakjes.</a:t>
            </a:r>
            <a:endParaRPr lang="nl-NL" sz="2000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3157538" y="3573463"/>
            <a:ext cx="8382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2438400" y="4149725"/>
            <a:ext cx="1125538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1093788" y="5300663"/>
            <a:ext cx="865187" cy="0"/>
          </a:xfrm>
          <a:prstGeom prst="line">
            <a:avLst/>
          </a:prstGeom>
          <a:noFill/>
          <a:ln w="190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2438400" y="4724400"/>
            <a:ext cx="1196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4925" y="5995988"/>
            <a:ext cx="2070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</a:t>
            </a:r>
            <a:r>
              <a:rPr lang="nl-BE">
                <a:solidFill>
                  <a:srgbClr val="6600CC"/>
                </a:solidFill>
              </a:rPr>
              <a:t>12 + 21 + 5</a:t>
            </a:r>
            <a:r>
              <a:rPr lang="nl-BE"/>
              <a:t>  </a:t>
            </a:r>
            <a:endParaRPr lang="nl-NL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484188" y="5876925"/>
            <a:ext cx="1800225" cy="0"/>
          </a:xfrm>
          <a:prstGeom prst="line">
            <a:avLst/>
          </a:prstGeom>
          <a:noFill/>
          <a:ln w="1905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323850" y="2166938"/>
            <a:ext cx="7993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In opgaven met meerdere haakjes gebruik je </a:t>
            </a:r>
            <a:r>
              <a:rPr lang="nl-BE" b="1">
                <a:solidFill>
                  <a:srgbClr val="660066"/>
                </a:solidFill>
              </a:rPr>
              <a:t>vierkante haakjes</a:t>
            </a:r>
            <a:r>
              <a:rPr lang="nl-BE"/>
              <a:t> om verwarring te voorkomen.</a:t>
            </a:r>
            <a:endParaRPr lang="nl-NL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34925" y="4843463"/>
            <a:ext cx="255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12 – 7 . (– 3) + </a:t>
            </a:r>
            <a:r>
              <a:rPr lang="nl-BE">
                <a:solidFill>
                  <a:srgbClr val="FF3300"/>
                </a:solidFill>
              </a:rPr>
              <a:t>5</a:t>
            </a:r>
            <a:endParaRPr lang="nl-NL">
              <a:solidFill>
                <a:srgbClr val="FF3300"/>
              </a:solidFill>
            </a:endParaRP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34925" y="6427788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 </a:t>
            </a:r>
            <a:r>
              <a:rPr lang="nl-BE">
                <a:solidFill>
                  <a:srgbClr val="6600CC"/>
                </a:solidFill>
              </a:rPr>
              <a:t>38</a:t>
            </a:r>
            <a:r>
              <a:rPr lang="nl-BE"/>
              <a:t>  </a:t>
            </a:r>
            <a:endParaRPr lang="nl-NL"/>
          </a:p>
        </p:txBody>
      </p:sp>
      <p:sp>
        <p:nvSpPr>
          <p:cNvPr id="49179" name="Rectangle 27"/>
          <p:cNvSpPr>
            <a:spLocks noChangeArrowheads="1"/>
          </p:cNvSpPr>
          <p:nvPr/>
        </p:nvSpPr>
        <p:spPr bwMode="auto">
          <a:xfrm>
            <a:off x="5668963" y="4437063"/>
            <a:ext cx="271938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Reken eerst de </a:t>
            </a:r>
          </a:p>
          <a:p>
            <a:r>
              <a:rPr lang="nl-BE" sz="2000"/>
              <a:t>vermenigvuldigingen en </a:t>
            </a:r>
          </a:p>
          <a:p>
            <a:r>
              <a:rPr lang="nl-BE" sz="2000"/>
              <a:t>delingen uit van links </a:t>
            </a:r>
          </a:p>
          <a:p>
            <a:r>
              <a:rPr lang="nl-BE" sz="2000"/>
              <a:t>naar rechts</a:t>
            </a:r>
            <a:r>
              <a:rPr lang="nl-BE">
                <a:solidFill>
                  <a:srgbClr val="660066"/>
                </a:solidFill>
              </a:rPr>
              <a:t>.</a:t>
            </a:r>
            <a:endParaRPr lang="nl-NL">
              <a:solidFill>
                <a:srgbClr val="660066"/>
              </a:solidFill>
            </a:endParaRP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5681663" y="5849938"/>
            <a:ext cx="36433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 sz="2000"/>
              <a:t>Reken daarna de optellingen</a:t>
            </a:r>
          </a:p>
          <a:p>
            <a:r>
              <a:rPr lang="nl-BE" sz="2000"/>
              <a:t>en aftrekkingen uit van links</a:t>
            </a:r>
          </a:p>
          <a:p>
            <a:r>
              <a:rPr lang="nl-BE" sz="2000"/>
              <a:t>naar rechts.</a:t>
            </a:r>
            <a:endParaRPr 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56" grpId="0"/>
      <p:bldP spid="49157" grpId="0"/>
      <p:bldP spid="49158" grpId="0"/>
      <p:bldP spid="49159" grpId="0"/>
      <p:bldP spid="49160" grpId="0"/>
      <p:bldP spid="49161" grpId="0"/>
      <p:bldP spid="49163" grpId="0" animBg="1"/>
      <p:bldP spid="49164" grpId="0" animBg="1"/>
      <p:bldP spid="49165" grpId="0" animBg="1"/>
      <p:bldP spid="49166" grpId="0" animBg="1"/>
      <p:bldP spid="49168" grpId="0"/>
      <p:bldP spid="49169" grpId="0" animBg="1"/>
      <p:bldP spid="49170" grpId="1"/>
      <p:bldP spid="49171" grpId="0"/>
      <p:bldP spid="49172" grpId="0"/>
      <p:bldP spid="49179" grpId="0"/>
      <p:bldP spid="491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De volgorde van de bewerkingen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bij vormen met meerdere haakjes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23850" y="1557338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50204" name="AutoShape 28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900113" y="2205038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97" grpId="0"/>
      <p:bldP spid="50204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317</Words>
  <Application>Microsoft Office PowerPoint</Application>
  <PresentationFormat>Diavoorstelling (4:3)</PresentationFormat>
  <Paragraphs>47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Times New Roman</vt:lpstr>
      <vt:lpstr>Comic Sans MS</vt:lpstr>
      <vt:lpstr>Arial</vt:lpstr>
      <vt:lpstr>Verdana</vt:lpstr>
      <vt:lpstr>Standaardontwerp</vt:lpstr>
      <vt:lpstr>Microsoft Vergelijking 3.0</vt:lpstr>
      <vt:lpstr>De volgorde van bewerkingen</vt:lpstr>
      <vt:lpstr>De volgorde van de bewerkingen</vt:lpstr>
      <vt:lpstr>De volgorde van de bewerkingen  bij vormen met haakjes</vt:lpstr>
      <vt:lpstr>De volgorde van de bewerkingen  bij vormen met meerdere haakjes</vt:lpstr>
      <vt:lpstr>De volgorde van de bewerkingen  bij vormen met meerdere haakjes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40</cp:revision>
  <dcterms:created xsi:type="dcterms:W3CDTF">2003-06-23T17:01:34Z</dcterms:created>
  <dcterms:modified xsi:type="dcterms:W3CDTF">2013-12-10T12:01:57Z</dcterms:modified>
</cp:coreProperties>
</file>