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1" r:id="rId3"/>
    <p:sldId id="268" r:id="rId4"/>
    <p:sldId id="26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3333CC"/>
    <a:srgbClr val="CC3300"/>
    <a:srgbClr val="3333CB"/>
    <a:srgbClr val="8787E1"/>
    <a:srgbClr val="3232C8"/>
    <a:srgbClr val="6565D9"/>
    <a:srgbClr val="BBBB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709AB4-C7E3-482C-8D01-EFAAD684FA1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452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7CD77-8327-45AE-BA52-ABCA1A52819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88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BB0B4-FBCF-4184-8E9A-09AB459AD48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95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D8295-4DE1-40DC-8D23-1AAE9A0A51F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47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C7781-74CB-466A-B127-9F78BD531BC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58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E2240-C8D8-490C-86EF-CF09D0121D3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53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5D78D-C856-4582-8536-50E63CDC36D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75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2D6E7-6420-4E9A-949C-FC05A6591EC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75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20CF3-0A73-4E70-8E82-1F35D0997F2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78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2F2F9-788D-492E-98EC-BFFAF7A1952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82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AF22F-8A70-43F7-9CD8-6A003E50491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366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A81BE-93DB-4782-86AC-D70A588BA9D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6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5A4A71-F177-4D3D-AE64-5A44CC7ACC57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1_Pelckmans_1ste%20jaar_versie_2_W2013\00_Matrix_1ste_jaar\01_Bordboek_LWB_Matrix_1_Getallenleer\20a_handig_rekenen_met_eigenschappen_film.html" TargetMode="External"/><Relationship Id="rId2" Type="http://schemas.openxmlformats.org/officeDocument/2006/relationships/hyperlink" Target="file:///C:\01_Pelckmans_1ste%20jaar_versie_2_W2013\00_Matrix_1ste_jaar\01_Bordboek_LWB_Matrix_1_Getallenleer\20b_handig_rekenen_met_eigenschappen_film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-84138" y="2573338"/>
            <a:ext cx="9324976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Eigenschappen van het </a:t>
            </a:r>
            <a:b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vermenigvuldigen van gehele getallen en handig rekenen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Eigenschappen van het vermenigvuldigen van gehele getallen en handig rekenen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Eigenschappen van het vermenigvuldigen van gehele getallen en handig rekenen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213"/>
            <a:ext cx="91440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vermenigvuldigen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12713" y="1557338"/>
            <a:ext cx="190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Eigenschap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79388" y="2205038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5 . 4 =</a:t>
            </a:r>
            <a:endParaRPr lang="nl-NL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4664075" y="2205038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4 . 5 =</a:t>
            </a:r>
            <a:endParaRPr lang="nl-NL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79388" y="2827338"/>
            <a:ext cx="111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–8 . 3 =</a:t>
            </a:r>
            <a:endParaRPr lang="nl-NL"/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4689475" y="2827338"/>
            <a:ext cx="132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 . (–8) =</a:t>
            </a:r>
            <a:endParaRPr lang="nl-NL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79388" y="3403600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–2 . (–9) =</a:t>
            </a:r>
            <a:endParaRPr lang="nl-NL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4718050" y="3403600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–9 . (–2) =</a:t>
            </a:r>
            <a:endParaRPr lang="nl-NL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1187450" y="2827338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–24</a:t>
            </a:r>
            <a:endParaRPr lang="nl-NL"/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5508625" y="22050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20</a:t>
            </a:r>
            <a:endParaRPr lang="nl-NL"/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1042988" y="21796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20</a:t>
            </a:r>
            <a:endParaRPr lang="nl-NL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6084888" y="3403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18</a:t>
            </a:r>
            <a:endParaRPr lang="nl-NL"/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1547813" y="3403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18</a:t>
            </a:r>
            <a:endParaRPr lang="nl-NL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5895975" y="2827338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–24</a:t>
            </a:r>
            <a:endParaRPr lang="nl-NL"/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107950" y="4076700"/>
            <a:ext cx="7156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Je mag factoren van plaats wisselen als je gehele getallen</a:t>
            </a:r>
          </a:p>
          <a:p>
            <a:r>
              <a:rPr lang="nl-BE"/>
              <a:t>vermenigvuldigt. Het resultaat blijft hetzelfde.</a:t>
            </a:r>
            <a:endParaRPr lang="nl-NL"/>
          </a:p>
        </p:txBody>
      </p:sp>
      <p:grpSp>
        <p:nvGrpSpPr>
          <p:cNvPr id="7207" name="Group 39"/>
          <p:cNvGrpSpPr>
            <a:grpSpLocks/>
          </p:cNvGrpSpPr>
          <p:nvPr/>
        </p:nvGrpSpPr>
        <p:grpSpPr bwMode="auto">
          <a:xfrm>
            <a:off x="107950" y="5080000"/>
            <a:ext cx="5681663" cy="457200"/>
            <a:chOff x="68" y="3158"/>
            <a:chExt cx="3579" cy="288"/>
          </a:xfrm>
        </p:grpSpPr>
        <p:sp>
          <p:nvSpPr>
            <p:cNvPr id="7202" name="Text Box 34"/>
            <p:cNvSpPr txBox="1">
              <a:spLocks noChangeArrowheads="1"/>
            </p:cNvSpPr>
            <p:nvPr/>
          </p:nvSpPr>
          <p:spPr bwMode="auto">
            <a:xfrm>
              <a:off x="68" y="3158"/>
              <a:ext cx="35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Het vermenigvuldigen is </a:t>
              </a:r>
              <a:r>
                <a:rPr lang="nl-BE" b="1">
                  <a:solidFill>
                    <a:srgbClr val="800080"/>
                  </a:solidFill>
                </a:rPr>
                <a:t>commutatief</a:t>
              </a:r>
              <a:r>
                <a:rPr lang="nl-BE"/>
                <a:t> in    . </a:t>
              </a:r>
              <a:endParaRPr lang="nl-NL"/>
            </a:p>
          </p:txBody>
        </p:sp>
        <p:pic>
          <p:nvPicPr>
            <p:cNvPr id="7203" name="Picture 35" descr="Z-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7" y="3226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168275" y="5749925"/>
            <a:ext cx="3351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 en b zijn gehele getallen</a:t>
            </a:r>
            <a:endParaRPr lang="nl-BE" b="1">
              <a:solidFill>
                <a:srgbClr val="800080"/>
              </a:solidFill>
            </a:endParaRPr>
          </a:p>
          <a:p>
            <a:r>
              <a:rPr lang="nl-BE" b="1">
                <a:solidFill>
                  <a:srgbClr val="800080"/>
                </a:solidFill>
              </a:rPr>
              <a:t>          a . b  =  b . a</a:t>
            </a:r>
            <a:endParaRPr lang="nl-NL" b="1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87" grpId="0"/>
      <p:bldP spid="7188" grpId="0"/>
      <p:bldP spid="7189" grpId="0"/>
      <p:bldP spid="7190" grpId="0"/>
      <p:bldP spid="7191" grpId="0"/>
      <p:bldP spid="7192" grpId="0"/>
      <p:bldP spid="7193" grpId="0"/>
      <p:bldP spid="7195" grpId="0"/>
      <p:bldP spid="7196" grpId="0"/>
      <p:bldP spid="7197" grpId="0"/>
      <p:bldP spid="7198" grpId="0"/>
      <p:bldP spid="7199" grpId="0"/>
      <p:bldP spid="7200" grpId="0"/>
      <p:bldP spid="7201" grpId="0"/>
      <p:bldP spid="72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675"/>
            <a:ext cx="91440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vermenigvuldigen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12713" y="1412875"/>
            <a:ext cx="190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Verdana" panose="020B0604030504040204" pitchFamily="34" charset="0"/>
              </a:rPr>
              <a:t>Eigenschap</a:t>
            </a:r>
            <a:endParaRPr lang="nl-NL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79388" y="2060575"/>
            <a:ext cx="170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(–3 . 5) . 4 =</a:t>
            </a:r>
            <a:endParaRPr lang="nl-NL"/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07950" y="4292600"/>
            <a:ext cx="8469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Je mag haakjes rond de factoren verplaatsen, weglaten of toevoegen</a:t>
            </a:r>
          </a:p>
          <a:p>
            <a:r>
              <a:rPr lang="nl-BE"/>
              <a:t>als je gehele getallen vermenigvuldigt. Het resultaat blijft hetzelfde.</a:t>
            </a:r>
            <a:endParaRPr lang="nl-NL"/>
          </a:p>
        </p:txBody>
      </p:sp>
      <p:grpSp>
        <p:nvGrpSpPr>
          <p:cNvPr id="46124" name="Group 44"/>
          <p:cNvGrpSpPr>
            <a:grpSpLocks/>
          </p:cNvGrpSpPr>
          <p:nvPr/>
        </p:nvGrpSpPr>
        <p:grpSpPr bwMode="auto">
          <a:xfrm>
            <a:off x="107950" y="5300663"/>
            <a:ext cx="5376863" cy="457200"/>
            <a:chOff x="68" y="3430"/>
            <a:chExt cx="3387" cy="288"/>
          </a:xfrm>
        </p:grpSpPr>
        <p:sp>
          <p:nvSpPr>
            <p:cNvPr id="46101" name="Text Box 21"/>
            <p:cNvSpPr txBox="1">
              <a:spLocks noChangeArrowheads="1"/>
            </p:cNvSpPr>
            <p:nvPr/>
          </p:nvSpPr>
          <p:spPr bwMode="auto">
            <a:xfrm>
              <a:off x="68" y="3430"/>
              <a:ext cx="33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Het vermenigvuldigen is </a:t>
              </a:r>
              <a:r>
                <a:rPr lang="nl-BE" b="1">
                  <a:solidFill>
                    <a:srgbClr val="800080"/>
                  </a:solidFill>
                </a:rPr>
                <a:t>associatief</a:t>
              </a:r>
              <a:r>
                <a:rPr lang="nl-BE"/>
                <a:t> in    . </a:t>
              </a:r>
              <a:endParaRPr lang="nl-NL"/>
            </a:p>
          </p:txBody>
        </p:sp>
        <p:pic>
          <p:nvPicPr>
            <p:cNvPr id="46102" name="Picture 22" descr="Z-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5" y="3507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107950" y="5949950"/>
            <a:ext cx="4746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a, b en c zijn gehele getallen</a:t>
            </a:r>
            <a:endParaRPr lang="nl-NL"/>
          </a:p>
          <a:p>
            <a:r>
              <a:rPr lang="nl-BE" b="1">
                <a:solidFill>
                  <a:srgbClr val="800080"/>
                </a:solidFill>
              </a:rPr>
              <a:t>( a . b ) . c  =  a . ( b . c )  =  a . b . c</a:t>
            </a:r>
            <a:r>
              <a:rPr lang="nl-BE"/>
              <a:t>  </a:t>
            </a: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179388" y="2827338"/>
            <a:ext cx="170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–3 . (5 . 4) =</a:t>
            </a:r>
            <a:endParaRPr lang="nl-NL"/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179388" y="3619500"/>
            <a:ext cx="149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–3 . 5 . 4 =</a:t>
            </a:r>
            <a:endParaRPr lang="nl-NL"/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1619250" y="3619500"/>
            <a:ext cx="127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–15 . 4 =</a:t>
            </a:r>
            <a:endParaRPr lang="nl-NL"/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2987675" y="20605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–60</a:t>
            </a:r>
            <a:endParaRPr lang="nl-NL"/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2800350" y="36195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–60</a:t>
            </a:r>
            <a:endParaRPr lang="nl-NL"/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2987675" y="2827338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–60</a:t>
            </a:r>
            <a:endParaRPr lang="nl-NL"/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1835150" y="2060575"/>
            <a:ext cx="127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8000"/>
                </a:solidFill>
              </a:rPr>
              <a:t>–15</a:t>
            </a:r>
            <a:r>
              <a:rPr lang="nl-BE"/>
              <a:t> . 4 =</a:t>
            </a:r>
            <a:endParaRPr lang="nl-NL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>
            <a:off x="317500" y="2492375"/>
            <a:ext cx="798513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1787525" y="2827338"/>
            <a:ext cx="127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–3 . </a:t>
            </a:r>
            <a:r>
              <a:rPr lang="nl-BE">
                <a:solidFill>
                  <a:srgbClr val="CC00FF"/>
                </a:solidFill>
              </a:rPr>
              <a:t>20</a:t>
            </a:r>
            <a:r>
              <a:rPr lang="nl-BE"/>
              <a:t> =</a:t>
            </a:r>
            <a:endParaRPr lang="nl-NL"/>
          </a:p>
        </p:txBody>
      </p:sp>
      <p:sp>
        <p:nvSpPr>
          <p:cNvPr id="46115" name="Line 35"/>
          <p:cNvSpPr>
            <a:spLocks noChangeShapeType="1"/>
          </p:cNvSpPr>
          <p:nvPr/>
        </p:nvSpPr>
        <p:spPr bwMode="auto">
          <a:xfrm>
            <a:off x="908050" y="3284538"/>
            <a:ext cx="576263" cy="0"/>
          </a:xfrm>
          <a:prstGeom prst="line">
            <a:avLst/>
          </a:prstGeom>
          <a:noFill/>
          <a:ln w="1905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5" grpId="0"/>
      <p:bldP spid="46088" grpId="0"/>
      <p:bldP spid="46099" grpId="0"/>
      <p:bldP spid="46103" grpId="0"/>
      <p:bldP spid="46104" grpId="0"/>
      <p:bldP spid="46105" grpId="0"/>
      <p:bldP spid="46106" grpId="0"/>
      <p:bldP spid="46110" grpId="0"/>
      <p:bldP spid="46111" grpId="0"/>
      <p:bldP spid="46112" grpId="0"/>
      <p:bldP spid="46109" grpId="0"/>
      <p:bldP spid="46113" grpId="0" animBg="1"/>
      <p:bldP spid="46107" grpId="0"/>
      <p:bldP spid="461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79216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Handig rekenen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23850" y="2081213"/>
            <a:ext cx="257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–3 . (–4 ) . 7 . (–25)</a:t>
            </a:r>
            <a:endParaRPr lang="nl-NL"/>
          </a:p>
        </p:txBody>
      </p:sp>
      <p:grpSp>
        <p:nvGrpSpPr>
          <p:cNvPr id="48168" name="Group 40"/>
          <p:cNvGrpSpPr>
            <a:grpSpLocks/>
          </p:cNvGrpSpPr>
          <p:nvPr/>
        </p:nvGrpSpPr>
        <p:grpSpPr bwMode="auto">
          <a:xfrm>
            <a:off x="1619250" y="2565400"/>
            <a:ext cx="4465638" cy="1727200"/>
            <a:chOff x="1020" y="1616"/>
            <a:chExt cx="2813" cy="1088"/>
          </a:xfrm>
        </p:grpSpPr>
        <p:sp>
          <p:nvSpPr>
            <p:cNvPr id="48145" name="Line 17"/>
            <p:cNvSpPr>
              <a:spLocks noChangeShapeType="1"/>
            </p:cNvSpPr>
            <p:nvPr/>
          </p:nvSpPr>
          <p:spPr bwMode="auto">
            <a:xfrm>
              <a:off x="1020" y="1616"/>
              <a:ext cx="2223" cy="86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146" name="Text Box 18"/>
            <p:cNvSpPr txBox="1">
              <a:spLocks noChangeArrowheads="1"/>
            </p:cNvSpPr>
            <p:nvPr/>
          </p:nvSpPr>
          <p:spPr bwMode="auto">
            <a:xfrm>
              <a:off x="2794" y="2416"/>
              <a:ext cx="10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solidFill>
                    <a:srgbClr val="000066"/>
                  </a:solidFill>
                </a:rPr>
                <a:t>Oplossing 2</a:t>
              </a:r>
              <a:endParaRPr lang="nl-NL">
                <a:solidFill>
                  <a:srgbClr val="000066"/>
                </a:solidFill>
              </a:endParaRPr>
            </a:p>
          </p:txBody>
        </p:sp>
      </p:grp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4437063" y="4300538"/>
            <a:ext cx="2643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>
                <a:solidFill>
                  <a:srgbClr val="000066"/>
                </a:solidFill>
              </a:rPr>
              <a:t>Wisselen en schakelen.</a:t>
            </a:r>
            <a:endParaRPr lang="nl-NL" sz="2000" b="1">
              <a:solidFill>
                <a:srgbClr val="000066"/>
              </a:solidFill>
            </a:endParaRPr>
          </a:p>
        </p:txBody>
      </p:sp>
      <p:grpSp>
        <p:nvGrpSpPr>
          <p:cNvPr id="48167" name="Group 39"/>
          <p:cNvGrpSpPr>
            <a:grpSpLocks/>
          </p:cNvGrpSpPr>
          <p:nvPr/>
        </p:nvGrpSpPr>
        <p:grpSpPr bwMode="auto">
          <a:xfrm>
            <a:off x="250825" y="2565400"/>
            <a:ext cx="1649413" cy="1727200"/>
            <a:chOff x="158" y="1616"/>
            <a:chExt cx="1039" cy="1088"/>
          </a:xfrm>
        </p:grpSpPr>
        <p:sp>
          <p:nvSpPr>
            <p:cNvPr id="48135" name="Line 7"/>
            <p:cNvSpPr>
              <a:spLocks noChangeShapeType="1"/>
            </p:cNvSpPr>
            <p:nvPr/>
          </p:nvSpPr>
          <p:spPr bwMode="auto">
            <a:xfrm flipH="1">
              <a:off x="657" y="1616"/>
              <a:ext cx="318" cy="862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136" name="Text Box 8"/>
            <p:cNvSpPr txBox="1">
              <a:spLocks noChangeArrowheads="1"/>
            </p:cNvSpPr>
            <p:nvPr/>
          </p:nvSpPr>
          <p:spPr bwMode="auto">
            <a:xfrm>
              <a:off x="158" y="2416"/>
              <a:ext cx="10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solidFill>
                    <a:srgbClr val="008000"/>
                  </a:solidFill>
                </a:rPr>
                <a:t>Oplossing 1</a:t>
              </a:r>
              <a:endParaRPr lang="nl-NL">
                <a:solidFill>
                  <a:srgbClr val="008000"/>
                </a:solidFill>
              </a:endParaRPr>
            </a:p>
          </p:txBody>
        </p:sp>
      </p:grp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73050" y="4289425"/>
            <a:ext cx="3533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>
                <a:solidFill>
                  <a:srgbClr val="008000"/>
                </a:solidFill>
              </a:rPr>
              <a:t>Rekenen van links naar rechts.</a:t>
            </a:r>
            <a:endParaRPr lang="nl-NL" sz="2000" b="1">
              <a:solidFill>
                <a:srgbClr val="008000"/>
              </a:solidFill>
            </a:endParaRPr>
          </a:p>
        </p:txBody>
      </p:sp>
      <p:sp>
        <p:nvSpPr>
          <p:cNvPr id="48165" name="AutoShape 3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5400675" y="4941888"/>
            <a:ext cx="611188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48166" name="AutoShape 38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1800225" y="4940300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2" grpId="0"/>
      <p:bldP spid="48148" grpId="0"/>
      <p:bldP spid="48138" grpId="0"/>
      <p:bldP spid="48165" grpId="0" animBg="1"/>
      <p:bldP spid="4816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245</Words>
  <Application>Microsoft Office PowerPoint</Application>
  <PresentationFormat>Diavoorstelling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Times New Roman</vt:lpstr>
      <vt:lpstr>Arial</vt:lpstr>
      <vt:lpstr>Comic Sans MS</vt:lpstr>
      <vt:lpstr>Verdana</vt:lpstr>
      <vt:lpstr>Standaardontwerp</vt:lpstr>
      <vt:lpstr>Eigenschappen van het  vermenigvuldigen van gehele getallen en handig rekenen</vt:lpstr>
      <vt:lpstr>Eigenschappen van het vermenigvuldigen van gehele getallen</vt:lpstr>
      <vt:lpstr>Eigenschappen van het vermenigvuldigen van gehele getallen</vt:lpstr>
      <vt:lpstr>Handig rekenen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40</cp:revision>
  <dcterms:created xsi:type="dcterms:W3CDTF">2003-06-23T17:01:34Z</dcterms:created>
  <dcterms:modified xsi:type="dcterms:W3CDTF">2013-12-10T12:35:12Z</dcterms:modified>
</cp:coreProperties>
</file>