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2" r:id="rId2"/>
    <p:sldId id="270" r:id="rId3"/>
    <p:sldId id="273" r:id="rId4"/>
    <p:sldId id="274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3333CC"/>
    <a:srgbClr val="CC3300"/>
    <a:srgbClr val="008000"/>
    <a:srgbClr val="009900"/>
    <a:srgbClr val="FF3300"/>
    <a:srgbClr val="FF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062415-F6BD-46E4-9EAD-8A1A6314DB3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280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BEB28-1040-4A71-AA18-5F9C342E0CC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125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67B46-20BC-41F8-90F4-3AF864C25B6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205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E045F-20E0-4388-8E17-1BC05965826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14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F8608-4A79-45FB-B110-2374DC0E561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48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89A11-F977-43FA-ABAD-ABEBD4C85E5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9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2D3D8-6FBE-4E9B-9A89-77D2C723809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04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233EB-B3D2-4E53-A069-4B5DFBCCFBF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25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7792E-CEEF-4CD2-91FC-D0FC2A41F82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051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EE73D-9F9E-4364-8D14-004A6E39821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110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47BFE-A865-4D82-B891-968413BAFE0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5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AC131-8A85-419B-950C-703C4D5B786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084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860EB0-5FD6-44E3-84C3-EFC151693EBF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1_Pelckmans_1ste%20jaar_versie_2_W2013\00_Matrix_1ste_jaar\01_Bordboek_LWB_Matrix_1_Getallenleer\21b_som_x_som_film.html" TargetMode="External"/><Relationship Id="rId2" Type="http://schemas.openxmlformats.org/officeDocument/2006/relationships/hyperlink" Target="file:///C:\01_Pelckmans_1ste%20jaar_versie_2_W2013\00_Matrix_1ste_jaar\01_Bordboek_LWB_Matrix_1_Getallenleer\21a_factor_x_som_of_verschil_film.html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file:///C:\01_Pelckmans_1ste%20jaar_versie_2_W2013\00_Matrix_1ste_jaar\01_Bordboek_LWB_Matrix_1_Getallenleer\21d_handig_rekenen_splitsen_2_factoren_film.html" TargetMode="External"/><Relationship Id="rId4" Type="http://schemas.openxmlformats.org/officeDocument/2006/relationships/hyperlink" Target="file:///C:\01_Pelckmans_1ste%20jaar_versie_2_W2013\00_Matrix_1ste_jaar\01_Bordboek_LWB_Matrix_1_Getallenleer\21c_handig_rekenen_splitsen_1_factor_film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9" name="Rectangle 15"/>
          <p:cNvSpPr>
            <a:spLocks noGrp="1" noChangeArrowheads="1"/>
          </p:cNvSpPr>
          <p:nvPr>
            <p:ph type="title"/>
          </p:nvPr>
        </p:nvSpPr>
        <p:spPr>
          <a:xfrm>
            <a:off x="685800" y="2646363"/>
            <a:ext cx="7772400" cy="1143000"/>
          </a:xfrm>
        </p:spPr>
        <p:txBody>
          <a:bodyPr/>
          <a:lstStyle/>
          <a:p>
            <a:r>
              <a:rPr lang="nl-BE" b="1">
                <a:solidFill>
                  <a:srgbClr val="3333FF"/>
                </a:solidFill>
                <a:latin typeface="Comic Sans MS" panose="030F0702030302020204" pitchFamily="66" charset="0"/>
              </a:rPr>
              <a:t>De distributieve eigenschap</a:t>
            </a:r>
            <a:endParaRPr lang="nl-NL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7122" name="WordArt 18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distributieve eigenschap</a:t>
            </a:r>
          </a:p>
        </p:txBody>
      </p:sp>
      <p:sp>
        <p:nvSpPr>
          <p:cNvPr id="47123" name="WordArt 19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distributieve eigenschap</a:t>
            </a:r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6503988" y="60150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785225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factor vermenigvuldigen met een som of een verschil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710113" y="5635625"/>
            <a:ext cx="164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FF0000"/>
                </a:solidFill>
                <a:cs typeface="Times New Roman" panose="02020603050405020304" pitchFamily="18" charset="0"/>
              </a:rPr>
              <a:t>a . (b + c) =</a:t>
            </a:r>
            <a:endParaRPr lang="nl-NL" b="1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44475" y="1268413"/>
            <a:ext cx="190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Eigenschap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95275" y="1916113"/>
            <a:ext cx="139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 . (7 + 5)</a:t>
            </a:r>
            <a:endParaRPr lang="nl-NL"/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411413" y="1916113"/>
            <a:ext cx="139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 . (7 + 5)</a:t>
            </a:r>
            <a:endParaRPr lang="nl-NL"/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34925" y="2420938"/>
            <a:ext cx="111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3 . 12</a:t>
            </a:r>
            <a:endParaRPr lang="nl-NL"/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2700" y="2924175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36</a:t>
            </a:r>
            <a:endParaRPr lang="nl-NL"/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173288" y="2420938"/>
            <a:ext cx="182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3 . 7 + 3 . 5</a:t>
            </a:r>
            <a:endParaRPr lang="nl-NL"/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2195513" y="2924175"/>
            <a:ext cx="1365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21 + 15</a:t>
            </a:r>
            <a:endParaRPr lang="nl-NL"/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2195513" y="342900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36</a:t>
            </a:r>
            <a:endParaRPr lang="nl-NL"/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4716463" y="1557338"/>
            <a:ext cx="4021137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Je mag de factor die buiten de</a:t>
            </a:r>
          </a:p>
          <a:p>
            <a:r>
              <a:rPr lang="nl-BE"/>
              <a:t>haakjes staat vermenigvuldigen</a:t>
            </a:r>
          </a:p>
          <a:p>
            <a:r>
              <a:rPr lang="nl-BE"/>
              <a:t>met elke term die binnen de</a:t>
            </a:r>
          </a:p>
          <a:p>
            <a:r>
              <a:rPr lang="nl-BE"/>
              <a:t>haakjes staat en de bekomen</a:t>
            </a:r>
          </a:p>
          <a:p>
            <a:r>
              <a:rPr lang="nl-BE"/>
              <a:t>producten optellen.</a:t>
            </a:r>
            <a:endParaRPr lang="nl-NL"/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250825" y="4437063"/>
            <a:ext cx="1377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 . (7 – 5)</a:t>
            </a:r>
            <a:endParaRPr lang="nl-NL"/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2444750" y="4437063"/>
            <a:ext cx="1377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3 . (7 – 5)</a:t>
            </a:r>
            <a:endParaRPr lang="nl-NL"/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1588" y="4987925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3 . 2</a:t>
            </a:r>
            <a:endParaRPr lang="nl-NL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195513" y="4987925"/>
            <a:ext cx="180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3 . 7 – 3 . 5</a:t>
            </a:r>
            <a:endParaRPr lang="nl-NL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12700" y="5492750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6</a:t>
            </a:r>
            <a:endParaRPr lang="nl-NL"/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2195513" y="5492750"/>
            <a:ext cx="134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21 – 15</a:t>
            </a:r>
            <a:endParaRPr lang="nl-NL"/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2206625" y="5924550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6</a:t>
            </a:r>
            <a:endParaRPr lang="nl-NL"/>
          </a:p>
        </p:txBody>
      </p:sp>
      <p:grpSp>
        <p:nvGrpSpPr>
          <p:cNvPr id="16480" name="Group 96"/>
          <p:cNvGrpSpPr>
            <a:grpSpLocks/>
          </p:cNvGrpSpPr>
          <p:nvPr/>
        </p:nvGrpSpPr>
        <p:grpSpPr bwMode="auto">
          <a:xfrm>
            <a:off x="4679950" y="3609975"/>
            <a:ext cx="3786188" cy="1187450"/>
            <a:chOff x="2948" y="2274"/>
            <a:chExt cx="2385" cy="748"/>
          </a:xfrm>
        </p:grpSpPr>
        <p:sp>
          <p:nvSpPr>
            <p:cNvPr id="16397" name="Text Box 13"/>
            <p:cNvSpPr txBox="1">
              <a:spLocks noChangeArrowheads="1"/>
            </p:cNvSpPr>
            <p:nvPr/>
          </p:nvSpPr>
          <p:spPr bwMode="auto">
            <a:xfrm>
              <a:off x="2948" y="2274"/>
              <a:ext cx="2385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Het vermenigvuldigen is</a:t>
              </a:r>
            </a:p>
            <a:p>
              <a:r>
                <a:rPr lang="nl-BE" b="1">
                  <a:solidFill>
                    <a:srgbClr val="6600CC"/>
                  </a:solidFill>
                </a:rPr>
                <a:t>distributief</a:t>
              </a:r>
              <a:r>
                <a:rPr lang="nl-BE"/>
                <a:t> ten opzichte van </a:t>
              </a:r>
            </a:p>
            <a:p>
              <a:r>
                <a:rPr lang="nl-BE"/>
                <a:t>het optellen in    .</a:t>
              </a:r>
              <a:endParaRPr lang="nl-NL"/>
            </a:p>
          </p:txBody>
        </p:sp>
        <p:pic>
          <p:nvPicPr>
            <p:cNvPr id="16428" name="Picture 44" descr="Z-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8" y="2811"/>
              <a:ext cx="180" cy="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4689475" y="4960938"/>
            <a:ext cx="363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a, b en c zijn gehele getallen</a:t>
            </a:r>
            <a:endParaRPr lang="nl-NL"/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910388" y="563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FF0000"/>
                </a:solidFill>
              </a:rPr>
              <a:t>+</a:t>
            </a:r>
            <a:endParaRPr lang="nl-NL" b="1">
              <a:solidFill>
                <a:srgbClr val="FF0000"/>
              </a:solidFill>
            </a:endParaRP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7043738" y="63563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FF0000"/>
                </a:solidFill>
              </a:rPr>
              <a:t>–</a:t>
            </a:r>
            <a:endParaRPr lang="nl-NL" b="1">
              <a:solidFill>
                <a:srgbClr val="FF0000"/>
              </a:solidFill>
            </a:endParaRP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4668838" y="6356350"/>
            <a:ext cx="1703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FF0000"/>
                </a:solidFill>
                <a:cs typeface="Times New Roman" panose="02020603050405020304" pitchFamily="18" charset="0"/>
              </a:rPr>
              <a:t>a . (b – c ) =</a:t>
            </a:r>
            <a:endParaRPr lang="nl-NL" b="1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6457" name="Group 73"/>
          <p:cNvGrpSpPr>
            <a:grpSpLocks/>
          </p:cNvGrpSpPr>
          <p:nvPr/>
        </p:nvGrpSpPr>
        <p:grpSpPr bwMode="auto">
          <a:xfrm>
            <a:off x="717550" y="3273425"/>
            <a:ext cx="1439863" cy="371475"/>
            <a:chOff x="431" y="2062"/>
            <a:chExt cx="907" cy="234"/>
          </a:xfrm>
        </p:grpSpPr>
        <p:sp>
          <p:nvSpPr>
            <p:cNvPr id="16453" name="Line 69"/>
            <p:cNvSpPr>
              <a:spLocks noChangeShapeType="1"/>
            </p:cNvSpPr>
            <p:nvPr/>
          </p:nvSpPr>
          <p:spPr bwMode="auto">
            <a:xfrm>
              <a:off x="476" y="2069"/>
              <a:ext cx="862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6454" name="Line 70"/>
            <p:cNvSpPr>
              <a:spLocks noChangeShapeType="1"/>
            </p:cNvSpPr>
            <p:nvPr/>
          </p:nvSpPr>
          <p:spPr bwMode="auto">
            <a:xfrm rot="10800000">
              <a:off x="431" y="2062"/>
              <a:ext cx="862" cy="22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16458" name="Group 74"/>
          <p:cNvGrpSpPr>
            <a:grpSpLocks/>
          </p:cNvGrpSpPr>
          <p:nvPr/>
        </p:nvGrpSpPr>
        <p:grpSpPr bwMode="auto">
          <a:xfrm>
            <a:off x="722313" y="5778500"/>
            <a:ext cx="1439862" cy="387350"/>
            <a:chOff x="567" y="3793"/>
            <a:chExt cx="907" cy="244"/>
          </a:xfrm>
        </p:grpSpPr>
        <p:sp>
          <p:nvSpPr>
            <p:cNvPr id="16455" name="Line 71"/>
            <p:cNvSpPr>
              <a:spLocks noChangeShapeType="1"/>
            </p:cNvSpPr>
            <p:nvPr/>
          </p:nvSpPr>
          <p:spPr bwMode="auto">
            <a:xfrm>
              <a:off x="612" y="3810"/>
              <a:ext cx="862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6456" name="Line 72"/>
            <p:cNvSpPr>
              <a:spLocks noChangeShapeType="1"/>
            </p:cNvSpPr>
            <p:nvPr/>
          </p:nvSpPr>
          <p:spPr bwMode="auto">
            <a:xfrm rot="10800000">
              <a:off x="567" y="3793"/>
              <a:ext cx="862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6461" name="AutoShape 77"/>
          <p:cNvSpPr>
            <a:spLocks noChangeArrowheads="1"/>
          </p:cNvSpPr>
          <p:nvPr/>
        </p:nvSpPr>
        <p:spPr bwMode="auto">
          <a:xfrm rot="16200000">
            <a:off x="2951162" y="1304926"/>
            <a:ext cx="288925" cy="1079500"/>
          </a:xfrm>
          <a:prstGeom prst="curvedLeftArrow">
            <a:avLst>
              <a:gd name="adj1" fmla="val 15637"/>
              <a:gd name="adj2" fmla="val 90362"/>
              <a:gd name="adj3" fmla="val 18458"/>
            </a:avLst>
          </a:prstGeom>
          <a:solidFill>
            <a:srgbClr val="008000"/>
          </a:solidFill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6465" name="AutoShape 81"/>
          <p:cNvSpPr>
            <a:spLocks noChangeArrowheads="1"/>
          </p:cNvSpPr>
          <p:nvPr/>
        </p:nvSpPr>
        <p:spPr bwMode="auto">
          <a:xfrm rot="16200000">
            <a:off x="2710656" y="1556545"/>
            <a:ext cx="288925" cy="576262"/>
          </a:xfrm>
          <a:prstGeom prst="curvedLeftArrow">
            <a:avLst>
              <a:gd name="adj1" fmla="val 8347"/>
              <a:gd name="adj2" fmla="val 48237"/>
              <a:gd name="adj3" fmla="val 18458"/>
            </a:avLst>
          </a:prstGeom>
          <a:solidFill>
            <a:srgbClr val="800080"/>
          </a:solidFill>
          <a:ln w="190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6466" name="AutoShape 82"/>
          <p:cNvSpPr>
            <a:spLocks noChangeArrowheads="1"/>
          </p:cNvSpPr>
          <p:nvPr/>
        </p:nvSpPr>
        <p:spPr bwMode="auto">
          <a:xfrm rot="16200000">
            <a:off x="3022600" y="3830638"/>
            <a:ext cx="288925" cy="1079500"/>
          </a:xfrm>
          <a:prstGeom prst="curvedLeftArrow">
            <a:avLst>
              <a:gd name="adj1" fmla="val 15637"/>
              <a:gd name="adj2" fmla="val 90362"/>
              <a:gd name="adj3" fmla="val 18458"/>
            </a:avLst>
          </a:prstGeom>
          <a:solidFill>
            <a:srgbClr val="008000"/>
          </a:solidFill>
          <a:ln w="190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6467" name="AutoShape 83"/>
          <p:cNvSpPr>
            <a:spLocks noChangeArrowheads="1"/>
          </p:cNvSpPr>
          <p:nvPr/>
        </p:nvSpPr>
        <p:spPr bwMode="auto">
          <a:xfrm rot="16200000">
            <a:off x="2770981" y="4093370"/>
            <a:ext cx="288925" cy="576262"/>
          </a:xfrm>
          <a:prstGeom prst="curvedLeftArrow">
            <a:avLst>
              <a:gd name="adj1" fmla="val 8347"/>
              <a:gd name="adj2" fmla="val 48237"/>
              <a:gd name="adj3" fmla="val 18458"/>
            </a:avLst>
          </a:prstGeom>
          <a:solidFill>
            <a:srgbClr val="800080"/>
          </a:solidFill>
          <a:ln w="190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pSp>
        <p:nvGrpSpPr>
          <p:cNvPr id="16475" name="Group 91"/>
          <p:cNvGrpSpPr>
            <a:grpSpLocks/>
          </p:cNvGrpSpPr>
          <p:nvPr/>
        </p:nvGrpSpPr>
        <p:grpSpPr bwMode="auto">
          <a:xfrm>
            <a:off x="4887913" y="6208713"/>
            <a:ext cx="2205037" cy="604837"/>
            <a:chOff x="3079" y="3664"/>
            <a:chExt cx="1389" cy="381"/>
          </a:xfrm>
        </p:grpSpPr>
        <p:sp>
          <p:nvSpPr>
            <p:cNvPr id="16434" name="Text Box 50"/>
            <p:cNvSpPr txBox="1">
              <a:spLocks noChangeArrowheads="1"/>
            </p:cNvSpPr>
            <p:nvPr/>
          </p:nvSpPr>
          <p:spPr bwMode="auto">
            <a:xfrm>
              <a:off x="4005" y="3757"/>
              <a:ext cx="4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660066"/>
                  </a:solidFill>
                </a:rPr>
                <a:t>a . b</a:t>
              </a:r>
              <a:endParaRPr lang="nl-NL" b="1">
                <a:solidFill>
                  <a:srgbClr val="660066"/>
                </a:solidFill>
              </a:endParaRPr>
            </a:p>
          </p:txBody>
        </p:sp>
        <p:sp>
          <p:nvSpPr>
            <p:cNvPr id="16468" name="AutoShape 84"/>
            <p:cNvSpPr>
              <a:spLocks noChangeArrowheads="1"/>
            </p:cNvSpPr>
            <p:nvPr/>
          </p:nvSpPr>
          <p:spPr bwMode="auto">
            <a:xfrm rot="16200000">
              <a:off x="3170" y="3573"/>
              <a:ext cx="182" cy="363"/>
            </a:xfrm>
            <a:prstGeom prst="curvedLeftArrow">
              <a:avLst>
                <a:gd name="adj1" fmla="val 8347"/>
                <a:gd name="adj2" fmla="val 48237"/>
                <a:gd name="adj3" fmla="val 18458"/>
              </a:avLst>
            </a:prstGeom>
            <a:solidFill>
              <a:srgbClr val="800080"/>
            </a:solidFill>
            <a:ln w="190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16473" name="Group 89"/>
          <p:cNvGrpSpPr>
            <a:grpSpLocks/>
          </p:cNvGrpSpPr>
          <p:nvPr/>
        </p:nvGrpSpPr>
        <p:grpSpPr bwMode="auto">
          <a:xfrm>
            <a:off x="4876800" y="5481638"/>
            <a:ext cx="2120900" cy="611187"/>
            <a:chOff x="3072" y="3241"/>
            <a:chExt cx="1336" cy="385"/>
          </a:xfrm>
        </p:grpSpPr>
        <p:sp>
          <p:nvSpPr>
            <p:cNvPr id="16431" name="Text Box 47"/>
            <p:cNvSpPr txBox="1">
              <a:spLocks noChangeArrowheads="1"/>
            </p:cNvSpPr>
            <p:nvPr/>
          </p:nvSpPr>
          <p:spPr bwMode="auto">
            <a:xfrm>
              <a:off x="3945" y="3338"/>
              <a:ext cx="4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660066"/>
                  </a:solidFill>
                </a:rPr>
                <a:t>a . b</a:t>
              </a:r>
              <a:endParaRPr lang="nl-NL" b="1">
                <a:solidFill>
                  <a:srgbClr val="660066"/>
                </a:solidFill>
              </a:endParaRPr>
            </a:p>
          </p:txBody>
        </p:sp>
        <p:sp>
          <p:nvSpPr>
            <p:cNvPr id="16469" name="AutoShape 85"/>
            <p:cNvSpPr>
              <a:spLocks noChangeArrowheads="1"/>
            </p:cNvSpPr>
            <p:nvPr/>
          </p:nvSpPr>
          <p:spPr bwMode="auto">
            <a:xfrm rot="16200000">
              <a:off x="3163" y="3150"/>
              <a:ext cx="182" cy="363"/>
            </a:xfrm>
            <a:prstGeom prst="curvedLeftArrow">
              <a:avLst>
                <a:gd name="adj1" fmla="val 8347"/>
                <a:gd name="adj2" fmla="val 48237"/>
                <a:gd name="adj3" fmla="val 18458"/>
              </a:avLst>
            </a:prstGeom>
            <a:solidFill>
              <a:srgbClr val="800080"/>
            </a:solidFill>
            <a:ln w="190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16476" name="Group 92"/>
          <p:cNvGrpSpPr>
            <a:grpSpLocks/>
          </p:cNvGrpSpPr>
          <p:nvPr/>
        </p:nvGrpSpPr>
        <p:grpSpPr bwMode="auto">
          <a:xfrm>
            <a:off x="4897438" y="6197600"/>
            <a:ext cx="3136900" cy="615950"/>
            <a:chOff x="3085" y="3660"/>
            <a:chExt cx="1976" cy="388"/>
          </a:xfrm>
        </p:grpSpPr>
        <p:sp>
          <p:nvSpPr>
            <p:cNvPr id="16436" name="Text Box 52"/>
            <p:cNvSpPr txBox="1">
              <a:spLocks noChangeArrowheads="1"/>
            </p:cNvSpPr>
            <p:nvPr/>
          </p:nvSpPr>
          <p:spPr bwMode="auto">
            <a:xfrm>
              <a:off x="4620" y="3760"/>
              <a:ext cx="4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8000"/>
                  </a:solidFill>
                </a:rPr>
                <a:t>a . c</a:t>
              </a:r>
              <a:endParaRPr lang="nl-NL" b="1">
                <a:solidFill>
                  <a:srgbClr val="008000"/>
                </a:solidFill>
              </a:endParaRPr>
            </a:p>
          </p:txBody>
        </p:sp>
        <p:sp>
          <p:nvSpPr>
            <p:cNvPr id="16471" name="AutoShape 87"/>
            <p:cNvSpPr>
              <a:spLocks noChangeArrowheads="1"/>
            </p:cNvSpPr>
            <p:nvPr/>
          </p:nvSpPr>
          <p:spPr bwMode="auto">
            <a:xfrm rot="16200000">
              <a:off x="3334" y="3411"/>
              <a:ext cx="182" cy="680"/>
            </a:xfrm>
            <a:prstGeom prst="curvedLeftArrow">
              <a:avLst>
                <a:gd name="adj1" fmla="val 15637"/>
                <a:gd name="adj2" fmla="val 90362"/>
                <a:gd name="adj3" fmla="val 18458"/>
              </a:avLst>
            </a:prstGeom>
            <a:solidFill>
              <a:srgbClr val="008000"/>
            </a:solidFill>
            <a:ln w="1905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16474" name="Group 90"/>
          <p:cNvGrpSpPr>
            <a:grpSpLocks/>
          </p:cNvGrpSpPr>
          <p:nvPr/>
        </p:nvGrpSpPr>
        <p:grpSpPr bwMode="auto">
          <a:xfrm>
            <a:off x="4894263" y="5481638"/>
            <a:ext cx="2968625" cy="611187"/>
            <a:chOff x="3083" y="3241"/>
            <a:chExt cx="1870" cy="385"/>
          </a:xfrm>
        </p:grpSpPr>
        <p:sp>
          <p:nvSpPr>
            <p:cNvPr id="16433" name="Text Box 49"/>
            <p:cNvSpPr txBox="1">
              <a:spLocks noChangeArrowheads="1"/>
            </p:cNvSpPr>
            <p:nvPr/>
          </p:nvSpPr>
          <p:spPr bwMode="auto">
            <a:xfrm>
              <a:off x="4512" y="3338"/>
              <a:ext cx="4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8000"/>
                  </a:solidFill>
                </a:rPr>
                <a:t>a . c</a:t>
              </a:r>
              <a:endParaRPr lang="nl-NL" b="1">
                <a:solidFill>
                  <a:srgbClr val="008000"/>
                </a:solidFill>
              </a:endParaRPr>
            </a:p>
          </p:txBody>
        </p:sp>
        <p:sp>
          <p:nvSpPr>
            <p:cNvPr id="16472" name="AutoShape 88"/>
            <p:cNvSpPr>
              <a:spLocks noChangeArrowheads="1"/>
            </p:cNvSpPr>
            <p:nvPr/>
          </p:nvSpPr>
          <p:spPr bwMode="auto">
            <a:xfrm rot="16200000">
              <a:off x="3332" y="2992"/>
              <a:ext cx="182" cy="680"/>
            </a:xfrm>
            <a:prstGeom prst="curvedLeftArrow">
              <a:avLst>
                <a:gd name="adj1" fmla="val 15637"/>
                <a:gd name="adj2" fmla="val 90362"/>
                <a:gd name="adj3" fmla="val 18458"/>
              </a:avLst>
            </a:prstGeom>
            <a:solidFill>
              <a:srgbClr val="008000"/>
            </a:solidFill>
            <a:ln w="1905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16479" name="Text Box 95"/>
          <p:cNvSpPr txBox="1">
            <a:spLocks noChangeArrowheads="1"/>
          </p:cNvSpPr>
          <p:nvPr/>
        </p:nvSpPr>
        <p:spPr bwMode="auto">
          <a:xfrm>
            <a:off x="5942013" y="5997575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en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1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1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1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99" grpId="0"/>
      <p:bldP spid="16410" grpId="0"/>
      <p:bldP spid="16412" grpId="0"/>
      <p:bldP spid="16413" grpId="0"/>
      <p:bldP spid="16414" grpId="0"/>
      <p:bldP spid="16415" grpId="0"/>
      <p:bldP spid="16416" grpId="0"/>
      <p:bldP spid="16417" grpId="0"/>
      <p:bldP spid="16418" grpId="0"/>
      <p:bldP spid="16419" grpId="0"/>
      <p:bldP spid="16420" grpId="0"/>
      <p:bldP spid="16421" grpId="0"/>
      <p:bldP spid="16422" grpId="0"/>
      <p:bldP spid="16423" grpId="0"/>
      <p:bldP spid="16424" grpId="0"/>
      <p:bldP spid="16425" grpId="0"/>
      <p:bldP spid="16426" grpId="0"/>
      <p:bldP spid="16429" grpId="0"/>
      <p:bldP spid="16432" grpId="0"/>
      <p:bldP spid="16435" grpId="0"/>
      <p:bldP spid="16427" grpId="0"/>
      <p:bldP spid="16461" grpId="0" animBg="1"/>
      <p:bldP spid="16465" grpId="0" animBg="1"/>
      <p:bldP spid="16466" grpId="0" animBg="1"/>
      <p:bldP spid="16467" grpId="0" animBg="1"/>
      <p:bldP spid="164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785225" cy="8636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som vermenigvuldigen met een som 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79388" y="6165850"/>
            <a:ext cx="2346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FF0000"/>
                </a:solidFill>
                <a:cs typeface="Times New Roman" panose="02020603050405020304" pitchFamily="18" charset="0"/>
              </a:rPr>
              <a:t>(a + b) . (c + d) =</a:t>
            </a:r>
            <a:endParaRPr lang="nl-NL" b="1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12725" y="908050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Rekenregel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301625" y="1484313"/>
            <a:ext cx="207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(3 + 7) . (2 + 9)</a:t>
            </a:r>
            <a:endParaRPr lang="nl-NL"/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4079875" y="1484313"/>
            <a:ext cx="207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(3 + 7) . (2 + 9)</a:t>
            </a:r>
            <a:endParaRPr lang="nl-NL"/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34925" y="2060575"/>
            <a:ext cx="127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10 . 11</a:t>
            </a:r>
            <a:endParaRPr lang="nl-NL"/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34925" y="2633663"/>
            <a:ext cx="88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110</a:t>
            </a:r>
            <a:endParaRPr lang="nl-NL"/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3859213" y="2127250"/>
            <a:ext cx="353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3 . 2 + 3 . 9 + 7 . 2 + 7 . 9</a:t>
            </a:r>
            <a:endParaRPr lang="nl-NL"/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3863975" y="2665413"/>
            <a:ext cx="247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6 + 27 + 14 + 63</a:t>
            </a:r>
            <a:endParaRPr lang="nl-NL"/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3862388" y="3201988"/>
            <a:ext cx="88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= 110</a:t>
            </a:r>
            <a:endParaRPr lang="nl-NL"/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179388" y="3860800"/>
            <a:ext cx="82994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Om een som te vermenigvuldigen met een som, vermenigvuldig je</a:t>
            </a:r>
          </a:p>
          <a:p>
            <a:r>
              <a:rPr lang="nl-BE"/>
              <a:t>elke term van de eerste som met elke term van de tweede som en</a:t>
            </a:r>
          </a:p>
          <a:p>
            <a:r>
              <a:rPr lang="nl-BE"/>
              <a:t>tel je de bekomen producten op.</a:t>
            </a:r>
            <a:endParaRPr lang="nl-NL"/>
          </a:p>
        </p:txBody>
      </p:sp>
      <p:grpSp>
        <p:nvGrpSpPr>
          <p:cNvPr id="62495" name="Group 31"/>
          <p:cNvGrpSpPr>
            <a:grpSpLocks/>
          </p:cNvGrpSpPr>
          <p:nvPr/>
        </p:nvGrpSpPr>
        <p:grpSpPr bwMode="auto">
          <a:xfrm>
            <a:off x="900113" y="2924175"/>
            <a:ext cx="2808287" cy="504825"/>
            <a:chOff x="567" y="1842"/>
            <a:chExt cx="1769" cy="318"/>
          </a:xfrm>
        </p:grpSpPr>
        <p:sp>
          <p:nvSpPr>
            <p:cNvPr id="62493" name="Line 29"/>
            <p:cNvSpPr>
              <a:spLocks noChangeShapeType="1"/>
            </p:cNvSpPr>
            <p:nvPr/>
          </p:nvSpPr>
          <p:spPr bwMode="auto">
            <a:xfrm>
              <a:off x="612" y="1842"/>
              <a:ext cx="1724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2494" name="Line 30"/>
            <p:cNvSpPr>
              <a:spLocks noChangeShapeType="1"/>
            </p:cNvSpPr>
            <p:nvPr/>
          </p:nvSpPr>
          <p:spPr bwMode="auto">
            <a:xfrm rot="10800000">
              <a:off x="567" y="1842"/>
              <a:ext cx="1724" cy="31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62505" name="Group 41"/>
          <p:cNvGrpSpPr>
            <a:grpSpLocks/>
          </p:cNvGrpSpPr>
          <p:nvPr/>
        </p:nvGrpSpPr>
        <p:grpSpPr bwMode="auto">
          <a:xfrm>
            <a:off x="3014663" y="6130925"/>
            <a:ext cx="2084387" cy="466725"/>
            <a:chOff x="1899" y="3646"/>
            <a:chExt cx="1313" cy="294"/>
          </a:xfrm>
        </p:grpSpPr>
        <p:sp>
          <p:nvSpPr>
            <p:cNvPr id="62487" name="Text Box 23"/>
            <p:cNvSpPr txBox="1">
              <a:spLocks noChangeArrowheads="1"/>
            </p:cNvSpPr>
            <p:nvPr/>
          </p:nvSpPr>
          <p:spPr bwMode="auto">
            <a:xfrm>
              <a:off x="1899" y="3646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FF0000"/>
                  </a:solidFill>
                </a:rPr>
                <a:t>+</a:t>
              </a:r>
              <a:endParaRPr lang="nl-NL" b="1">
                <a:solidFill>
                  <a:srgbClr val="FF0000"/>
                </a:solidFill>
              </a:endParaRPr>
            </a:p>
          </p:txBody>
        </p:sp>
        <p:sp>
          <p:nvSpPr>
            <p:cNvPr id="62488" name="Text Box 24"/>
            <p:cNvSpPr txBox="1">
              <a:spLocks noChangeArrowheads="1"/>
            </p:cNvSpPr>
            <p:nvPr/>
          </p:nvSpPr>
          <p:spPr bwMode="auto">
            <a:xfrm>
              <a:off x="2443" y="3652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FF0000"/>
                  </a:solidFill>
                </a:rPr>
                <a:t>+</a:t>
              </a:r>
              <a:endParaRPr lang="nl-NL" b="1">
                <a:solidFill>
                  <a:srgbClr val="FF0000"/>
                </a:solidFill>
              </a:endParaRPr>
            </a:p>
          </p:txBody>
        </p:sp>
        <p:sp>
          <p:nvSpPr>
            <p:cNvPr id="62489" name="Text Box 25"/>
            <p:cNvSpPr txBox="1">
              <a:spLocks noChangeArrowheads="1"/>
            </p:cNvSpPr>
            <p:nvPr/>
          </p:nvSpPr>
          <p:spPr bwMode="auto">
            <a:xfrm>
              <a:off x="2988" y="3646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FF0000"/>
                  </a:solidFill>
                </a:rPr>
                <a:t>+</a:t>
              </a:r>
              <a:endParaRPr lang="nl-NL" b="1">
                <a:solidFill>
                  <a:srgbClr val="FF0000"/>
                </a:solidFill>
              </a:endParaRPr>
            </a:p>
          </p:txBody>
        </p:sp>
      </p:grpSp>
      <p:sp>
        <p:nvSpPr>
          <p:cNvPr id="62506" name="Text Box 42"/>
          <p:cNvSpPr txBox="1">
            <a:spLocks noChangeArrowheads="1"/>
          </p:cNvSpPr>
          <p:nvPr/>
        </p:nvSpPr>
        <p:spPr bwMode="auto">
          <a:xfrm>
            <a:off x="206375" y="5276850"/>
            <a:ext cx="394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a, b, c en d zijn gehele getallen</a:t>
            </a:r>
            <a:endParaRPr lang="nl-NL"/>
          </a:p>
        </p:txBody>
      </p:sp>
      <p:grpSp>
        <p:nvGrpSpPr>
          <p:cNvPr id="62518" name="Group 54"/>
          <p:cNvGrpSpPr>
            <a:grpSpLocks/>
          </p:cNvGrpSpPr>
          <p:nvPr/>
        </p:nvGrpSpPr>
        <p:grpSpPr bwMode="auto">
          <a:xfrm>
            <a:off x="4351338" y="1257300"/>
            <a:ext cx="1660525" cy="904875"/>
            <a:chOff x="2741" y="792"/>
            <a:chExt cx="1046" cy="570"/>
          </a:xfrm>
        </p:grpSpPr>
        <p:sp>
          <p:nvSpPr>
            <p:cNvPr id="62510" name="AutoShape 46"/>
            <p:cNvSpPr>
              <a:spLocks noChangeArrowheads="1"/>
            </p:cNvSpPr>
            <p:nvPr/>
          </p:nvSpPr>
          <p:spPr bwMode="auto">
            <a:xfrm rot="16200000">
              <a:off x="3173" y="360"/>
              <a:ext cx="182" cy="1046"/>
            </a:xfrm>
            <a:prstGeom prst="curvedLeftArrow">
              <a:avLst>
                <a:gd name="adj1" fmla="val 24053"/>
                <a:gd name="adj2" fmla="val 138998"/>
                <a:gd name="adj3" fmla="val 18458"/>
              </a:avLst>
            </a:prstGeom>
            <a:solidFill>
              <a:srgbClr val="008000"/>
            </a:solidFill>
            <a:ln w="1905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62511" name="AutoShape 47"/>
            <p:cNvSpPr>
              <a:spLocks noChangeArrowheads="1"/>
            </p:cNvSpPr>
            <p:nvPr/>
          </p:nvSpPr>
          <p:spPr bwMode="auto">
            <a:xfrm rot="16200000">
              <a:off x="3016" y="527"/>
              <a:ext cx="182" cy="726"/>
            </a:xfrm>
            <a:prstGeom prst="curvedLeftArrow">
              <a:avLst>
                <a:gd name="adj1" fmla="val 16695"/>
                <a:gd name="adj2" fmla="val 96475"/>
                <a:gd name="adj3" fmla="val 18458"/>
              </a:avLst>
            </a:prstGeom>
            <a:solidFill>
              <a:srgbClr val="800080"/>
            </a:solidFill>
            <a:ln w="190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62512" name="AutoShape 48"/>
            <p:cNvSpPr>
              <a:spLocks noChangeArrowheads="1"/>
            </p:cNvSpPr>
            <p:nvPr/>
          </p:nvSpPr>
          <p:spPr bwMode="auto">
            <a:xfrm rot="16200000">
              <a:off x="3148" y="1040"/>
              <a:ext cx="190" cy="454"/>
            </a:xfrm>
            <a:prstGeom prst="curvedRightArrow">
              <a:avLst>
                <a:gd name="adj1" fmla="val 11870"/>
                <a:gd name="adj2" fmla="val 59659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62513" name="AutoShape 49"/>
            <p:cNvSpPr>
              <a:spLocks noChangeArrowheads="1"/>
            </p:cNvSpPr>
            <p:nvPr/>
          </p:nvSpPr>
          <p:spPr bwMode="auto">
            <a:xfrm rot="16200000">
              <a:off x="3307" y="878"/>
              <a:ext cx="190" cy="771"/>
            </a:xfrm>
            <a:prstGeom prst="curvedRightArrow">
              <a:avLst>
                <a:gd name="adj1" fmla="val 20158"/>
                <a:gd name="adj2" fmla="val 101316"/>
                <a:gd name="adj3" fmla="val 26995"/>
              </a:avLst>
            </a:prstGeom>
            <a:solidFill>
              <a:srgbClr val="993300"/>
            </a:solidFill>
            <a:ln w="19050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62520" name="Group 56"/>
          <p:cNvGrpSpPr>
            <a:grpSpLocks/>
          </p:cNvGrpSpPr>
          <p:nvPr/>
        </p:nvGrpSpPr>
        <p:grpSpPr bwMode="auto">
          <a:xfrm>
            <a:off x="460375" y="6005513"/>
            <a:ext cx="3535363" cy="592137"/>
            <a:chOff x="290" y="3520"/>
            <a:chExt cx="2227" cy="373"/>
          </a:xfrm>
        </p:grpSpPr>
        <p:sp>
          <p:nvSpPr>
            <p:cNvPr id="62490" name="Text Box 26"/>
            <p:cNvSpPr txBox="1">
              <a:spLocks noChangeArrowheads="1"/>
            </p:cNvSpPr>
            <p:nvPr/>
          </p:nvSpPr>
          <p:spPr bwMode="auto">
            <a:xfrm>
              <a:off x="2054" y="3605"/>
              <a:ext cx="4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8000"/>
                  </a:solidFill>
                </a:rPr>
                <a:t>a . d</a:t>
              </a:r>
              <a:endParaRPr lang="nl-NL" b="1">
                <a:solidFill>
                  <a:srgbClr val="008000"/>
                </a:solidFill>
              </a:endParaRPr>
            </a:p>
          </p:txBody>
        </p:sp>
        <p:sp>
          <p:nvSpPr>
            <p:cNvPr id="62514" name="AutoShape 50"/>
            <p:cNvSpPr>
              <a:spLocks noChangeArrowheads="1"/>
            </p:cNvSpPr>
            <p:nvPr/>
          </p:nvSpPr>
          <p:spPr bwMode="auto">
            <a:xfrm rot="16200000">
              <a:off x="722" y="3088"/>
              <a:ext cx="182" cy="1046"/>
            </a:xfrm>
            <a:prstGeom prst="curvedLeftArrow">
              <a:avLst>
                <a:gd name="adj1" fmla="val 24053"/>
                <a:gd name="adj2" fmla="val 138998"/>
                <a:gd name="adj3" fmla="val 18458"/>
              </a:avLst>
            </a:prstGeom>
            <a:solidFill>
              <a:srgbClr val="008000"/>
            </a:solidFill>
            <a:ln w="1905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62519" name="Group 55"/>
          <p:cNvGrpSpPr>
            <a:grpSpLocks/>
          </p:cNvGrpSpPr>
          <p:nvPr/>
        </p:nvGrpSpPr>
        <p:grpSpPr bwMode="auto">
          <a:xfrm>
            <a:off x="468313" y="6005513"/>
            <a:ext cx="2663825" cy="592137"/>
            <a:chOff x="295" y="3520"/>
            <a:chExt cx="1678" cy="373"/>
          </a:xfrm>
        </p:grpSpPr>
        <p:sp>
          <p:nvSpPr>
            <p:cNvPr id="62486" name="Text Box 22"/>
            <p:cNvSpPr txBox="1">
              <a:spLocks noChangeArrowheads="1"/>
            </p:cNvSpPr>
            <p:nvPr/>
          </p:nvSpPr>
          <p:spPr bwMode="auto">
            <a:xfrm>
              <a:off x="1532" y="3605"/>
              <a:ext cx="4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CC00FF"/>
                  </a:solidFill>
                </a:rPr>
                <a:t>a . c</a:t>
              </a:r>
              <a:endParaRPr lang="nl-NL" b="1">
                <a:solidFill>
                  <a:srgbClr val="CC00FF"/>
                </a:solidFill>
              </a:endParaRPr>
            </a:p>
          </p:txBody>
        </p:sp>
        <p:sp>
          <p:nvSpPr>
            <p:cNvPr id="62515" name="AutoShape 51"/>
            <p:cNvSpPr>
              <a:spLocks noChangeArrowheads="1"/>
            </p:cNvSpPr>
            <p:nvPr/>
          </p:nvSpPr>
          <p:spPr bwMode="auto">
            <a:xfrm rot="16200000">
              <a:off x="567" y="3248"/>
              <a:ext cx="182" cy="726"/>
            </a:xfrm>
            <a:prstGeom prst="curvedLeftArrow">
              <a:avLst>
                <a:gd name="adj1" fmla="val 16695"/>
                <a:gd name="adj2" fmla="val 96475"/>
                <a:gd name="adj3" fmla="val 18458"/>
              </a:avLst>
            </a:prstGeom>
            <a:solidFill>
              <a:srgbClr val="800080"/>
            </a:solidFill>
            <a:ln w="190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62522" name="Group 58"/>
          <p:cNvGrpSpPr>
            <a:grpSpLocks/>
          </p:cNvGrpSpPr>
          <p:nvPr/>
        </p:nvGrpSpPr>
        <p:grpSpPr bwMode="auto">
          <a:xfrm>
            <a:off x="915988" y="6153150"/>
            <a:ext cx="4830762" cy="660400"/>
            <a:chOff x="577" y="3612"/>
            <a:chExt cx="3043" cy="416"/>
          </a:xfrm>
        </p:grpSpPr>
        <p:sp>
          <p:nvSpPr>
            <p:cNvPr id="62492" name="Text Box 28"/>
            <p:cNvSpPr txBox="1">
              <a:spLocks noChangeArrowheads="1"/>
            </p:cNvSpPr>
            <p:nvPr/>
          </p:nvSpPr>
          <p:spPr bwMode="auto">
            <a:xfrm>
              <a:off x="3146" y="3612"/>
              <a:ext cx="4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663300"/>
                  </a:solidFill>
                </a:rPr>
                <a:t>b . d</a:t>
              </a:r>
              <a:endParaRPr lang="nl-NL" b="1">
                <a:solidFill>
                  <a:srgbClr val="663300"/>
                </a:solidFill>
              </a:endParaRPr>
            </a:p>
          </p:txBody>
        </p:sp>
        <p:sp>
          <p:nvSpPr>
            <p:cNvPr id="62516" name="AutoShape 52"/>
            <p:cNvSpPr>
              <a:spLocks noChangeArrowheads="1"/>
            </p:cNvSpPr>
            <p:nvPr/>
          </p:nvSpPr>
          <p:spPr bwMode="auto">
            <a:xfrm rot="16200000">
              <a:off x="863" y="3552"/>
              <a:ext cx="190" cy="761"/>
            </a:xfrm>
            <a:prstGeom prst="curvedRightArrow">
              <a:avLst>
                <a:gd name="adj1" fmla="val 19897"/>
                <a:gd name="adj2" fmla="val 100002"/>
                <a:gd name="adj3" fmla="val 26995"/>
              </a:avLst>
            </a:prstGeom>
            <a:solidFill>
              <a:srgbClr val="993300"/>
            </a:solidFill>
            <a:ln w="19050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62521" name="Group 57"/>
          <p:cNvGrpSpPr>
            <a:grpSpLocks/>
          </p:cNvGrpSpPr>
          <p:nvPr/>
        </p:nvGrpSpPr>
        <p:grpSpPr bwMode="auto">
          <a:xfrm>
            <a:off x="900113" y="6142038"/>
            <a:ext cx="3957637" cy="671512"/>
            <a:chOff x="567" y="3605"/>
            <a:chExt cx="2493" cy="423"/>
          </a:xfrm>
        </p:grpSpPr>
        <p:sp>
          <p:nvSpPr>
            <p:cNvPr id="62491" name="Text Box 27"/>
            <p:cNvSpPr txBox="1">
              <a:spLocks noChangeArrowheads="1"/>
            </p:cNvSpPr>
            <p:nvPr/>
          </p:nvSpPr>
          <p:spPr bwMode="auto">
            <a:xfrm>
              <a:off x="2608" y="3605"/>
              <a:ext cx="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6600CC"/>
                  </a:solidFill>
                </a:rPr>
                <a:t>b . c</a:t>
              </a:r>
              <a:endParaRPr lang="nl-NL" b="1">
                <a:solidFill>
                  <a:srgbClr val="6600CC"/>
                </a:solidFill>
              </a:endParaRPr>
            </a:p>
          </p:txBody>
        </p:sp>
        <p:sp>
          <p:nvSpPr>
            <p:cNvPr id="62517" name="AutoShape 53"/>
            <p:cNvSpPr>
              <a:spLocks noChangeArrowheads="1"/>
            </p:cNvSpPr>
            <p:nvPr/>
          </p:nvSpPr>
          <p:spPr bwMode="auto">
            <a:xfrm rot="16200000">
              <a:off x="676" y="3729"/>
              <a:ext cx="190" cy="408"/>
            </a:xfrm>
            <a:prstGeom prst="curvedRightArrow">
              <a:avLst>
                <a:gd name="adj1" fmla="val 10667"/>
                <a:gd name="adj2" fmla="val 53615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2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2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2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62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6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6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6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2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2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8" grpId="0"/>
      <p:bldP spid="62473" grpId="0"/>
      <p:bldP spid="62475" grpId="0"/>
      <p:bldP spid="62476" grpId="0"/>
      <p:bldP spid="62477" grpId="0"/>
      <p:bldP spid="62478" grpId="0"/>
      <p:bldP spid="62479" grpId="0"/>
      <p:bldP spid="62480" grpId="0"/>
      <p:bldP spid="62481" grpId="0"/>
      <p:bldP spid="62482" grpId="0"/>
      <p:bldP spid="625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785225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Voorbeelden van de verdeeleigenschap 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4925" y="908050"/>
            <a:ext cx="9053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Een factor vermenigvuldigen met een som of een verschil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4925" y="2349500"/>
            <a:ext cx="6464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Een som vermenigvuldigen met een som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34925" y="3933825"/>
            <a:ext cx="675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Handig rekenen door één factor te splitsen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63549" name="Text Box 61"/>
          <p:cNvSpPr txBox="1">
            <a:spLocks noChangeArrowheads="1"/>
          </p:cNvSpPr>
          <p:nvPr/>
        </p:nvSpPr>
        <p:spPr bwMode="auto">
          <a:xfrm>
            <a:off x="34925" y="5445125"/>
            <a:ext cx="7300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Handig rekenen door twee factoren te splitsen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63555" name="AutoShape 6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944688" y="1557338"/>
            <a:ext cx="611187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63556" name="AutoShape 68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1944688" y="3141663"/>
            <a:ext cx="611187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63557" name="AutoShape 69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1944688" y="4652963"/>
            <a:ext cx="611187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63558" name="AutoShape 70">
            <a:hlinkClick r:id="" action="ppaction://noaction" highlightClick="1"/>
            <a:hlinkHover r:id="rId5" action="ppaction://hlinkfile"/>
          </p:cNvPr>
          <p:cNvSpPr>
            <a:spLocks noChangeArrowheads="1"/>
          </p:cNvSpPr>
          <p:nvPr/>
        </p:nvSpPr>
        <p:spPr bwMode="auto">
          <a:xfrm>
            <a:off x="1944688" y="6165850"/>
            <a:ext cx="611187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3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3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3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2" grpId="0"/>
      <p:bldP spid="63493" grpId="0"/>
      <p:bldP spid="63536" grpId="0"/>
      <p:bldP spid="63549" grpId="0"/>
      <p:bldP spid="63555" grpId="0" animBg="1"/>
      <p:bldP spid="63556" grpId="0" animBg="1"/>
      <p:bldP spid="63557" grpId="0" animBg="1"/>
      <p:bldP spid="63558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327</Words>
  <Application>Microsoft Office PowerPoint</Application>
  <PresentationFormat>Diavoorstelling (4:3)</PresentationFormat>
  <Paragraphs>64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Times New Roman</vt:lpstr>
      <vt:lpstr>Arial</vt:lpstr>
      <vt:lpstr>Comic Sans MS</vt:lpstr>
      <vt:lpstr>Verdana</vt:lpstr>
      <vt:lpstr>Standaardontwerp</vt:lpstr>
      <vt:lpstr>De distributieve eigenschap</vt:lpstr>
      <vt:lpstr>Een factor vermenigvuldigen met een som of een verschil</vt:lpstr>
      <vt:lpstr>Een som vermenigvuldigen met een som </vt:lpstr>
      <vt:lpstr>Voorbeelden van de verdeeleigenschap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42</cp:revision>
  <dcterms:created xsi:type="dcterms:W3CDTF">2003-06-23T17:01:34Z</dcterms:created>
  <dcterms:modified xsi:type="dcterms:W3CDTF">2013-12-10T14:16:15Z</dcterms:modified>
</cp:coreProperties>
</file>