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91" r:id="rId3"/>
    <p:sldId id="292" r:id="rId4"/>
    <p:sldId id="276" r:id="rId5"/>
    <p:sldId id="277" r:id="rId6"/>
    <p:sldId id="279" r:id="rId7"/>
    <p:sldId id="281" r:id="rId8"/>
    <p:sldId id="283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0066"/>
    <a:srgbClr val="6600CC"/>
    <a:srgbClr val="0000FF"/>
    <a:srgbClr val="CC0000"/>
    <a:srgbClr val="CC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85D66-F0E6-4703-B5E6-75F4CB1DB0A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2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4D5FF-A136-491A-B305-65774D6BE77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1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9C165-07E0-4F5E-9401-9FCDF6A1B34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87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7CBEF-7C30-4C60-B764-5274671AD0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42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5986D-9699-4A33-A192-7B0698E056F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02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E7F39-29B4-4AAA-8D53-58AD163C457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442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5CDE5-9FE7-48C4-A98A-64A95080372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10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0B3A3-9001-4EB0-AA8D-67B011A596C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459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99A2A-B770-41AE-AED3-51F40993512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5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13E15-84FD-47AD-8664-F935E954C6B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155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5E4A2-1391-4838-B412-7634B7B74B6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90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13F6D8A3-5167-471C-937A-C08DED3DF061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7388" y="2420938"/>
            <a:ext cx="7772400" cy="1470025"/>
          </a:xfrm>
        </p:spPr>
        <p:txBody>
          <a:bodyPr anchor="ctr"/>
          <a:lstStyle/>
          <a:p>
            <a:r>
              <a:rPr lang="nl-BE" sz="4400" b="1">
                <a:solidFill>
                  <a:srgbClr val="0000FF"/>
                </a:solidFill>
                <a:latin typeface="Comic Sans MS" panose="030F0702030302020204" pitchFamily="66" charset="0"/>
              </a:rPr>
              <a:t>Rekenen met letters</a:t>
            </a:r>
            <a:endParaRPr lang="nl-NL" sz="4400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 rot="-695108">
            <a:off x="1590675" y="1273175"/>
            <a:ext cx="4481513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95108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Rekenen met letters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 rot="540105">
            <a:off x="1831975" y="4672013"/>
            <a:ext cx="4308475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1059895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Rekenen met letters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856288" y="6086475"/>
            <a:ext cx="202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i="0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6675"/>
            <a:ext cx="7772400" cy="5762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Letters in plaats van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79388" y="692150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i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79388" y="1676400"/>
            <a:ext cx="2405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 als onbekenden </a:t>
            </a:r>
            <a:endParaRPr lang="nl-NL" i="0"/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74625" y="3403600"/>
            <a:ext cx="4137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/>
              <a:t>  </a:t>
            </a:r>
            <a:r>
              <a:rPr lang="nl-BE" i="0"/>
              <a:t>in formules (als veranderlijke)</a:t>
            </a:r>
            <a:endParaRPr lang="nl-NL" i="0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1162050" y="2960688"/>
            <a:ext cx="189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 i="0">
                <a:solidFill>
                  <a:srgbClr val="006600"/>
                </a:solidFill>
              </a:rPr>
              <a:t>in wiskundetaal</a:t>
            </a:r>
            <a:endParaRPr lang="nl-NL" b="1">
              <a:solidFill>
                <a:srgbClr val="006600"/>
              </a:solidFill>
            </a:endParaRP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1089025" y="4843463"/>
            <a:ext cx="7731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De omtrek van een vierkant is gelijk aan 4 maal de zijde van het vierkant.</a:t>
            </a:r>
            <a:r>
              <a:rPr lang="nl-BE"/>
              <a:t> </a:t>
            </a:r>
            <a:endParaRPr lang="nl-NL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190500" y="1196975"/>
            <a:ext cx="2414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Letters gebruik je:</a:t>
            </a:r>
            <a:endParaRPr lang="nl-NL" i="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468313" y="2133600"/>
            <a:ext cx="8678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In een </a:t>
            </a:r>
            <a:r>
              <a:rPr lang="nl-BE" sz="2000" b="1" i="0">
                <a:solidFill>
                  <a:srgbClr val="660066"/>
                </a:solidFill>
              </a:rPr>
              <a:t>vergelijking</a:t>
            </a:r>
            <a:r>
              <a:rPr lang="nl-BE" sz="2000" i="0"/>
              <a:t> schrijf je de letter x als plaatshouder voor het onbekende getal</a:t>
            </a:r>
            <a:r>
              <a:rPr lang="nl-BE" i="0"/>
              <a:t>. </a:t>
            </a:r>
            <a:endParaRPr lang="nl-NL" i="0"/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1181100" y="2540000"/>
            <a:ext cx="627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Ik denk aan een getal</a:t>
            </a:r>
            <a:r>
              <a:rPr lang="nl-BE"/>
              <a:t> </a:t>
            </a:r>
            <a:r>
              <a:rPr lang="nl-BE" sz="2000" i="0"/>
              <a:t>en trek er 18 van af, dan bekom ik 24.</a:t>
            </a:r>
            <a:endParaRPr lang="nl-NL" sz="2000" i="0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3587750" y="2960688"/>
            <a:ext cx="1344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x – 18 = 24</a:t>
            </a:r>
            <a:endParaRPr lang="nl-NL"/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428625" y="3862388"/>
            <a:ext cx="8088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Een formule is een verband tussen verschillende grootheden.</a:t>
            </a:r>
          </a:p>
          <a:p>
            <a:r>
              <a:rPr lang="nl-BE" sz="2000" i="0"/>
              <a:t>In een formule zijn de letters veranderlijken.</a:t>
            </a:r>
          </a:p>
          <a:p>
            <a:r>
              <a:rPr lang="nl-BE" sz="2000" i="0"/>
              <a:t>Een </a:t>
            </a:r>
            <a:r>
              <a:rPr lang="nl-BE" sz="2000" b="1" i="0">
                <a:solidFill>
                  <a:srgbClr val="660066"/>
                </a:solidFill>
              </a:rPr>
              <a:t>veranderlijke</a:t>
            </a:r>
            <a:r>
              <a:rPr lang="nl-BE" sz="2000" i="0"/>
              <a:t> is een grootheid die verschillende waarden kan aannemen.</a:t>
            </a:r>
            <a:endParaRPr lang="nl-NL" sz="2000" i="0"/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116013" y="5264150"/>
            <a:ext cx="1897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 i="0">
                <a:solidFill>
                  <a:srgbClr val="006600"/>
                </a:solidFill>
              </a:rPr>
              <a:t>in wiskundetaal</a:t>
            </a:r>
            <a:endParaRPr lang="nl-NL" b="1">
              <a:solidFill>
                <a:srgbClr val="006600"/>
              </a:solidFill>
            </a:endParaRP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3575050" y="5264150"/>
            <a:ext cx="1068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O = 4 . z</a:t>
            </a:r>
            <a:endParaRPr lang="nl-NL"/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1066800" y="5597525"/>
            <a:ext cx="76088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Een kaart kost € 2 en een kost poster € 5. Hoeveel kaarten en posters</a:t>
            </a:r>
            <a:r>
              <a:rPr lang="nl-BE"/>
              <a:t> </a:t>
            </a:r>
            <a:r>
              <a:rPr lang="nl-BE" sz="2000" i="0"/>
              <a:t>kun</a:t>
            </a:r>
            <a:br>
              <a:rPr lang="nl-BE" sz="2000" i="0"/>
            </a:br>
            <a:r>
              <a:rPr lang="nl-BE" sz="2000" i="0"/>
              <a:t>je kopen als je precies € 20 betaalt?</a:t>
            </a:r>
            <a:endParaRPr lang="nl-NL" sz="2000" i="0"/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1090613" y="6345238"/>
            <a:ext cx="1897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 i="0">
                <a:solidFill>
                  <a:srgbClr val="006600"/>
                </a:solidFill>
              </a:rPr>
              <a:t>in wiskundetaal</a:t>
            </a:r>
            <a:endParaRPr lang="nl-NL" b="1">
              <a:solidFill>
                <a:srgbClr val="006600"/>
              </a:solidFill>
            </a:endParaRPr>
          </a:p>
        </p:txBody>
      </p:sp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3568700" y="6345238"/>
            <a:ext cx="186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2 . k + 5 . p = 20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5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5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75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7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1"/>
      <p:bldP spid="75792" grpId="0"/>
      <p:bldP spid="75794" grpId="0"/>
      <p:bldP spid="75795" grpId="0"/>
      <p:bldP spid="75797" grpId="0"/>
      <p:bldP spid="75798" grpId="0"/>
      <p:bldP spid="75799" grpId="0"/>
      <p:bldP spid="75800" grpId="0"/>
      <p:bldP spid="75801" grpId="0"/>
      <p:bldP spid="75802" grpId="0"/>
      <p:bldP spid="75803" grpId="0"/>
      <p:bldP spid="75804" grpId="0"/>
      <p:bldP spid="75805" grpId="0"/>
      <p:bldP spid="758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6675"/>
            <a:ext cx="7772400" cy="5762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Letters in plaats van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79388" y="981075"/>
            <a:ext cx="2986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 om te veralgemenen </a:t>
            </a:r>
            <a:endParaRPr lang="nl-NL" i="0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162050" y="3463925"/>
            <a:ext cx="189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 i="0">
                <a:solidFill>
                  <a:srgbClr val="006600"/>
                </a:solidFill>
              </a:rPr>
              <a:t>in wiskundetaal</a:t>
            </a:r>
            <a:endParaRPr lang="nl-NL" b="1">
              <a:solidFill>
                <a:srgbClr val="006600"/>
              </a:solidFill>
            </a:endParaRP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468313" y="1446213"/>
            <a:ext cx="58023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Een eigenschap is een uitspraak die altijd waar is</a:t>
            </a:r>
            <a:r>
              <a:rPr lang="nl-BE" i="0"/>
              <a:t>.</a:t>
            </a:r>
            <a:br>
              <a:rPr lang="nl-BE" i="0"/>
            </a:br>
            <a:r>
              <a:rPr lang="nl-BE" sz="2000" i="0"/>
              <a:t>Je kunt een eigenschap niet uit een voorbeeld afleiden.</a:t>
            </a:r>
            <a:r>
              <a:rPr lang="nl-BE" i="0"/>
              <a:t> </a:t>
            </a:r>
            <a:endParaRPr lang="nl-NL" i="0"/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68313" y="2325688"/>
            <a:ext cx="70945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Daarom gebruik je letters, die je door alle mogelijke getallen uit een</a:t>
            </a:r>
            <a:br>
              <a:rPr lang="nl-BE" sz="2000" i="0"/>
            </a:br>
            <a:r>
              <a:rPr lang="nl-BE" sz="2000" i="0"/>
              <a:t>getallenverzameling kunt vervangen.</a:t>
            </a:r>
            <a:endParaRPr lang="nl-NL" sz="2000" i="0"/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3549650" y="3463925"/>
            <a:ext cx="2894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a en b zijn gehele getallen:</a:t>
            </a:r>
          </a:p>
          <a:p>
            <a:r>
              <a:rPr lang="nl-BE" sz="2000" i="0"/>
              <a:t>a + b = b + a</a:t>
            </a:r>
            <a:endParaRPr lang="nl-NL"/>
          </a:p>
        </p:txBody>
      </p:sp>
      <p:grpSp>
        <p:nvGrpSpPr>
          <p:cNvPr id="76822" name="Group 22"/>
          <p:cNvGrpSpPr>
            <a:grpSpLocks/>
          </p:cNvGrpSpPr>
          <p:nvPr/>
        </p:nvGrpSpPr>
        <p:grpSpPr bwMode="auto">
          <a:xfrm>
            <a:off x="1136650" y="2997200"/>
            <a:ext cx="3722688" cy="457200"/>
            <a:chOff x="299" y="1888"/>
            <a:chExt cx="2345" cy="288"/>
          </a:xfrm>
        </p:grpSpPr>
        <p:sp>
          <p:nvSpPr>
            <p:cNvPr id="76819" name="Text Box 19"/>
            <p:cNvSpPr txBox="1">
              <a:spLocks noChangeArrowheads="1"/>
            </p:cNvSpPr>
            <p:nvPr/>
          </p:nvSpPr>
          <p:spPr bwMode="auto">
            <a:xfrm>
              <a:off x="299" y="1888"/>
              <a:ext cx="23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i="0"/>
                <a:t>Het optellen is commutatief in</a:t>
              </a:r>
              <a:r>
                <a:rPr lang="nl-BE" i="0"/>
                <a:t>    . </a:t>
              </a:r>
              <a:endParaRPr lang="nl-NL" i="0"/>
            </a:p>
          </p:txBody>
        </p:sp>
        <p:pic>
          <p:nvPicPr>
            <p:cNvPr id="76820" name="Picture 20" descr="Z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6" y="1956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4" grpId="0"/>
      <p:bldP spid="76806" grpId="0"/>
      <p:bldP spid="76809" grpId="0"/>
      <p:bldP spid="76810" grpId="0"/>
      <p:bldP spid="768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6675"/>
            <a:ext cx="7772400" cy="5762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Lettervormen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79388" y="884238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i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74625" y="1557338"/>
            <a:ext cx="6194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Een </a:t>
            </a:r>
            <a:r>
              <a:rPr lang="nl-BE" b="1" i="0">
                <a:solidFill>
                  <a:srgbClr val="660066"/>
                </a:solidFill>
              </a:rPr>
              <a:t>lettervorm</a:t>
            </a:r>
            <a:r>
              <a:rPr lang="nl-BE" i="0"/>
              <a:t> is een uitdrukking waarin letters </a:t>
            </a:r>
          </a:p>
          <a:p>
            <a:r>
              <a:rPr lang="nl-BE" i="0"/>
              <a:t>en getallen voorkomen.</a:t>
            </a:r>
            <a:endParaRPr lang="nl-NL" i="0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79388" y="4292600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–</a:t>
            </a:r>
            <a:r>
              <a:rPr lang="nl-BE"/>
              <a:t> </a:t>
            </a:r>
            <a:r>
              <a:rPr lang="nl-BE" sz="2000" i="0"/>
              <a:t>23 . z</a:t>
            </a:r>
            <a:r>
              <a:rPr lang="nl-BE" i="0"/>
              <a:t> </a:t>
            </a:r>
            <a:endParaRPr lang="nl-NL" i="0"/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79388" y="2420938"/>
            <a:ext cx="1023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2a + 9x</a:t>
            </a:r>
            <a:r>
              <a:rPr lang="nl-BE"/>
              <a:t> </a:t>
            </a:r>
            <a:endParaRPr lang="nl-NL"/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179388" y="3284538"/>
            <a:ext cx="6791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Een lettervorm (die een product voorstelt) bestaat uit </a:t>
            </a:r>
          </a:p>
          <a:p>
            <a:r>
              <a:rPr lang="nl-BE" i="0"/>
              <a:t>een </a:t>
            </a:r>
            <a:r>
              <a:rPr lang="nl-BE" b="1" i="0">
                <a:solidFill>
                  <a:srgbClr val="006600"/>
                </a:solidFill>
              </a:rPr>
              <a:t>cijfergedeelte</a:t>
            </a:r>
            <a:r>
              <a:rPr lang="nl-BE" i="0">
                <a:solidFill>
                  <a:srgbClr val="006600"/>
                </a:solidFill>
              </a:rPr>
              <a:t> </a:t>
            </a:r>
            <a:r>
              <a:rPr lang="nl-BE" b="1" i="0">
                <a:solidFill>
                  <a:srgbClr val="006600"/>
                </a:solidFill>
              </a:rPr>
              <a:t>(coëfficiënt)</a:t>
            </a:r>
            <a:r>
              <a:rPr lang="nl-BE" i="0"/>
              <a:t> en een </a:t>
            </a:r>
            <a:r>
              <a:rPr lang="nl-BE" b="1" i="0">
                <a:solidFill>
                  <a:srgbClr val="CC0000"/>
                </a:solidFill>
              </a:rPr>
              <a:t>lettergedeelte</a:t>
            </a:r>
            <a:r>
              <a:rPr lang="nl-BE" i="0"/>
              <a:t>.</a:t>
            </a:r>
            <a:endParaRPr lang="nl-NL" i="0"/>
          </a:p>
        </p:txBody>
      </p:sp>
      <p:grpSp>
        <p:nvGrpSpPr>
          <p:cNvPr id="60442" name="Group 26"/>
          <p:cNvGrpSpPr>
            <a:grpSpLocks/>
          </p:cNvGrpSpPr>
          <p:nvPr/>
        </p:nvGrpSpPr>
        <p:grpSpPr bwMode="auto">
          <a:xfrm>
            <a:off x="250825" y="4646613"/>
            <a:ext cx="1295400" cy="908050"/>
            <a:chOff x="158" y="2927"/>
            <a:chExt cx="816" cy="572"/>
          </a:xfrm>
        </p:grpSpPr>
        <p:sp>
          <p:nvSpPr>
            <p:cNvPr id="60425" name="Text Box 9"/>
            <p:cNvSpPr txBox="1">
              <a:spLocks noChangeArrowheads="1"/>
            </p:cNvSpPr>
            <p:nvPr/>
          </p:nvSpPr>
          <p:spPr bwMode="auto">
            <a:xfrm>
              <a:off x="158" y="3249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 i="0">
                  <a:solidFill>
                    <a:srgbClr val="006600"/>
                  </a:solidFill>
                </a:rPr>
                <a:t>coëfficiënt</a:t>
              </a:r>
              <a:endParaRPr lang="nl-NL" sz="2000" b="1" i="0">
                <a:solidFill>
                  <a:srgbClr val="006600"/>
                </a:solidFill>
              </a:endParaRPr>
            </a:p>
          </p:txBody>
        </p:sp>
        <p:cxnSp>
          <p:nvCxnSpPr>
            <p:cNvPr id="60427" name="AutoShape 11"/>
            <p:cNvCxnSpPr>
              <a:cxnSpLocks noChangeShapeType="1"/>
            </p:cNvCxnSpPr>
            <p:nvPr/>
          </p:nvCxnSpPr>
          <p:spPr bwMode="auto">
            <a:xfrm>
              <a:off x="340" y="3067"/>
              <a:ext cx="84" cy="185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436" name="AutoShape 20"/>
            <p:cNvSpPr>
              <a:spLocks/>
            </p:cNvSpPr>
            <p:nvPr/>
          </p:nvSpPr>
          <p:spPr bwMode="auto">
            <a:xfrm rot="16200000">
              <a:off x="280" y="2830"/>
              <a:ext cx="78" cy="272"/>
            </a:xfrm>
            <a:prstGeom prst="leftBrace">
              <a:avLst>
                <a:gd name="adj1" fmla="val 29060"/>
                <a:gd name="adj2" fmla="val 50000"/>
              </a:avLst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60443" name="Group 27"/>
          <p:cNvGrpSpPr>
            <a:grpSpLocks/>
          </p:cNvGrpSpPr>
          <p:nvPr/>
        </p:nvGrpSpPr>
        <p:grpSpPr bwMode="auto">
          <a:xfrm>
            <a:off x="871538" y="4673600"/>
            <a:ext cx="3030537" cy="665163"/>
            <a:chOff x="549" y="2944"/>
            <a:chExt cx="1909" cy="419"/>
          </a:xfrm>
        </p:grpSpPr>
        <p:sp>
          <p:nvSpPr>
            <p:cNvPr id="60429" name="Text Box 13"/>
            <p:cNvSpPr txBox="1">
              <a:spLocks noChangeArrowheads="1"/>
            </p:cNvSpPr>
            <p:nvPr/>
          </p:nvSpPr>
          <p:spPr bwMode="auto">
            <a:xfrm>
              <a:off x="1429" y="3113"/>
              <a:ext cx="10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 i="0">
                  <a:solidFill>
                    <a:srgbClr val="CC0000"/>
                  </a:solidFill>
                </a:rPr>
                <a:t>lettergedeelte</a:t>
              </a:r>
              <a:endParaRPr lang="nl-NL" sz="2000" b="1" i="0">
                <a:solidFill>
                  <a:srgbClr val="CC0000"/>
                </a:solidFill>
              </a:endParaRPr>
            </a:p>
          </p:txBody>
        </p:sp>
        <p:cxnSp>
          <p:nvCxnSpPr>
            <p:cNvPr id="60431" name="AutoShape 15"/>
            <p:cNvCxnSpPr>
              <a:cxnSpLocks noChangeShapeType="1"/>
            </p:cNvCxnSpPr>
            <p:nvPr/>
          </p:nvCxnSpPr>
          <p:spPr bwMode="auto">
            <a:xfrm>
              <a:off x="703" y="3022"/>
              <a:ext cx="680" cy="181"/>
            </a:xfrm>
            <a:prstGeom prst="straightConnector1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437" name="AutoShape 21"/>
            <p:cNvSpPr>
              <a:spLocks/>
            </p:cNvSpPr>
            <p:nvPr/>
          </p:nvSpPr>
          <p:spPr bwMode="auto">
            <a:xfrm rot="16200000">
              <a:off x="617" y="2876"/>
              <a:ext cx="46" cy="182"/>
            </a:xfrm>
            <a:prstGeom prst="leftBrace">
              <a:avLst>
                <a:gd name="adj1" fmla="val 32971"/>
                <a:gd name="adj2" fmla="val 50000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60440" name="Text Box 24"/>
          <p:cNvSpPr txBox="1">
            <a:spLocks noChangeArrowheads="1"/>
          </p:cNvSpPr>
          <p:nvPr/>
        </p:nvSpPr>
        <p:spPr bwMode="auto">
          <a:xfrm>
            <a:off x="2179638" y="2420938"/>
            <a:ext cx="51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7b</a:t>
            </a:r>
            <a:r>
              <a:rPr lang="nl-BE"/>
              <a:t> </a:t>
            </a:r>
            <a:endParaRPr lang="nl-NL"/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4052888" y="2420938"/>
            <a:ext cx="163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3k + 8m = 36</a:t>
            </a:r>
            <a:r>
              <a:rPr lang="nl-BE"/>
              <a:t> 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/>
      <p:bldP spid="60420" grpId="0"/>
      <p:bldP spid="60423" grpId="0"/>
      <p:bldP spid="60432" grpId="0"/>
      <p:bldP spid="60433" grpId="0"/>
      <p:bldP spid="60440" grpId="0"/>
      <p:bldP spid="604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7788"/>
            <a:ext cx="7772400" cy="57626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Lettervormen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79388" y="811213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i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411163" y="2755900"/>
            <a:ext cx="690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a . 9</a:t>
            </a:r>
            <a:r>
              <a:rPr lang="nl-BE" i="0"/>
              <a:t> </a:t>
            </a:r>
            <a:endParaRPr lang="nl-NL" i="0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52413" y="2095500"/>
            <a:ext cx="6335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 sz="2000" i="0"/>
              <a:t> Schrijf eerst het cijfergedeelte en daarna het lettergedeelte.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398463" y="4040188"/>
            <a:ext cx="62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1 . x</a:t>
            </a:r>
            <a:endParaRPr lang="nl-NL" sz="2000" i="0"/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398463" y="5337175"/>
            <a:ext cx="62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b . h</a:t>
            </a:r>
            <a:endParaRPr lang="nl-NL" sz="2000" i="0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395288" y="6345238"/>
            <a:ext cx="1690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3 . 8 blijft 3 . 8</a:t>
            </a:r>
            <a:endParaRPr lang="nl-NL" sz="2000" i="0"/>
          </a:p>
        </p:txBody>
      </p:sp>
      <p:grpSp>
        <p:nvGrpSpPr>
          <p:cNvPr id="61465" name="Group 25"/>
          <p:cNvGrpSpPr>
            <a:grpSpLocks/>
          </p:cNvGrpSpPr>
          <p:nvPr/>
        </p:nvGrpSpPr>
        <p:grpSpPr bwMode="auto">
          <a:xfrm>
            <a:off x="1495425" y="2816225"/>
            <a:ext cx="1695450" cy="396875"/>
            <a:chOff x="793" y="1115"/>
            <a:chExt cx="1068" cy="250"/>
          </a:xfrm>
        </p:grpSpPr>
        <p:sp>
          <p:nvSpPr>
            <p:cNvPr id="61454" name="Line 14"/>
            <p:cNvSpPr>
              <a:spLocks noChangeShapeType="1"/>
            </p:cNvSpPr>
            <p:nvPr/>
          </p:nvSpPr>
          <p:spPr bwMode="auto">
            <a:xfrm>
              <a:off x="793" y="1253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455" name="Text Box 15"/>
            <p:cNvSpPr txBox="1">
              <a:spLocks noChangeArrowheads="1"/>
            </p:cNvSpPr>
            <p:nvPr/>
          </p:nvSpPr>
          <p:spPr bwMode="auto">
            <a:xfrm>
              <a:off x="1474" y="1115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i="0"/>
                <a:t>9 . a</a:t>
              </a:r>
              <a:endParaRPr lang="nl-NL" sz="2000" i="0"/>
            </a:p>
          </p:txBody>
        </p:sp>
      </p:grp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50825" y="3463925"/>
            <a:ext cx="482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 sz="2000" i="0"/>
              <a:t> Als het cijfergedeelte 1 is, laat je 1 weg.</a:t>
            </a:r>
            <a:endParaRPr lang="nl-NL" sz="2000" i="0"/>
          </a:p>
        </p:txBody>
      </p:sp>
      <p:grpSp>
        <p:nvGrpSpPr>
          <p:cNvPr id="61466" name="Group 26"/>
          <p:cNvGrpSpPr>
            <a:grpSpLocks/>
          </p:cNvGrpSpPr>
          <p:nvPr/>
        </p:nvGrpSpPr>
        <p:grpSpPr bwMode="auto">
          <a:xfrm>
            <a:off x="1498600" y="4040188"/>
            <a:ext cx="1392238" cy="396875"/>
            <a:chOff x="793" y="1873"/>
            <a:chExt cx="877" cy="250"/>
          </a:xfrm>
        </p:grpSpPr>
        <p:sp>
          <p:nvSpPr>
            <p:cNvPr id="61457" name="Line 17"/>
            <p:cNvSpPr>
              <a:spLocks noChangeShapeType="1"/>
            </p:cNvSpPr>
            <p:nvPr/>
          </p:nvSpPr>
          <p:spPr bwMode="auto">
            <a:xfrm>
              <a:off x="793" y="2003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458" name="Text Box 18"/>
            <p:cNvSpPr txBox="1">
              <a:spLocks noChangeArrowheads="1"/>
            </p:cNvSpPr>
            <p:nvPr/>
          </p:nvSpPr>
          <p:spPr bwMode="auto">
            <a:xfrm>
              <a:off x="1474" y="1873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i="0"/>
                <a:t>x</a:t>
              </a:r>
              <a:endParaRPr lang="nl-NL" sz="2000" i="0"/>
            </a:p>
          </p:txBody>
        </p:sp>
      </p:grp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250825" y="4760913"/>
            <a:ext cx="7921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 sz="2000" i="0"/>
              <a:t> Laat het vermenigvuldigingsteken weg als er geen verwarring mogelijk is.</a:t>
            </a:r>
            <a:endParaRPr lang="nl-NL" sz="2000" i="0"/>
          </a:p>
        </p:txBody>
      </p:sp>
      <p:grpSp>
        <p:nvGrpSpPr>
          <p:cNvPr id="61467" name="Group 27"/>
          <p:cNvGrpSpPr>
            <a:grpSpLocks/>
          </p:cNvGrpSpPr>
          <p:nvPr/>
        </p:nvGrpSpPr>
        <p:grpSpPr bwMode="auto">
          <a:xfrm>
            <a:off x="1489075" y="5337175"/>
            <a:ext cx="1519238" cy="396875"/>
            <a:chOff x="793" y="2690"/>
            <a:chExt cx="957" cy="250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793" y="2795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461" name="Text Box 21"/>
            <p:cNvSpPr txBox="1">
              <a:spLocks noChangeArrowheads="1"/>
            </p:cNvSpPr>
            <p:nvPr/>
          </p:nvSpPr>
          <p:spPr bwMode="auto">
            <a:xfrm>
              <a:off x="1474" y="2690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i="0"/>
                <a:t>bh</a:t>
              </a:r>
              <a:endParaRPr lang="nl-NL" sz="2000" i="0"/>
            </a:p>
          </p:txBody>
        </p:sp>
      </p:grp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393700" y="5695950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0"/>
              <a:t>9 . a</a:t>
            </a:r>
            <a:endParaRPr lang="nl-NL" sz="2000" i="0"/>
          </a:p>
        </p:txBody>
      </p:sp>
      <p:grpSp>
        <p:nvGrpSpPr>
          <p:cNvPr id="61468" name="Group 28"/>
          <p:cNvGrpSpPr>
            <a:grpSpLocks/>
          </p:cNvGrpSpPr>
          <p:nvPr/>
        </p:nvGrpSpPr>
        <p:grpSpPr bwMode="auto">
          <a:xfrm>
            <a:off x="1484313" y="5695950"/>
            <a:ext cx="1504950" cy="396875"/>
            <a:chOff x="793" y="2967"/>
            <a:chExt cx="948" cy="250"/>
          </a:xfrm>
        </p:grpSpPr>
        <p:sp>
          <p:nvSpPr>
            <p:cNvPr id="61463" name="Line 23"/>
            <p:cNvSpPr>
              <a:spLocks noChangeShapeType="1"/>
            </p:cNvSpPr>
            <p:nvPr/>
          </p:nvSpPr>
          <p:spPr bwMode="auto">
            <a:xfrm>
              <a:off x="793" y="3095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464" name="Text Box 24"/>
            <p:cNvSpPr txBox="1">
              <a:spLocks noChangeArrowheads="1"/>
            </p:cNvSpPr>
            <p:nvPr/>
          </p:nvSpPr>
          <p:spPr bwMode="auto">
            <a:xfrm>
              <a:off x="1474" y="2967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i="0"/>
                <a:t>9a</a:t>
              </a:r>
              <a:endParaRPr lang="nl-NL" sz="2000" i="0"/>
            </a:p>
          </p:txBody>
        </p:sp>
      </p:grpSp>
      <p:sp>
        <p:nvSpPr>
          <p:cNvPr id="61469" name="Text Box 29"/>
          <p:cNvSpPr txBox="1">
            <a:spLocks noChangeArrowheads="1"/>
          </p:cNvSpPr>
          <p:nvPr/>
        </p:nvSpPr>
        <p:spPr bwMode="auto">
          <a:xfrm>
            <a:off x="179388" y="1458913"/>
            <a:ext cx="2947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Belangrijke afspraken:</a:t>
            </a:r>
            <a:endParaRPr lang="nl-NL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1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/>
      <p:bldP spid="61444" grpId="0"/>
      <p:bldP spid="61446" grpId="0"/>
      <p:bldP spid="61448" grpId="0"/>
      <p:bldP spid="61449" grpId="0"/>
      <p:bldP spid="61450" grpId="0"/>
      <p:bldP spid="61456" grpId="0"/>
      <p:bldP spid="61459" grpId="0"/>
      <p:bldP spid="614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6675"/>
            <a:ext cx="8353425" cy="64928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Lettervormen optellen</a:t>
            </a:r>
            <a:endParaRPr lang="nl-NL" i="1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46113" y="3403600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8x + 5x</a:t>
            </a:r>
            <a:endParaRPr lang="nl-NL" i="0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676275" y="2349500"/>
            <a:ext cx="447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Tel de coëfficiënten bij elkaar op.</a:t>
            </a:r>
            <a:endParaRPr lang="nl-NL" i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95288" y="3908425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i="0"/>
              <a:t>= 13x</a:t>
            </a:r>
            <a:endParaRPr lang="nl-NL" i="0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673100" y="2755900"/>
            <a:ext cx="3551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Behoud het lettergedeelte.</a:t>
            </a:r>
            <a:endParaRPr lang="nl-NL" i="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042988" y="3860800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 i="0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5029200" y="4114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277813" y="908050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nl-BE" i="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i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6804025" y="3429000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9b – 2c</a:t>
            </a:r>
            <a:endParaRPr lang="nl-NL" i="0"/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3571875" y="3429000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10a – 4a</a:t>
            </a:r>
            <a:endParaRPr lang="nl-NL" i="0"/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3348038" y="3933825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i="0"/>
              <a:t>= 6a</a:t>
            </a:r>
            <a:endParaRPr lang="nl-NL" i="0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6565900" y="3908425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i="0"/>
              <a:t>= 9b – 2c</a:t>
            </a:r>
            <a:endParaRPr lang="nl-NL" i="0"/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303213" y="1360488"/>
            <a:ext cx="5126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Je kunt alleen termen bij elkaar optellen </a:t>
            </a:r>
          </a:p>
          <a:p>
            <a:r>
              <a:rPr lang="nl-BE" i="0"/>
              <a:t>die </a:t>
            </a:r>
            <a:r>
              <a:rPr lang="nl-BE" b="1" i="0">
                <a:solidFill>
                  <a:srgbClr val="660066"/>
                </a:solidFill>
              </a:rPr>
              <a:t>hetzelfde lettergedeelte</a:t>
            </a:r>
            <a:r>
              <a:rPr lang="nl-BE" i="0"/>
              <a:t> hebben.</a:t>
            </a:r>
            <a:endParaRPr lang="nl-NL" i="0"/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658813" y="4556125"/>
            <a:ext cx="247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2a + 5b – 6a + 11b</a:t>
            </a:r>
            <a:endParaRPr lang="nl-NL" i="0"/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395288" y="5203825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= </a:t>
            </a:r>
            <a:r>
              <a:rPr lang="nl-BE" i="0">
                <a:solidFill>
                  <a:srgbClr val="CC0000"/>
                </a:solidFill>
              </a:rPr>
              <a:t>– 4a</a:t>
            </a:r>
            <a:endParaRPr lang="nl-NL" i="0">
              <a:solidFill>
                <a:srgbClr val="CC0000"/>
              </a:solidFill>
            </a:endParaRPr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>
            <a:off x="755650" y="5013325"/>
            <a:ext cx="287338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3516" name="Line 28"/>
          <p:cNvSpPr>
            <a:spLocks noChangeShapeType="1"/>
          </p:cNvSpPr>
          <p:nvPr/>
        </p:nvSpPr>
        <p:spPr bwMode="auto">
          <a:xfrm>
            <a:off x="1730375" y="5013325"/>
            <a:ext cx="465138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>
            <a:off x="1116013" y="5013325"/>
            <a:ext cx="503237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>
            <a:off x="2339975" y="5013325"/>
            <a:ext cx="6477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1306513" y="5207000"/>
            <a:ext cx="88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>
                <a:solidFill>
                  <a:srgbClr val="006600"/>
                </a:solidFill>
              </a:rPr>
              <a:t>+ 16b</a:t>
            </a:r>
            <a:endParaRPr lang="nl-NL" i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3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3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3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3" grpId="0"/>
      <p:bldP spid="63494" grpId="1"/>
      <p:bldP spid="63495" grpId="0"/>
      <p:bldP spid="63496" grpId="0"/>
      <p:bldP spid="63506" grpId="0"/>
      <p:bldP spid="63507" grpId="0"/>
      <p:bldP spid="63508" grpId="0"/>
      <p:bldP spid="63509" grpId="0"/>
      <p:bldP spid="63510" grpId="0"/>
      <p:bldP spid="63512" grpId="0"/>
      <p:bldP spid="63513" grpId="0"/>
      <p:bldP spid="63514" grpId="0"/>
      <p:bldP spid="63515" grpId="0" animBg="1"/>
      <p:bldP spid="63516" grpId="0" animBg="1"/>
      <p:bldP spid="63517" grpId="0" animBg="1"/>
      <p:bldP spid="63518" grpId="0" animBg="1"/>
      <p:bldP spid="635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2239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Lettervormen vermenigvuldigen met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 een getal</a:t>
            </a:r>
            <a:r>
              <a:rPr lang="nl-BE" i="1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endParaRPr lang="nl-NL" i="1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73038" y="1557338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i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614363" y="3357563"/>
            <a:ext cx="1004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3 . 2a</a:t>
            </a:r>
            <a:r>
              <a:rPr lang="nl-BE" b="1" i="0"/>
              <a:t>  </a:t>
            </a:r>
            <a:endParaRPr lang="nl-NL" b="1" i="0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227013" y="2205038"/>
            <a:ext cx="582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Vermenigvuldig het getal met de coëfficiënt.</a:t>
            </a:r>
            <a:endParaRPr lang="nl-NL" i="0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69875" y="3908425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=  6a</a:t>
            </a:r>
            <a:endParaRPr lang="nl-NL" i="0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4022725" y="3927475"/>
            <a:ext cx="285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endParaRPr lang="nl-BE" i="0">
              <a:solidFill>
                <a:srgbClr val="CC0000"/>
              </a:solidFill>
            </a:endParaRPr>
          </a:p>
          <a:p>
            <a:pPr>
              <a:buFontTx/>
              <a:buChar char="-"/>
            </a:pPr>
            <a:endParaRPr lang="nl-NL" i="0">
              <a:solidFill>
                <a:srgbClr val="CC0000"/>
              </a:solidFill>
            </a:endParaRP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6781800" y="3357563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6 . 5xy</a:t>
            </a:r>
            <a:r>
              <a:rPr lang="nl-BE" b="1" i="0"/>
              <a:t>  </a:t>
            </a:r>
            <a:endParaRPr lang="nl-NL" b="1" i="0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6445250" y="3911600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=  30xy</a:t>
            </a:r>
            <a:endParaRPr lang="nl-NL" i="0"/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228600" y="2684463"/>
            <a:ext cx="3551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Behoud het lettergedeelte.</a:t>
            </a:r>
            <a:endParaRPr lang="nl-NL" i="0"/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3635375" y="3357563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15 . 4b</a:t>
            </a:r>
            <a:r>
              <a:rPr lang="nl-BE" b="1" i="0"/>
              <a:t>  </a:t>
            </a:r>
            <a:endParaRPr lang="nl-NL" b="1" i="0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3322638" y="39116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=  60b</a:t>
            </a:r>
            <a:endParaRPr lang="nl-NL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/>
      <p:bldP spid="65541" grpId="0"/>
      <p:bldP spid="65542" grpId="0"/>
      <p:bldP spid="65543" grpId="0"/>
      <p:bldP spid="65548" grpId="0"/>
      <p:bldP spid="65549" grpId="0"/>
      <p:bldP spid="65550" grpId="0"/>
      <p:bldP spid="65551" grpId="0"/>
      <p:bldP spid="655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5563"/>
            <a:ext cx="8713787" cy="79216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Lettervormen vermenigvuldigen</a:t>
            </a:r>
            <a:r>
              <a:rPr lang="nl-BE" i="1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endParaRPr lang="nl-NL" i="1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73038" y="981075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i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3881438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179388" y="1628775"/>
            <a:ext cx="446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Vermenigvuldig de coëfficiënten.</a:t>
            </a:r>
            <a:endParaRPr lang="nl-NL" i="0"/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179388" y="2251075"/>
            <a:ext cx="466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i="0"/>
              <a:t> Vermenigvuldig de lettergedeelten.</a:t>
            </a:r>
            <a:endParaRPr lang="nl-NL" i="0"/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711200" y="2997200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4x . 2y</a:t>
            </a:r>
            <a:r>
              <a:rPr lang="nl-BE" b="1" i="0"/>
              <a:t>  </a:t>
            </a:r>
            <a:endParaRPr lang="nl-NL" b="1" i="0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395288" y="3573463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=  8xy</a:t>
            </a:r>
            <a:endParaRPr lang="nl-NL" i="0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3829050" y="2997200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3b . 5b</a:t>
            </a:r>
            <a:r>
              <a:rPr lang="nl-BE" b="1" i="0"/>
              <a:t>  </a:t>
            </a:r>
            <a:endParaRPr lang="nl-NL" b="1" i="0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3454400" y="3573463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=  15bb</a:t>
            </a:r>
            <a:endParaRPr lang="nl-NL" i="0"/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704850" y="4411663"/>
            <a:ext cx="2105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4a . 5b . (–</a:t>
            </a:r>
            <a:r>
              <a:rPr lang="nl-BE"/>
              <a:t> </a:t>
            </a:r>
            <a:r>
              <a:rPr lang="nl-BE" i="0"/>
              <a:t>3c)  </a:t>
            </a:r>
            <a:endParaRPr lang="nl-NL" i="0"/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395288" y="4975225"/>
            <a:ext cx="208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i="0"/>
              <a:t>= –60abc</a:t>
            </a:r>
            <a:endParaRPr lang="nl-NL" i="0"/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6853238" y="2997200"/>
            <a:ext cx="169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5x . 6y . 2z</a:t>
            </a:r>
            <a:r>
              <a:rPr lang="nl-BE" b="1" i="0"/>
              <a:t>  </a:t>
            </a:r>
            <a:endParaRPr lang="nl-NL" b="1" i="0"/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6511925" y="3573463"/>
            <a:ext cx="125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0"/>
              <a:t>=  60xyz</a:t>
            </a:r>
            <a:endParaRPr lang="nl-NL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/>
      <p:bldP spid="67597" grpId="0"/>
      <p:bldP spid="67598" grpId="0"/>
      <p:bldP spid="67599" grpId="0"/>
      <p:bldP spid="67600" grpId="0"/>
      <p:bldP spid="67601" grpId="0"/>
      <p:bldP spid="67602" grpId="0"/>
      <p:bldP spid="67603" grpId="0"/>
      <p:bldP spid="67604" grpId="0"/>
      <p:bldP spid="67605" grpId="0"/>
      <p:bldP spid="67606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444</Words>
  <Application>Microsoft Office PowerPoint</Application>
  <PresentationFormat>Diavoorstelling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Times New Roman</vt:lpstr>
      <vt:lpstr>Arial</vt:lpstr>
      <vt:lpstr>Comic Sans MS</vt:lpstr>
      <vt:lpstr>Verdana</vt:lpstr>
      <vt:lpstr>Standaardontwerp</vt:lpstr>
      <vt:lpstr>Rekenen met letters</vt:lpstr>
      <vt:lpstr>Letters in plaats van getallen</vt:lpstr>
      <vt:lpstr>Letters in plaats van getallen</vt:lpstr>
      <vt:lpstr>Lettervormen</vt:lpstr>
      <vt:lpstr>Lettervormen</vt:lpstr>
      <vt:lpstr>Lettervormen optellen</vt:lpstr>
      <vt:lpstr>Lettervormen vermenigvuldigen met  een getal </vt:lpstr>
      <vt:lpstr>Lettervormen vermenigvuldigen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EENTERMEN</dc:title>
  <dc:creator>ONZE LIEVE VROUW INSTITUUT</dc:creator>
  <cp:lastModifiedBy>andre snijers</cp:lastModifiedBy>
  <cp:revision>36</cp:revision>
  <dcterms:created xsi:type="dcterms:W3CDTF">2003-06-12T18:19:50Z</dcterms:created>
  <dcterms:modified xsi:type="dcterms:W3CDTF">2013-12-10T14:17:59Z</dcterms:modified>
</cp:coreProperties>
</file>