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3" r:id="rId3"/>
    <p:sldId id="278" r:id="rId4"/>
    <p:sldId id="275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800080"/>
    <a:srgbClr val="0000FF"/>
    <a:srgbClr val="009900"/>
    <a:srgbClr val="FF0066"/>
    <a:srgbClr val="99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500" autoAdjust="0"/>
  </p:normalViewPr>
  <p:slideViewPr>
    <p:cSldViewPr>
      <p:cViewPr varScale="1">
        <p:scale>
          <a:sx n="74" d="100"/>
          <a:sy n="74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B65CE-6077-4218-B727-CD3BD84D605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0571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A2DB7-A163-45AA-B3FB-E72AB960377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5070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1B755-E84B-4621-9AEA-12E392E1A02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1550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C0FB36-8D20-4696-A895-8D970C15451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5642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8E3D3-72EC-4275-A109-996D6DAB0EA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6871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08C537-F128-44C9-997D-B3051E26CB1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0143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C4B77-F248-4F7D-B902-9B531E83338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7271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18C5E-F538-44F2-8129-2A97B7B88F2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78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E05A1-AB63-4F4F-A204-6364A3863B6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6485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CB581-A033-4593-B570-4AB5354F62F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6035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28AD0-489D-4105-9EF2-339F321DC82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3989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5060FA2-FB90-4892-B960-F2BC41F86DEE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01_Pelckmans_1ste%20jaar_versie_2_W2013\00_Matrix_1ste_jaar\01_Bordboek_LWB_Matrix_1_Getallenleer\23a_vergelijkingen_met_factoren_applet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92375"/>
            <a:ext cx="7772400" cy="1143000"/>
          </a:xfrm>
        </p:spPr>
        <p:txBody>
          <a:bodyPr/>
          <a:lstStyle/>
          <a:p>
            <a:r>
              <a:rPr lang="nl-BE" sz="4000" b="1">
                <a:solidFill>
                  <a:srgbClr val="3333FF"/>
                </a:solidFill>
                <a:latin typeface="Comic Sans MS" panose="030F0702030302020204" pitchFamily="66" charset="0"/>
              </a:rPr>
              <a:t>Vergelijkingen van de vorm</a:t>
            </a:r>
            <a:br>
              <a:rPr lang="nl-BE" sz="4000" b="1">
                <a:solidFill>
                  <a:srgbClr val="3333FF"/>
                </a:solidFill>
                <a:latin typeface="Comic Sans MS" panose="030F0702030302020204" pitchFamily="66" charset="0"/>
              </a:rPr>
            </a:br>
            <a:r>
              <a:rPr lang="nl-BE" sz="4000" b="1">
                <a:solidFill>
                  <a:srgbClr val="3333FF"/>
                </a:solidFill>
                <a:latin typeface="Comic Sans MS" panose="030F0702030302020204" pitchFamily="66" charset="0"/>
              </a:rPr>
              <a:t> ax = b oplossen</a:t>
            </a:r>
            <a:endParaRPr lang="nl-NL" sz="4000" b="1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sp>
        <p:nvSpPr>
          <p:cNvPr id="29700" name="WordArt 4"/>
          <p:cNvSpPr>
            <a:spLocks noChangeArrowheads="1" noChangeShapeType="1" noTextEdit="1"/>
          </p:cNvSpPr>
          <p:nvPr/>
        </p:nvSpPr>
        <p:spPr bwMode="auto">
          <a:xfrm rot="678596">
            <a:off x="1254125" y="976313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0921404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Vergelijkingen van de vorm ax = b oplossen</a:t>
            </a:r>
          </a:p>
        </p:txBody>
      </p:sp>
      <p:sp>
        <p:nvSpPr>
          <p:cNvPr id="29701" name="WordArt 5"/>
          <p:cNvSpPr>
            <a:spLocks noChangeArrowheads="1" noChangeShapeType="1" noTextEdit="1"/>
          </p:cNvSpPr>
          <p:nvPr/>
        </p:nvSpPr>
        <p:spPr bwMode="auto">
          <a:xfrm rot="-658839">
            <a:off x="1657350" y="4795838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65883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Vergelijkingen van de vorm ax = b oplossen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6143625" y="5799138"/>
            <a:ext cx="2028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©   André Snijers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1143000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Vergelijkingen van de vorm </a:t>
            </a:r>
            <a:b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ax = b oplossen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331913" y="1747838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/>
              <a:t>12x  =  36</a:t>
            </a:r>
            <a:endParaRPr lang="nl-NL" sz="2800" b="1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619250" y="2755900"/>
            <a:ext cx="96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x  =  3</a:t>
            </a:r>
            <a:endParaRPr lang="nl-NL"/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288925" y="1125538"/>
            <a:ext cx="210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Stappenplan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grpSp>
        <p:nvGrpSpPr>
          <p:cNvPr id="23586" name="Group 34"/>
          <p:cNvGrpSpPr>
            <a:grpSpLocks/>
          </p:cNvGrpSpPr>
          <p:nvPr/>
        </p:nvGrpSpPr>
        <p:grpSpPr bwMode="auto">
          <a:xfrm>
            <a:off x="338138" y="1890713"/>
            <a:ext cx="4010025" cy="817562"/>
            <a:chOff x="213" y="1207"/>
            <a:chExt cx="2526" cy="515"/>
          </a:xfrm>
        </p:grpSpPr>
        <p:sp>
          <p:nvSpPr>
            <p:cNvPr id="23559" name="Text Box 7"/>
            <p:cNvSpPr txBox="1">
              <a:spLocks noChangeArrowheads="1"/>
            </p:cNvSpPr>
            <p:nvPr/>
          </p:nvSpPr>
          <p:spPr bwMode="auto">
            <a:xfrm>
              <a:off x="1020" y="1434"/>
              <a:ext cx="109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/>
                <a:t>x  =  36  : 12</a:t>
              </a:r>
              <a:endParaRPr lang="nl-NL"/>
            </a:p>
          </p:txBody>
        </p:sp>
        <p:sp>
          <p:nvSpPr>
            <p:cNvPr id="23570" name="AutoShape 18"/>
            <p:cNvSpPr>
              <a:spLocks noChangeArrowheads="1"/>
            </p:cNvSpPr>
            <p:nvPr/>
          </p:nvSpPr>
          <p:spPr bwMode="auto">
            <a:xfrm>
              <a:off x="2143" y="1207"/>
              <a:ext cx="182" cy="453"/>
            </a:xfrm>
            <a:prstGeom prst="curvedLeftArrow">
              <a:avLst>
                <a:gd name="adj1" fmla="val 10417"/>
                <a:gd name="adj2" fmla="val 60197"/>
                <a:gd name="adj3" fmla="val 18458"/>
              </a:avLst>
            </a:prstGeom>
            <a:solidFill>
              <a:srgbClr val="6600CC"/>
            </a:solidFill>
            <a:ln w="19050">
              <a:solidFill>
                <a:srgbClr val="66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3571" name="AutoShape 19"/>
            <p:cNvSpPr>
              <a:spLocks noChangeArrowheads="1"/>
            </p:cNvSpPr>
            <p:nvPr/>
          </p:nvSpPr>
          <p:spPr bwMode="auto">
            <a:xfrm>
              <a:off x="603" y="1207"/>
              <a:ext cx="190" cy="453"/>
            </a:xfrm>
            <a:prstGeom prst="curvedRightArrow">
              <a:avLst>
                <a:gd name="adj1" fmla="val 11844"/>
                <a:gd name="adj2" fmla="val 59528"/>
                <a:gd name="adj3" fmla="val 26995"/>
              </a:avLst>
            </a:prstGeom>
            <a:solidFill>
              <a:srgbClr val="6600CC"/>
            </a:solidFill>
            <a:ln w="19050">
              <a:solidFill>
                <a:srgbClr val="66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3572" name="Text Box 20"/>
            <p:cNvSpPr txBox="1">
              <a:spLocks noChangeArrowheads="1"/>
            </p:cNvSpPr>
            <p:nvPr/>
          </p:nvSpPr>
          <p:spPr bwMode="auto">
            <a:xfrm>
              <a:off x="2370" y="1298"/>
              <a:ext cx="3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1">
                  <a:solidFill>
                    <a:srgbClr val="6600CC"/>
                  </a:solidFill>
                </a:rPr>
                <a:t>: 12</a:t>
              </a:r>
              <a:endParaRPr lang="nl-NL" sz="2000" b="1">
                <a:solidFill>
                  <a:srgbClr val="6600CC"/>
                </a:solidFill>
              </a:endParaRPr>
            </a:p>
          </p:txBody>
        </p:sp>
        <p:sp>
          <p:nvSpPr>
            <p:cNvPr id="23573" name="Text Box 21"/>
            <p:cNvSpPr txBox="1">
              <a:spLocks noChangeArrowheads="1"/>
            </p:cNvSpPr>
            <p:nvPr/>
          </p:nvSpPr>
          <p:spPr bwMode="auto">
            <a:xfrm>
              <a:off x="213" y="1298"/>
              <a:ext cx="3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1">
                  <a:solidFill>
                    <a:srgbClr val="6600CC"/>
                  </a:solidFill>
                </a:rPr>
                <a:t>: 12</a:t>
              </a:r>
              <a:endParaRPr lang="nl-NL" sz="2000" b="1">
                <a:solidFill>
                  <a:srgbClr val="6600CC"/>
                </a:solidFill>
              </a:endParaRPr>
            </a:p>
          </p:txBody>
        </p:sp>
      </p:grp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973138" y="3259138"/>
            <a:ext cx="272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Controle: 12 . 3 = 36</a:t>
            </a:r>
            <a:endParaRPr lang="nl-NL"/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827088" y="4022725"/>
            <a:ext cx="7070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Noteer elke stap op een nieuwe regel en schrijf de gelijkheidstekens</a:t>
            </a:r>
          </a:p>
          <a:p>
            <a:r>
              <a:rPr lang="nl-BE" sz="2000"/>
              <a:t>netjes onder elkaar.</a:t>
            </a:r>
            <a:endParaRPr lang="nl-NL" sz="2000"/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820738" y="5768975"/>
            <a:ext cx="28146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Bereken de waarde van x.</a:t>
            </a:r>
            <a:endParaRPr lang="nl-NL" sz="2000"/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817563" y="6137275"/>
            <a:ext cx="74993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Controleer de oplossing door het getal in te vullen in de vergelijking op </a:t>
            </a:r>
          </a:p>
          <a:p>
            <a:r>
              <a:rPr lang="nl-BE" sz="2000"/>
              <a:t>de plaats van x.</a:t>
            </a:r>
            <a:endParaRPr lang="nl-NL" sz="2000"/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468313" y="4019550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1</a:t>
            </a:r>
            <a:endParaRPr lang="nl-NL" sz="1600" b="1"/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468313" y="4738688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2</a:t>
            </a:r>
            <a:endParaRPr lang="nl-NL" sz="1600" b="1"/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833438" y="4687888"/>
            <a:ext cx="6834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Zonder x af door in beide leden dezelfde bewerking uit te voeren.</a:t>
            </a:r>
            <a:endParaRPr lang="nl-NL" sz="2000"/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1117600" y="5048250"/>
            <a:ext cx="5932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/>
              <a:t> Het linker- en het rechterlid delen door dezelfde factor.</a:t>
            </a:r>
            <a:endParaRPr lang="nl-NL" sz="2000"/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1116013" y="5408613"/>
            <a:ext cx="7142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/>
              <a:t> Het linker- en het rechterlid vermenigvuldigen met dezelfde factor.</a:t>
            </a:r>
            <a:endParaRPr lang="nl-BE" sz="2000">
              <a:cs typeface="Times New Roman" panose="02020603050405020304" pitchFamily="18" charset="0"/>
            </a:endParaRPr>
          </a:p>
        </p:txBody>
      </p:sp>
      <p:sp>
        <p:nvSpPr>
          <p:cNvPr id="23592" name="Text Box 40"/>
          <p:cNvSpPr txBox="1">
            <a:spLocks noChangeArrowheads="1"/>
          </p:cNvSpPr>
          <p:nvPr/>
        </p:nvSpPr>
        <p:spPr bwMode="auto">
          <a:xfrm>
            <a:off x="468313" y="5805488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3</a:t>
            </a:r>
            <a:endParaRPr lang="nl-NL" sz="1600" b="1"/>
          </a:p>
        </p:txBody>
      </p:sp>
      <p:sp>
        <p:nvSpPr>
          <p:cNvPr id="23593" name="Text Box 41"/>
          <p:cNvSpPr txBox="1">
            <a:spLocks noChangeArrowheads="1"/>
          </p:cNvSpPr>
          <p:nvPr/>
        </p:nvSpPr>
        <p:spPr bwMode="auto">
          <a:xfrm>
            <a:off x="468313" y="6237288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4</a:t>
            </a:r>
            <a:endParaRPr lang="nl-NL" sz="1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2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3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3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autoUpdateAnimBg="0"/>
      <p:bldP spid="23560" grpId="1"/>
      <p:bldP spid="23568" grpId="0"/>
      <p:bldP spid="23575" grpId="0"/>
      <p:bldP spid="23577" grpId="0"/>
      <p:bldP spid="23579" grpId="0"/>
      <p:bldP spid="23580" grpId="0"/>
      <p:bldP spid="23587" grpId="0" animBg="1"/>
      <p:bldP spid="23588" grpId="0" animBg="1"/>
      <p:bldP spid="23589" grpId="0"/>
      <p:bldP spid="23590" grpId="0"/>
      <p:bldP spid="23591" grpId="0"/>
      <p:bldP spid="23592" grpId="0" animBg="1"/>
      <p:bldP spid="2359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1143000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Een vergelijking van de vorm </a:t>
            </a:r>
            <a:b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ax = b oplossen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88925" y="1603375"/>
            <a:ext cx="2095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Voorbeelden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325438" y="2597150"/>
            <a:ext cx="597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Problemen bij het oplossen van vergelijkingen?</a:t>
            </a:r>
          </a:p>
        </p:txBody>
      </p:sp>
      <p:sp>
        <p:nvSpPr>
          <p:cNvPr id="30746" name="AutoShape 26">
            <a:hlinkClick r:id="" action="ppaction://noaction" highlightClick="1"/>
            <a:hlinkHover r:id="rId2" action="ppaction://hlinkfile"/>
          </p:cNvPr>
          <p:cNvSpPr>
            <a:spLocks noChangeArrowheads="1"/>
          </p:cNvSpPr>
          <p:nvPr/>
        </p:nvSpPr>
        <p:spPr bwMode="auto">
          <a:xfrm>
            <a:off x="2952750" y="3500438"/>
            <a:ext cx="611188" cy="576262"/>
          </a:xfrm>
          <a:prstGeom prst="actionButtonInformation">
            <a:avLst/>
          </a:prstGeom>
          <a:solidFill>
            <a:srgbClr val="8787E1"/>
          </a:solidFill>
          <a:ln w="19050">
            <a:solidFill>
              <a:srgbClr val="3232C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5" grpId="0"/>
      <p:bldP spid="30738" grpId="0"/>
      <p:bldP spid="307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44450"/>
            <a:ext cx="7993063" cy="1143000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Vraagstukken oplossen met </a:t>
            </a:r>
            <a:b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een vergelijking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287338" y="1935163"/>
            <a:ext cx="41592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8 personen winnen met de Lotto € 456.</a:t>
            </a:r>
          </a:p>
          <a:p>
            <a:r>
              <a:rPr lang="nl-BE" sz="2000"/>
              <a:t>Welk bedrag ontvangt elke persoon?</a:t>
            </a:r>
            <a:endParaRPr lang="nl-NL" sz="2000"/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4787900" y="1935163"/>
            <a:ext cx="36512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Lees het vraagstuk aandachtig en</a:t>
            </a:r>
            <a:br>
              <a:rPr lang="nl-BE" sz="2000"/>
            </a:br>
            <a:r>
              <a:rPr lang="nl-BE" sz="2000"/>
              <a:t>onderstreep de bekende gegevens.</a:t>
            </a:r>
            <a:endParaRPr lang="nl-NL" sz="2000"/>
          </a:p>
        </p:txBody>
      </p:sp>
      <p:grpSp>
        <p:nvGrpSpPr>
          <p:cNvPr id="25653" name="Group 53"/>
          <p:cNvGrpSpPr>
            <a:grpSpLocks/>
          </p:cNvGrpSpPr>
          <p:nvPr/>
        </p:nvGrpSpPr>
        <p:grpSpPr bwMode="auto">
          <a:xfrm>
            <a:off x="401638" y="2276475"/>
            <a:ext cx="3883025" cy="288925"/>
            <a:chOff x="253" y="1434"/>
            <a:chExt cx="2446" cy="182"/>
          </a:xfrm>
        </p:grpSpPr>
        <p:sp>
          <p:nvSpPr>
            <p:cNvPr id="25630" name="Line 30"/>
            <p:cNvSpPr>
              <a:spLocks noChangeShapeType="1"/>
            </p:cNvSpPr>
            <p:nvPr/>
          </p:nvSpPr>
          <p:spPr bwMode="auto">
            <a:xfrm flipV="1">
              <a:off x="253" y="1434"/>
              <a:ext cx="631" cy="0"/>
            </a:xfrm>
            <a:prstGeom prst="line">
              <a:avLst/>
            </a:prstGeom>
            <a:noFill/>
            <a:ln w="19050">
              <a:solidFill>
                <a:srgbClr val="99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5631" name="Line 31"/>
            <p:cNvSpPr>
              <a:spLocks noChangeShapeType="1"/>
            </p:cNvSpPr>
            <p:nvPr/>
          </p:nvSpPr>
          <p:spPr bwMode="auto">
            <a:xfrm flipV="1">
              <a:off x="657" y="1616"/>
              <a:ext cx="409" cy="0"/>
            </a:xfrm>
            <a:prstGeom prst="line">
              <a:avLst/>
            </a:prstGeom>
            <a:noFill/>
            <a:ln w="19050">
              <a:solidFill>
                <a:srgbClr val="99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5632" name="Line 32"/>
            <p:cNvSpPr>
              <a:spLocks noChangeShapeType="1"/>
            </p:cNvSpPr>
            <p:nvPr/>
          </p:nvSpPr>
          <p:spPr bwMode="auto">
            <a:xfrm flipV="1">
              <a:off x="2381" y="1434"/>
              <a:ext cx="318" cy="0"/>
            </a:xfrm>
            <a:prstGeom prst="line">
              <a:avLst/>
            </a:prstGeom>
            <a:noFill/>
            <a:ln w="19050">
              <a:solidFill>
                <a:srgbClr val="99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4787900" y="2693988"/>
            <a:ext cx="4416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Wat is de onbekende in het vraagstuk? </a:t>
            </a:r>
          </a:p>
          <a:p>
            <a:r>
              <a:rPr lang="nl-BE" sz="2000"/>
              <a:t>De onbekende stel je voor met de letter x.</a:t>
            </a:r>
            <a:endParaRPr lang="nl-NL" sz="2000"/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1258888" y="2687638"/>
            <a:ext cx="1565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Het bedrag: x</a:t>
            </a:r>
            <a:endParaRPr lang="nl-NL" sz="2000"/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4787900" y="3451225"/>
            <a:ext cx="38084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Schrijf het verband tussen de </a:t>
            </a:r>
            <a:br>
              <a:rPr lang="nl-BE" sz="2000"/>
            </a:br>
            <a:r>
              <a:rPr lang="nl-BE" sz="2000"/>
              <a:t>onbekende en de bekende gegevens</a:t>
            </a:r>
            <a:br>
              <a:rPr lang="nl-BE" sz="2000"/>
            </a:br>
            <a:r>
              <a:rPr lang="nl-BE" sz="2000"/>
              <a:t>als een vergelijking.</a:t>
            </a:r>
            <a:endParaRPr lang="nl-NL" sz="2000"/>
          </a:p>
        </p:txBody>
      </p:sp>
      <p:sp>
        <p:nvSpPr>
          <p:cNvPr id="25637" name="Text Box 37"/>
          <p:cNvSpPr txBox="1">
            <a:spLocks noChangeArrowheads="1"/>
          </p:cNvSpPr>
          <p:nvPr/>
        </p:nvSpPr>
        <p:spPr bwMode="auto">
          <a:xfrm>
            <a:off x="1301750" y="3463925"/>
            <a:ext cx="1089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8x = 456</a:t>
            </a:r>
            <a:endParaRPr lang="nl-NL" sz="2000"/>
          </a:p>
        </p:txBody>
      </p:sp>
      <p:sp>
        <p:nvSpPr>
          <p:cNvPr id="25642" name="Text Box 42"/>
          <p:cNvSpPr txBox="1">
            <a:spLocks noChangeArrowheads="1"/>
          </p:cNvSpPr>
          <p:nvPr/>
        </p:nvSpPr>
        <p:spPr bwMode="auto">
          <a:xfrm>
            <a:off x="4787900" y="4581525"/>
            <a:ext cx="2536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Los de vergelijking op.</a:t>
            </a:r>
            <a:endParaRPr lang="nl-NL" sz="2000"/>
          </a:p>
        </p:txBody>
      </p:sp>
      <p:grpSp>
        <p:nvGrpSpPr>
          <p:cNvPr id="25656" name="Group 56"/>
          <p:cNvGrpSpPr>
            <a:grpSpLocks/>
          </p:cNvGrpSpPr>
          <p:nvPr/>
        </p:nvGrpSpPr>
        <p:grpSpPr bwMode="auto">
          <a:xfrm>
            <a:off x="401638" y="3646488"/>
            <a:ext cx="3149600" cy="862012"/>
            <a:chOff x="253" y="2297"/>
            <a:chExt cx="1984" cy="543"/>
          </a:xfrm>
        </p:grpSpPr>
        <p:sp>
          <p:nvSpPr>
            <p:cNvPr id="25638" name="AutoShape 38"/>
            <p:cNvSpPr>
              <a:spLocks noChangeArrowheads="1"/>
            </p:cNvSpPr>
            <p:nvPr/>
          </p:nvSpPr>
          <p:spPr bwMode="auto">
            <a:xfrm>
              <a:off x="588" y="2297"/>
              <a:ext cx="190" cy="453"/>
            </a:xfrm>
            <a:prstGeom prst="curvedRightArrow">
              <a:avLst>
                <a:gd name="adj1" fmla="val 11844"/>
                <a:gd name="adj2" fmla="val 59528"/>
                <a:gd name="adj3" fmla="val 26995"/>
              </a:avLst>
            </a:prstGeom>
            <a:solidFill>
              <a:srgbClr val="6600CC"/>
            </a:solidFill>
            <a:ln w="19050">
              <a:solidFill>
                <a:srgbClr val="66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5639" name="AutoShape 39"/>
            <p:cNvSpPr>
              <a:spLocks noChangeArrowheads="1"/>
            </p:cNvSpPr>
            <p:nvPr/>
          </p:nvSpPr>
          <p:spPr bwMode="auto">
            <a:xfrm>
              <a:off x="1746" y="2297"/>
              <a:ext cx="182" cy="453"/>
            </a:xfrm>
            <a:prstGeom prst="curvedLeftArrow">
              <a:avLst>
                <a:gd name="adj1" fmla="val 10417"/>
                <a:gd name="adj2" fmla="val 60197"/>
                <a:gd name="adj3" fmla="val 18458"/>
              </a:avLst>
            </a:prstGeom>
            <a:solidFill>
              <a:srgbClr val="6600CC"/>
            </a:solidFill>
            <a:ln w="19050">
              <a:solidFill>
                <a:srgbClr val="66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5640" name="Text Box 40"/>
            <p:cNvSpPr txBox="1">
              <a:spLocks noChangeArrowheads="1"/>
            </p:cNvSpPr>
            <p:nvPr/>
          </p:nvSpPr>
          <p:spPr bwMode="auto">
            <a:xfrm>
              <a:off x="253" y="2409"/>
              <a:ext cx="28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1">
                  <a:solidFill>
                    <a:srgbClr val="6600CC"/>
                  </a:solidFill>
                </a:rPr>
                <a:t>: 8</a:t>
              </a:r>
              <a:endParaRPr lang="nl-NL" sz="2000" b="1">
                <a:solidFill>
                  <a:srgbClr val="6600CC"/>
                </a:solidFill>
              </a:endParaRPr>
            </a:p>
          </p:txBody>
        </p:sp>
        <p:sp>
          <p:nvSpPr>
            <p:cNvPr id="25641" name="Text Box 41"/>
            <p:cNvSpPr txBox="1">
              <a:spLocks noChangeArrowheads="1"/>
            </p:cNvSpPr>
            <p:nvPr/>
          </p:nvSpPr>
          <p:spPr bwMode="auto">
            <a:xfrm>
              <a:off x="1948" y="2409"/>
              <a:ext cx="28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1">
                  <a:solidFill>
                    <a:srgbClr val="6600CC"/>
                  </a:solidFill>
                </a:rPr>
                <a:t>: 8</a:t>
              </a:r>
              <a:endParaRPr lang="nl-NL" sz="2000" b="1">
                <a:solidFill>
                  <a:srgbClr val="6600CC"/>
                </a:solidFill>
              </a:endParaRPr>
            </a:p>
          </p:txBody>
        </p:sp>
        <p:sp>
          <p:nvSpPr>
            <p:cNvPr id="25644" name="Text Box 44"/>
            <p:cNvSpPr txBox="1">
              <a:spLocks noChangeArrowheads="1"/>
            </p:cNvSpPr>
            <p:nvPr/>
          </p:nvSpPr>
          <p:spPr bwMode="auto">
            <a:xfrm>
              <a:off x="585" y="2590"/>
              <a:ext cx="113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/>
                <a:t>       x  = 456 : 8</a:t>
              </a:r>
              <a:endParaRPr lang="nl-NL" sz="2000"/>
            </a:p>
          </p:txBody>
        </p:sp>
      </p:grpSp>
      <p:sp>
        <p:nvSpPr>
          <p:cNvPr id="25645" name="Text Box 45"/>
          <p:cNvSpPr txBox="1">
            <a:spLocks noChangeArrowheads="1"/>
          </p:cNvSpPr>
          <p:nvPr/>
        </p:nvSpPr>
        <p:spPr bwMode="auto">
          <a:xfrm>
            <a:off x="944563" y="4616450"/>
            <a:ext cx="1343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       x  = 57</a:t>
            </a:r>
            <a:endParaRPr lang="nl-NL" sz="2000"/>
          </a:p>
        </p:txBody>
      </p:sp>
      <p:sp>
        <p:nvSpPr>
          <p:cNvPr id="25646" name="Text Box 46"/>
          <p:cNvSpPr txBox="1">
            <a:spLocks noChangeArrowheads="1"/>
          </p:cNvSpPr>
          <p:nvPr/>
        </p:nvSpPr>
        <p:spPr bwMode="auto">
          <a:xfrm>
            <a:off x="4787900" y="5086350"/>
            <a:ext cx="35020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Controleer je antwoord door het </a:t>
            </a:r>
            <a:br>
              <a:rPr lang="nl-BE" sz="2000"/>
            </a:br>
            <a:r>
              <a:rPr lang="nl-BE" sz="2000"/>
              <a:t>in de vergelijking in te vullen</a:t>
            </a:r>
            <a:br>
              <a:rPr lang="nl-BE" sz="2000"/>
            </a:br>
            <a:r>
              <a:rPr lang="nl-BE" sz="2000"/>
              <a:t>op de plaats van x.</a:t>
            </a:r>
            <a:endParaRPr lang="nl-NL" sz="2000"/>
          </a:p>
        </p:txBody>
      </p:sp>
      <p:sp>
        <p:nvSpPr>
          <p:cNvPr id="25647" name="Text Box 47"/>
          <p:cNvSpPr txBox="1">
            <a:spLocks noChangeArrowheads="1"/>
          </p:cNvSpPr>
          <p:nvPr/>
        </p:nvSpPr>
        <p:spPr bwMode="auto">
          <a:xfrm>
            <a:off x="1296988" y="5408613"/>
            <a:ext cx="1406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8 . 57 = 456</a:t>
            </a:r>
            <a:endParaRPr lang="nl-NL" sz="2000"/>
          </a:p>
        </p:txBody>
      </p:sp>
      <p:sp>
        <p:nvSpPr>
          <p:cNvPr id="25648" name="Text Box 48"/>
          <p:cNvSpPr txBox="1">
            <a:spLocks noChangeArrowheads="1"/>
          </p:cNvSpPr>
          <p:nvPr/>
        </p:nvSpPr>
        <p:spPr bwMode="auto">
          <a:xfrm>
            <a:off x="4787900" y="6127750"/>
            <a:ext cx="3051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Formuleer een antwoordzin.</a:t>
            </a:r>
            <a:endParaRPr lang="nl-NL" sz="2000"/>
          </a:p>
        </p:txBody>
      </p:sp>
      <p:sp>
        <p:nvSpPr>
          <p:cNvPr id="25649" name="Text Box 49"/>
          <p:cNvSpPr txBox="1">
            <a:spLocks noChangeArrowheads="1"/>
          </p:cNvSpPr>
          <p:nvPr/>
        </p:nvSpPr>
        <p:spPr bwMode="auto">
          <a:xfrm>
            <a:off x="1042988" y="6127750"/>
            <a:ext cx="3038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Elke persoon ontvangt € 57.</a:t>
            </a:r>
            <a:endParaRPr lang="nl-NL" sz="2000"/>
          </a:p>
        </p:txBody>
      </p:sp>
      <p:sp>
        <p:nvSpPr>
          <p:cNvPr id="25650" name="Text Box 50"/>
          <p:cNvSpPr txBox="1">
            <a:spLocks noChangeArrowheads="1"/>
          </p:cNvSpPr>
          <p:nvPr/>
        </p:nvSpPr>
        <p:spPr bwMode="auto">
          <a:xfrm>
            <a:off x="288925" y="1325563"/>
            <a:ext cx="1689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</a:rPr>
              <a:t>Stappenplan</a:t>
            </a:r>
            <a:endParaRPr lang="nl-NL">
              <a:solidFill>
                <a:schemeClr val="accent2"/>
              </a:solidFill>
            </a:endParaRPr>
          </a:p>
        </p:txBody>
      </p:sp>
      <p:sp>
        <p:nvSpPr>
          <p:cNvPr id="25657" name="Text Box 57"/>
          <p:cNvSpPr txBox="1">
            <a:spLocks noChangeArrowheads="1"/>
          </p:cNvSpPr>
          <p:nvPr/>
        </p:nvSpPr>
        <p:spPr bwMode="auto">
          <a:xfrm>
            <a:off x="4500563" y="1960563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1</a:t>
            </a:r>
            <a:endParaRPr lang="nl-NL" sz="1600" b="1"/>
          </a:p>
        </p:txBody>
      </p:sp>
      <p:sp>
        <p:nvSpPr>
          <p:cNvPr id="25658" name="Text Box 58"/>
          <p:cNvSpPr txBox="1">
            <a:spLocks noChangeArrowheads="1"/>
          </p:cNvSpPr>
          <p:nvPr/>
        </p:nvSpPr>
        <p:spPr bwMode="auto">
          <a:xfrm>
            <a:off x="4500563" y="2700338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2</a:t>
            </a:r>
            <a:endParaRPr lang="nl-NL" sz="1600" b="1"/>
          </a:p>
        </p:txBody>
      </p:sp>
      <p:sp>
        <p:nvSpPr>
          <p:cNvPr id="25659" name="Text Box 59"/>
          <p:cNvSpPr txBox="1">
            <a:spLocks noChangeArrowheads="1"/>
          </p:cNvSpPr>
          <p:nvPr/>
        </p:nvSpPr>
        <p:spPr bwMode="auto">
          <a:xfrm>
            <a:off x="4500563" y="3457575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3</a:t>
            </a:r>
            <a:endParaRPr lang="nl-NL" sz="1600" b="1"/>
          </a:p>
        </p:txBody>
      </p:sp>
      <p:sp>
        <p:nvSpPr>
          <p:cNvPr id="25660" name="Text Box 60"/>
          <p:cNvSpPr txBox="1">
            <a:spLocks noChangeArrowheads="1"/>
          </p:cNvSpPr>
          <p:nvPr/>
        </p:nvSpPr>
        <p:spPr bwMode="auto">
          <a:xfrm>
            <a:off x="4492625" y="4603750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4</a:t>
            </a:r>
            <a:endParaRPr lang="nl-NL" sz="1600" b="1"/>
          </a:p>
        </p:txBody>
      </p:sp>
      <p:sp>
        <p:nvSpPr>
          <p:cNvPr id="25661" name="Text Box 61"/>
          <p:cNvSpPr txBox="1">
            <a:spLocks noChangeArrowheads="1"/>
          </p:cNvSpPr>
          <p:nvPr/>
        </p:nvSpPr>
        <p:spPr bwMode="auto">
          <a:xfrm>
            <a:off x="4500563" y="5099050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5</a:t>
            </a:r>
            <a:endParaRPr lang="nl-NL" sz="1600" b="1"/>
          </a:p>
        </p:txBody>
      </p:sp>
      <p:sp>
        <p:nvSpPr>
          <p:cNvPr id="25662" name="Text Box 62"/>
          <p:cNvSpPr txBox="1">
            <a:spLocks noChangeArrowheads="1"/>
          </p:cNvSpPr>
          <p:nvPr/>
        </p:nvSpPr>
        <p:spPr bwMode="auto">
          <a:xfrm>
            <a:off x="4500563" y="6162675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6</a:t>
            </a:r>
            <a:endParaRPr lang="nl-NL" sz="1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5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500"/>
                                        <p:tgtEl>
                                          <p:spTgt spid="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500"/>
                                        <p:tgtEl>
                                          <p:spTgt spid="25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25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25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5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5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500"/>
                                        <p:tgtEl>
                                          <p:spTgt spid="25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25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5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5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0" dur="500"/>
                                        <p:tgtEl>
                                          <p:spTgt spid="25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25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utoUpdateAnimBg="0"/>
      <p:bldP spid="25628" grpId="0"/>
      <p:bldP spid="25629" grpId="0"/>
      <p:bldP spid="25633" grpId="0"/>
      <p:bldP spid="25634" grpId="0"/>
      <p:bldP spid="25635" grpId="0"/>
      <p:bldP spid="25637" grpId="0"/>
      <p:bldP spid="25642" grpId="0"/>
      <p:bldP spid="25645" grpId="0"/>
      <p:bldP spid="25646" grpId="0"/>
      <p:bldP spid="25647" grpId="0"/>
      <p:bldP spid="25648" grpId="0"/>
      <p:bldP spid="25649" grpId="0"/>
      <p:bldP spid="25650" grpId="0"/>
      <p:bldP spid="25657" grpId="0" animBg="1"/>
      <p:bldP spid="25658" grpId="0" animBg="1"/>
      <p:bldP spid="25659" grpId="0" animBg="1"/>
      <p:bldP spid="25660" grpId="0" animBg="1"/>
      <p:bldP spid="25661" grpId="0" animBg="1"/>
      <p:bldP spid="25662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240</Words>
  <Application>Microsoft Office PowerPoint</Application>
  <PresentationFormat>Diavoorstelling (4:3)</PresentationFormat>
  <Paragraphs>52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Times New Roman</vt:lpstr>
      <vt:lpstr>Arial</vt:lpstr>
      <vt:lpstr>Comic Sans MS</vt:lpstr>
      <vt:lpstr>Verdana</vt:lpstr>
      <vt:lpstr>Standaardontwerp</vt:lpstr>
      <vt:lpstr>Vergelijkingen van de vorm  ax = b oplossen</vt:lpstr>
      <vt:lpstr>Vergelijkingen van de vorm  ax = b oplossen</vt:lpstr>
      <vt:lpstr>Een vergelijking van de vorm  ax = b oplossen</vt:lpstr>
      <vt:lpstr>Vraagstukken oplossen met  een vergelijking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DEEL 4  :  VERGELIJKINGEN</dc:title>
  <dc:creator>ONZE LIEVE VROUW INSTITUUT</dc:creator>
  <cp:lastModifiedBy>andre snijers</cp:lastModifiedBy>
  <cp:revision>34</cp:revision>
  <dcterms:created xsi:type="dcterms:W3CDTF">2003-05-10T20:17:35Z</dcterms:created>
  <dcterms:modified xsi:type="dcterms:W3CDTF">2013-12-10T14:46:44Z</dcterms:modified>
</cp:coreProperties>
</file>