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7" r:id="rId2"/>
    <p:sldId id="273" r:id="rId3"/>
    <p:sldId id="278" r:id="rId4"/>
    <p:sldId id="275" r:id="rId5"/>
  </p:sldIdLst>
  <p:sldSz cx="9144000" cy="6858000" type="screen4x3"/>
  <p:notesSz cx="6858000" cy="9144000"/>
  <p:defaultTextStyle>
    <a:defPPr>
      <a:defRPr lang="nl-NL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00CC"/>
    <a:srgbClr val="800080"/>
    <a:srgbClr val="0000FF"/>
    <a:srgbClr val="009900"/>
    <a:srgbClr val="FF0066"/>
    <a:srgbClr val="9900CC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0" autoAdjust="0"/>
    <p:restoredTop sz="94500" autoAdjust="0"/>
  </p:normalViewPr>
  <p:slideViewPr>
    <p:cSldViewPr>
      <p:cViewPr varScale="1">
        <p:scale>
          <a:sx n="74" d="100"/>
          <a:sy n="74" d="100"/>
        </p:scale>
        <p:origin x="1446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smtClean="0"/>
              <a:t>Klik om de ondertitelstijl van het model te bewerken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64B65CE-6077-4218-B727-CD3BD84D6050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505714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CA2DB7-A163-45AA-B3FB-E72AB9603775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350701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AC1B755-E84B-4621-9AEA-12E392E1A028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415501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C0FB36-8D20-4696-A895-8D970C154510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556427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3D8E3D3-72EC-4275-A109-996D6DAB0EA3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168716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808C537-F128-44C9-997D-B3051E26CB1E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701435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A7C4B77-F248-4F7D-B902-9B531E83338A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972711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9018C5E-F538-44F2-8129-2A97B7B88F2C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577826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77E05A1-AB63-4F4F-A204-6364A3863B64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364858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9BCB581-A033-4593-B570-4AB5354F62F5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660359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BE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E228AD0-489D-4105-9EF2-339F321DC821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039890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het opmaakprofiel van de modeltitel te bewerken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nl-NL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nl-NL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15060FA2-FB90-4892-B960-F2BC41F86DEE}" type="slidenum">
              <a:rPr lang="nl-NL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file:///C:\01_Pelckmans_1ste%20jaar_versie_2_W2013\00_Matrix_1ste_jaar\01_Bordboek_LWB_Matrix_1_Getallenleer\23a_vergelijkingen_met_factoren_applet.html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492375"/>
            <a:ext cx="7772400" cy="1143000"/>
          </a:xfrm>
        </p:spPr>
        <p:txBody>
          <a:bodyPr/>
          <a:lstStyle/>
          <a:p>
            <a:r>
              <a:rPr lang="nl-BE" sz="4000" b="1">
                <a:solidFill>
                  <a:srgbClr val="3333FF"/>
                </a:solidFill>
                <a:latin typeface="Comic Sans MS" panose="030F0702030302020204" pitchFamily="66" charset="0"/>
              </a:rPr>
              <a:t>Vergelijkingen van de vorm</a:t>
            </a:r>
            <a:br>
              <a:rPr lang="nl-BE" sz="4000" b="1">
                <a:solidFill>
                  <a:srgbClr val="3333FF"/>
                </a:solidFill>
                <a:latin typeface="Comic Sans MS" panose="030F0702030302020204" pitchFamily="66" charset="0"/>
              </a:rPr>
            </a:br>
            <a:r>
              <a:rPr lang="nl-BE" sz="4000" b="1">
                <a:solidFill>
                  <a:srgbClr val="3333FF"/>
                </a:solidFill>
                <a:latin typeface="Comic Sans MS" panose="030F0702030302020204" pitchFamily="66" charset="0"/>
              </a:rPr>
              <a:t> ax = b oplossen</a:t>
            </a:r>
            <a:endParaRPr lang="nl-NL" sz="4000" b="1">
              <a:solidFill>
                <a:srgbClr val="3333FF"/>
              </a:solidFill>
              <a:latin typeface="Comic Sans MS" panose="030F0702030302020204" pitchFamily="66" charset="0"/>
            </a:endParaRPr>
          </a:p>
        </p:txBody>
      </p:sp>
      <p:sp>
        <p:nvSpPr>
          <p:cNvPr id="29700" name="WordArt 4"/>
          <p:cNvSpPr>
            <a:spLocks noChangeArrowheads="1" noChangeShapeType="1" noTextEdit="1"/>
          </p:cNvSpPr>
          <p:nvPr/>
        </p:nvSpPr>
        <p:spPr bwMode="auto">
          <a:xfrm rot="678596">
            <a:off x="1254125" y="976313"/>
            <a:ext cx="5181600" cy="4953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nl-BE" sz="2800" b="1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20921404" scaled="1"/>
                </a:gra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Comic Sans MS" panose="030F0702030302020204" pitchFamily="66" charset="0"/>
              </a:rPr>
              <a:t>Vergelijkingen van de vorm ax = b oplossen</a:t>
            </a:r>
          </a:p>
        </p:txBody>
      </p:sp>
      <p:sp>
        <p:nvSpPr>
          <p:cNvPr id="29701" name="WordArt 5"/>
          <p:cNvSpPr>
            <a:spLocks noChangeArrowheads="1" noChangeShapeType="1" noTextEdit="1"/>
          </p:cNvSpPr>
          <p:nvPr/>
        </p:nvSpPr>
        <p:spPr bwMode="auto">
          <a:xfrm rot="-658839">
            <a:off x="1657350" y="4795838"/>
            <a:ext cx="5181600" cy="4953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nl-BE" sz="2800" b="1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658839" scaled="1"/>
                </a:gra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Comic Sans MS" panose="030F0702030302020204" pitchFamily="66" charset="0"/>
              </a:rPr>
              <a:t>Vergelijkingen van de vorm ax = b oplossen</a:t>
            </a:r>
          </a:p>
        </p:txBody>
      </p:sp>
      <p:sp>
        <p:nvSpPr>
          <p:cNvPr id="29702" name="Text Box 6"/>
          <p:cNvSpPr txBox="1">
            <a:spLocks noChangeArrowheads="1"/>
          </p:cNvSpPr>
          <p:nvPr/>
        </p:nvSpPr>
        <p:spPr bwMode="auto">
          <a:xfrm>
            <a:off x="6143625" y="5799138"/>
            <a:ext cx="20288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800" b="1">
                <a:latin typeface="Arial" panose="020B0604020202020204" pitchFamily="34" charset="0"/>
                <a:cs typeface="Arial" panose="020B0604020202020204" pitchFamily="34" charset="0"/>
              </a:rPr>
              <a:t>©   André Snijers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4450"/>
            <a:ext cx="7772400" cy="1143000"/>
          </a:xfrm>
        </p:spPr>
        <p:txBody>
          <a:bodyPr/>
          <a:lstStyle/>
          <a:p>
            <a:r>
              <a:rPr lang="nl-BE" sz="3600" i="1">
                <a:solidFill>
                  <a:srgbClr val="FF0000"/>
                </a:solidFill>
                <a:latin typeface="Comic Sans MS" panose="030F0702030302020204" pitchFamily="66" charset="0"/>
              </a:rPr>
              <a:t>Vergelijkingen van de vorm </a:t>
            </a:r>
            <a:br>
              <a:rPr lang="nl-BE" sz="3600" i="1">
                <a:solidFill>
                  <a:srgbClr val="FF0000"/>
                </a:solidFill>
                <a:latin typeface="Comic Sans MS" panose="030F0702030302020204" pitchFamily="66" charset="0"/>
              </a:rPr>
            </a:br>
            <a:r>
              <a:rPr lang="nl-BE" sz="3600" i="1">
                <a:solidFill>
                  <a:srgbClr val="FF0000"/>
                </a:solidFill>
                <a:latin typeface="Comic Sans MS" panose="030F0702030302020204" pitchFamily="66" charset="0"/>
              </a:rPr>
              <a:t>ax = b oplossen</a:t>
            </a:r>
            <a:endParaRPr lang="nl-NL" sz="3600" i="1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3555" name="Text Box 3"/>
          <p:cNvSpPr txBox="1">
            <a:spLocks noChangeArrowheads="1"/>
          </p:cNvSpPr>
          <p:nvPr/>
        </p:nvSpPr>
        <p:spPr bwMode="auto">
          <a:xfrm>
            <a:off x="1331913" y="1747838"/>
            <a:ext cx="1708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nl-BE"/>
              <a:t>12x  =  36</a:t>
            </a:r>
            <a:endParaRPr lang="nl-NL" sz="2800" b="1"/>
          </a:p>
        </p:txBody>
      </p:sp>
      <p:sp>
        <p:nvSpPr>
          <p:cNvPr id="23560" name="Text Box 8"/>
          <p:cNvSpPr txBox="1">
            <a:spLocks noChangeArrowheads="1"/>
          </p:cNvSpPr>
          <p:nvPr/>
        </p:nvSpPr>
        <p:spPr bwMode="auto">
          <a:xfrm>
            <a:off x="1619250" y="2755900"/>
            <a:ext cx="965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/>
              <a:t>x  =  3</a:t>
            </a:r>
            <a:endParaRPr lang="nl-NL"/>
          </a:p>
        </p:txBody>
      </p:sp>
      <p:sp>
        <p:nvSpPr>
          <p:cNvPr id="23568" name="Text Box 16"/>
          <p:cNvSpPr txBox="1">
            <a:spLocks noChangeArrowheads="1"/>
          </p:cNvSpPr>
          <p:nvPr/>
        </p:nvSpPr>
        <p:spPr bwMode="auto">
          <a:xfrm>
            <a:off x="288925" y="1125538"/>
            <a:ext cx="21018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>
                <a:solidFill>
                  <a:schemeClr val="accent2"/>
                </a:solidFill>
                <a:latin typeface="Verdana" panose="020B0604030504040204" pitchFamily="34" charset="0"/>
              </a:rPr>
              <a:t>Stappenplan</a:t>
            </a:r>
            <a:endParaRPr lang="nl-NL">
              <a:solidFill>
                <a:schemeClr val="accent2"/>
              </a:solidFill>
              <a:latin typeface="Verdana" panose="020B0604030504040204" pitchFamily="34" charset="0"/>
            </a:endParaRPr>
          </a:p>
        </p:txBody>
      </p:sp>
      <p:grpSp>
        <p:nvGrpSpPr>
          <p:cNvPr id="23586" name="Group 34"/>
          <p:cNvGrpSpPr>
            <a:grpSpLocks/>
          </p:cNvGrpSpPr>
          <p:nvPr/>
        </p:nvGrpSpPr>
        <p:grpSpPr bwMode="auto">
          <a:xfrm>
            <a:off x="338138" y="1890713"/>
            <a:ext cx="4010025" cy="817562"/>
            <a:chOff x="213" y="1207"/>
            <a:chExt cx="2526" cy="515"/>
          </a:xfrm>
        </p:grpSpPr>
        <p:sp>
          <p:nvSpPr>
            <p:cNvPr id="23559" name="Text Box 7"/>
            <p:cNvSpPr txBox="1">
              <a:spLocks noChangeArrowheads="1"/>
            </p:cNvSpPr>
            <p:nvPr/>
          </p:nvSpPr>
          <p:spPr bwMode="auto">
            <a:xfrm>
              <a:off x="1020" y="1434"/>
              <a:ext cx="1093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nl-BE"/>
                <a:t>x  =  36  : 12</a:t>
              </a:r>
              <a:endParaRPr lang="nl-NL"/>
            </a:p>
          </p:txBody>
        </p:sp>
        <p:sp>
          <p:nvSpPr>
            <p:cNvPr id="23570" name="AutoShape 18"/>
            <p:cNvSpPr>
              <a:spLocks noChangeArrowheads="1"/>
            </p:cNvSpPr>
            <p:nvPr/>
          </p:nvSpPr>
          <p:spPr bwMode="auto">
            <a:xfrm>
              <a:off x="2143" y="1207"/>
              <a:ext cx="182" cy="453"/>
            </a:xfrm>
            <a:prstGeom prst="curvedLeftArrow">
              <a:avLst>
                <a:gd name="adj1" fmla="val 10417"/>
                <a:gd name="adj2" fmla="val 60197"/>
                <a:gd name="adj3" fmla="val 18458"/>
              </a:avLst>
            </a:prstGeom>
            <a:solidFill>
              <a:srgbClr val="6600CC"/>
            </a:solidFill>
            <a:ln w="19050">
              <a:solidFill>
                <a:srgbClr val="6600CC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nl-BE"/>
            </a:p>
          </p:txBody>
        </p:sp>
        <p:sp>
          <p:nvSpPr>
            <p:cNvPr id="23571" name="AutoShape 19"/>
            <p:cNvSpPr>
              <a:spLocks noChangeArrowheads="1"/>
            </p:cNvSpPr>
            <p:nvPr/>
          </p:nvSpPr>
          <p:spPr bwMode="auto">
            <a:xfrm>
              <a:off x="603" y="1207"/>
              <a:ext cx="190" cy="453"/>
            </a:xfrm>
            <a:prstGeom prst="curvedRightArrow">
              <a:avLst>
                <a:gd name="adj1" fmla="val 11844"/>
                <a:gd name="adj2" fmla="val 59528"/>
                <a:gd name="adj3" fmla="val 26995"/>
              </a:avLst>
            </a:prstGeom>
            <a:solidFill>
              <a:srgbClr val="6600CC"/>
            </a:solidFill>
            <a:ln w="19050">
              <a:solidFill>
                <a:srgbClr val="6600CC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nl-BE"/>
            </a:p>
          </p:txBody>
        </p:sp>
        <p:sp>
          <p:nvSpPr>
            <p:cNvPr id="23572" name="Text Box 20"/>
            <p:cNvSpPr txBox="1">
              <a:spLocks noChangeArrowheads="1"/>
            </p:cNvSpPr>
            <p:nvPr/>
          </p:nvSpPr>
          <p:spPr bwMode="auto">
            <a:xfrm>
              <a:off x="2370" y="1298"/>
              <a:ext cx="369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nl-BE" sz="2000" b="1">
                  <a:solidFill>
                    <a:srgbClr val="6600CC"/>
                  </a:solidFill>
                </a:rPr>
                <a:t>: 12</a:t>
              </a:r>
              <a:endParaRPr lang="nl-NL" sz="2000" b="1">
                <a:solidFill>
                  <a:srgbClr val="6600CC"/>
                </a:solidFill>
              </a:endParaRPr>
            </a:p>
          </p:txBody>
        </p:sp>
        <p:sp>
          <p:nvSpPr>
            <p:cNvPr id="23573" name="Text Box 21"/>
            <p:cNvSpPr txBox="1">
              <a:spLocks noChangeArrowheads="1"/>
            </p:cNvSpPr>
            <p:nvPr/>
          </p:nvSpPr>
          <p:spPr bwMode="auto">
            <a:xfrm>
              <a:off x="213" y="1298"/>
              <a:ext cx="369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nl-BE" sz="2000" b="1">
                  <a:solidFill>
                    <a:srgbClr val="6600CC"/>
                  </a:solidFill>
                </a:rPr>
                <a:t>: 12</a:t>
              </a:r>
              <a:endParaRPr lang="nl-NL" sz="2000" b="1">
                <a:solidFill>
                  <a:srgbClr val="6600CC"/>
                </a:solidFill>
              </a:endParaRPr>
            </a:p>
          </p:txBody>
        </p:sp>
      </p:grpSp>
      <p:sp>
        <p:nvSpPr>
          <p:cNvPr id="23575" name="Text Box 23"/>
          <p:cNvSpPr txBox="1">
            <a:spLocks noChangeArrowheads="1"/>
          </p:cNvSpPr>
          <p:nvPr/>
        </p:nvSpPr>
        <p:spPr bwMode="auto">
          <a:xfrm>
            <a:off x="973138" y="3259138"/>
            <a:ext cx="272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/>
              <a:t>Controle: 12 . 3 = 36</a:t>
            </a:r>
            <a:endParaRPr lang="nl-NL"/>
          </a:p>
        </p:txBody>
      </p:sp>
      <p:sp>
        <p:nvSpPr>
          <p:cNvPr id="23577" name="Text Box 25"/>
          <p:cNvSpPr txBox="1">
            <a:spLocks noChangeArrowheads="1"/>
          </p:cNvSpPr>
          <p:nvPr/>
        </p:nvSpPr>
        <p:spPr bwMode="auto">
          <a:xfrm>
            <a:off x="827088" y="4022725"/>
            <a:ext cx="707072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sz="2000"/>
              <a:t>Noteer elke stap op een nieuwe regel en schrijf de gelijkheidstekens</a:t>
            </a:r>
          </a:p>
          <a:p>
            <a:r>
              <a:rPr lang="nl-BE" sz="2000"/>
              <a:t>netjes onder elkaar.</a:t>
            </a:r>
            <a:endParaRPr lang="nl-NL" sz="2000"/>
          </a:p>
        </p:txBody>
      </p:sp>
      <p:sp>
        <p:nvSpPr>
          <p:cNvPr id="23579" name="Text Box 27"/>
          <p:cNvSpPr txBox="1">
            <a:spLocks noChangeArrowheads="1"/>
          </p:cNvSpPr>
          <p:nvPr/>
        </p:nvSpPr>
        <p:spPr bwMode="auto">
          <a:xfrm>
            <a:off x="820738" y="5768975"/>
            <a:ext cx="281463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sz="2000"/>
              <a:t>Bereken de waarde van x.</a:t>
            </a:r>
            <a:endParaRPr lang="nl-NL" sz="2000"/>
          </a:p>
        </p:txBody>
      </p:sp>
      <p:sp>
        <p:nvSpPr>
          <p:cNvPr id="23580" name="Text Box 28"/>
          <p:cNvSpPr txBox="1">
            <a:spLocks noChangeArrowheads="1"/>
          </p:cNvSpPr>
          <p:nvPr/>
        </p:nvSpPr>
        <p:spPr bwMode="auto">
          <a:xfrm>
            <a:off x="817563" y="6137275"/>
            <a:ext cx="749935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sz="2000"/>
              <a:t>Controleer de oplossing door het getal in te vullen in de vergelijking op </a:t>
            </a:r>
          </a:p>
          <a:p>
            <a:r>
              <a:rPr lang="nl-BE" sz="2000"/>
              <a:t>de plaats van x.</a:t>
            </a:r>
            <a:endParaRPr lang="nl-NL" sz="2000"/>
          </a:p>
        </p:txBody>
      </p:sp>
      <p:sp>
        <p:nvSpPr>
          <p:cNvPr id="23587" name="Text Box 35"/>
          <p:cNvSpPr txBox="1">
            <a:spLocks noChangeArrowheads="1"/>
          </p:cNvSpPr>
          <p:nvPr/>
        </p:nvSpPr>
        <p:spPr bwMode="auto">
          <a:xfrm>
            <a:off x="468313" y="4019550"/>
            <a:ext cx="295275" cy="346075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sz="1600" b="1"/>
              <a:t>1</a:t>
            </a:r>
            <a:endParaRPr lang="nl-NL" sz="1600" b="1"/>
          </a:p>
        </p:txBody>
      </p:sp>
      <p:sp>
        <p:nvSpPr>
          <p:cNvPr id="23588" name="Text Box 36"/>
          <p:cNvSpPr txBox="1">
            <a:spLocks noChangeArrowheads="1"/>
          </p:cNvSpPr>
          <p:nvPr/>
        </p:nvSpPr>
        <p:spPr bwMode="auto">
          <a:xfrm>
            <a:off x="468313" y="4738688"/>
            <a:ext cx="295275" cy="346075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sz="1600" b="1"/>
              <a:t>2</a:t>
            </a:r>
            <a:endParaRPr lang="nl-NL" sz="1600" b="1"/>
          </a:p>
        </p:txBody>
      </p:sp>
      <p:sp>
        <p:nvSpPr>
          <p:cNvPr id="23589" name="Text Box 37"/>
          <p:cNvSpPr txBox="1">
            <a:spLocks noChangeArrowheads="1"/>
          </p:cNvSpPr>
          <p:nvPr/>
        </p:nvSpPr>
        <p:spPr bwMode="auto">
          <a:xfrm>
            <a:off x="833438" y="4687888"/>
            <a:ext cx="683418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sz="2000"/>
              <a:t>Zonder x af door in beide leden dezelfde bewerking uit te voeren.</a:t>
            </a:r>
            <a:endParaRPr lang="nl-NL" sz="2000"/>
          </a:p>
        </p:txBody>
      </p:sp>
      <p:sp>
        <p:nvSpPr>
          <p:cNvPr id="23590" name="Text Box 38"/>
          <p:cNvSpPr txBox="1">
            <a:spLocks noChangeArrowheads="1"/>
          </p:cNvSpPr>
          <p:nvPr/>
        </p:nvSpPr>
        <p:spPr bwMode="auto">
          <a:xfrm>
            <a:off x="1117600" y="5048250"/>
            <a:ext cx="593248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buFontTx/>
              <a:buChar char="•"/>
            </a:pPr>
            <a:r>
              <a:rPr lang="nl-BE" sz="2000"/>
              <a:t> Het linker- en het rechterlid delen door dezelfde factor.</a:t>
            </a:r>
            <a:endParaRPr lang="nl-NL" sz="2000"/>
          </a:p>
        </p:txBody>
      </p:sp>
      <p:sp>
        <p:nvSpPr>
          <p:cNvPr id="23591" name="Text Box 39"/>
          <p:cNvSpPr txBox="1">
            <a:spLocks noChangeArrowheads="1"/>
          </p:cNvSpPr>
          <p:nvPr/>
        </p:nvSpPr>
        <p:spPr bwMode="auto">
          <a:xfrm>
            <a:off x="1116013" y="5408613"/>
            <a:ext cx="7142162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buFontTx/>
              <a:buChar char="•"/>
            </a:pPr>
            <a:r>
              <a:rPr lang="nl-BE" sz="2000"/>
              <a:t> Het linker- en het rechterlid vermenigvuldigen met dezelfde factor.</a:t>
            </a:r>
            <a:endParaRPr lang="nl-BE" sz="2000">
              <a:cs typeface="Times New Roman" panose="02020603050405020304" pitchFamily="18" charset="0"/>
            </a:endParaRPr>
          </a:p>
        </p:txBody>
      </p:sp>
      <p:sp>
        <p:nvSpPr>
          <p:cNvPr id="23592" name="Text Box 40"/>
          <p:cNvSpPr txBox="1">
            <a:spLocks noChangeArrowheads="1"/>
          </p:cNvSpPr>
          <p:nvPr/>
        </p:nvSpPr>
        <p:spPr bwMode="auto">
          <a:xfrm>
            <a:off x="468313" y="5805488"/>
            <a:ext cx="295275" cy="346075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sz="1600" b="1"/>
              <a:t>3</a:t>
            </a:r>
            <a:endParaRPr lang="nl-NL" sz="1600" b="1"/>
          </a:p>
        </p:txBody>
      </p:sp>
      <p:sp>
        <p:nvSpPr>
          <p:cNvPr id="23593" name="Text Box 41"/>
          <p:cNvSpPr txBox="1">
            <a:spLocks noChangeArrowheads="1"/>
          </p:cNvSpPr>
          <p:nvPr/>
        </p:nvSpPr>
        <p:spPr bwMode="auto">
          <a:xfrm>
            <a:off x="468313" y="6237288"/>
            <a:ext cx="295275" cy="346075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sz="1600" b="1"/>
              <a:t>4</a:t>
            </a:r>
            <a:endParaRPr lang="nl-NL" sz="1600" b="1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35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35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35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35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" dur="500"/>
                                        <p:tgtEl>
                                          <p:spTgt spid="235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35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35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7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9" dur="500"/>
                                        <p:tgtEl>
                                          <p:spTgt spid="235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35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35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7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9" dur="500"/>
                                        <p:tgtEl>
                                          <p:spTgt spid="235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4" dur="500"/>
                                        <p:tgtEl>
                                          <p:spTgt spid="235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6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8" dur="500"/>
                                        <p:tgtEl>
                                          <p:spTgt spid="235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3" dur="500"/>
                                        <p:tgtEl>
                                          <p:spTgt spid="235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235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235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1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3" dur="500"/>
                                        <p:tgtEl>
                                          <p:spTgt spid="235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5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8" dur="500"/>
                                        <p:tgtEl>
                                          <p:spTgt spid="235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235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235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76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8" dur="500"/>
                                        <p:tgtEl>
                                          <p:spTgt spid="235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3" dur="500"/>
                                        <p:tgtEl>
                                          <p:spTgt spid="235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4" grpId="0" autoUpdateAnimBg="0"/>
      <p:bldP spid="23555" grpId="0" autoUpdateAnimBg="0"/>
      <p:bldP spid="23560" grpId="1"/>
      <p:bldP spid="23568" grpId="0"/>
      <p:bldP spid="23575" grpId="0"/>
      <p:bldP spid="23577" grpId="0"/>
      <p:bldP spid="23579" grpId="0"/>
      <p:bldP spid="23580" grpId="0"/>
      <p:bldP spid="23587" grpId="0" animBg="1"/>
      <p:bldP spid="23588" grpId="0" animBg="1"/>
      <p:bldP spid="23589" grpId="0"/>
      <p:bldP spid="23590" grpId="0"/>
      <p:bldP spid="23591" grpId="0"/>
      <p:bldP spid="23592" grpId="0" animBg="1"/>
      <p:bldP spid="2359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15888"/>
            <a:ext cx="7772400" cy="1143000"/>
          </a:xfrm>
        </p:spPr>
        <p:txBody>
          <a:bodyPr/>
          <a:lstStyle/>
          <a:p>
            <a:r>
              <a:rPr lang="nl-BE" sz="3600" i="1">
                <a:solidFill>
                  <a:srgbClr val="FF0000"/>
                </a:solidFill>
                <a:latin typeface="Comic Sans MS" panose="030F0702030302020204" pitchFamily="66" charset="0"/>
              </a:rPr>
              <a:t>Een vergelijking van de vorm </a:t>
            </a:r>
            <a:br>
              <a:rPr lang="nl-BE" sz="3600" i="1">
                <a:solidFill>
                  <a:srgbClr val="FF0000"/>
                </a:solidFill>
                <a:latin typeface="Comic Sans MS" panose="030F0702030302020204" pitchFamily="66" charset="0"/>
              </a:rPr>
            </a:br>
            <a:r>
              <a:rPr lang="nl-BE" sz="3600" i="1">
                <a:solidFill>
                  <a:srgbClr val="FF0000"/>
                </a:solidFill>
                <a:latin typeface="Comic Sans MS" panose="030F0702030302020204" pitchFamily="66" charset="0"/>
              </a:rPr>
              <a:t>ax = b oplossen</a:t>
            </a:r>
            <a:endParaRPr lang="nl-NL" sz="3600" i="1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0725" name="Text Box 5"/>
          <p:cNvSpPr txBox="1">
            <a:spLocks noChangeArrowheads="1"/>
          </p:cNvSpPr>
          <p:nvPr/>
        </p:nvSpPr>
        <p:spPr bwMode="auto">
          <a:xfrm>
            <a:off x="288925" y="1603375"/>
            <a:ext cx="20955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>
                <a:solidFill>
                  <a:schemeClr val="accent2"/>
                </a:solidFill>
                <a:latin typeface="Verdana" panose="020B0604030504040204" pitchFamily="34" charset="0"/>
              </a:rPr>
              <a:t>Voorbeelden</a:t>
            </a:r>
            <a:endParaRPr lang="nl-NL">
              <a:solidFill>
                <a:schemeClr val="accent2"/>
              </a:solidFill>
              <a:latin typeface="Verdana" panose="020B0604030504040204" pitchFamily="34" charset="0"/>
            </a:endParaRPr>
          </a:p>
        </p:txBody>
      </p:sp>
      <p:sp>
        <p:nvSpPr>
          <p:cNvPr id="30738" name="Text Box 18"/>
          <p:cNvSpPr txBox="1">
            <a:spLocks noChangeArrowheads="1"/>
          </p:cNvSpPr>
          <p:nvPr/>
        </p:nvSpPr>
        <p:spPr bwMode="auto">
          <a:xfrm>
            <a:off x="325438" y="2597150"/>
            <a:ext cx="59753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/>
              <a:t>Problemen bij het oplossen van vergelijkingen?</a:t>
            </a:r>
          </a:p>
        </p:txBody>
      </p:sp>
      <p:sp>
        <p:nvSpPr>
          <p:cNvPr id="30746" name="AutoShape 26">
            <a:hlinkClick r:id="" action="ppaction://noaction" highlightClick="1"/>
            <a:hlinkHover r:id="rId2" action="ppaction://hlinkfile"/>
          </p:cNvPr>
          <p:cNvSpPr>
            <a:spLocks noChangeArrowheads="1"/>
          </p:cNvSpPr>
          <p:nvPr/>
        </p:nvSpPr>
        <p:spPr bwMode="auto">
          <a:xfrm>
            <a:off x="2952750" y="3500438"/>
            <a:ext cx="611188" cy="576262"/>
          </a:xfrm>
          <a:prstGeom prst="actionButtonInformation">
            <a:avLst/>
          </a:prstGeom>
          <a:solidFill>
            <a:srgbClr val="8787E1"/>
          </a:solidFill>
          <a:ln w="19050">
            <a:solidFill>
              <a:srgbClr val="3232C8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BE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07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07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" dur="500"/>
                                        <p:tgtEl>
                                          <p:spTgt spid="307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1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07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07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2" grpId="0" autoUpdateAnimBg="0"/>
      <p:bldP spid="30725" grpId="0"/>
      <p:bldP spid="30738" grpId="0"/>
      <p:bldP spid="3074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4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539750" y="44450"/>
            <a:ext cx="7993063" cy="1143000"/>
          </a:xfrm>
        </p:spPr>
        <p:txBody>
          <a:bodyPr/>
          <a:lstStyle/>
          <a:p>
            <a:r>
              <a:rPr lang="nl-BE" sz="3600" i="1">
                <a:solidFill>
                  <a:srgbClr val="FF0000"/>
                </a:solidFill>
                <a:latin typeface="Comic Sans MS" panose="030F0702030302020204" pitchFamily="66" charset="0"/>
              </a:rPr>
              <a:t>Vraagstukken oplossen met </a:t>
            </a:r>
            <a:br>
              <a:rPr lang="nl-BE" sz="3600" i="1">
                <a:solidFill>
                  <a:srgbClr val="FF0000"/>
                </a:solidFill>
                <a:latin typeface="Comic Sans MS" panose="030F0702030302020204" pitchFamily="66" charset="0"/>
              </a:rPr>
            </a:br>
            <a:r>
              <a:rPr lang="nl-BE" sz="3600" i="1">
                <a:solidFill>
                  <a:srgbClr val="FF0000"/>
                </a:solidFill>
                <a:latin typeface="Comic Sans MS" panose="030F0702030302020204" pitchFamily="66" charset="0"/>
              </a:rPr>
              <a:t>een vergelijking</a:t>
            </a:r>
            <a:endParaRPr lang="nl-NL" sz="3600" i="1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5628" name="Text Box 28"/>
          <p:cNvSpPr txBox="1">
            <a:spLocks noChangeArrowheads="1"/>
          </p:cNvSpPr>
          <p:nvPr/>
        </p:nvSpPr>
        <p:spPr bwMode="auto">
          <a:xfrm>
            <a:off x="287338" y="1935163"/>
            <a:ext cx="415925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sz="2000"/>
              <a:t>8 personen winnen met de Lotto € 456.</a:t>
            </a:r>
          </a:p>
          <a:p>
            <a:r>
              <a:rPr lang="nl-BE" sz="2000"/>
              <a:t>Welk bedrag ontvangt elke persoon?</a:t>
            </a:r>
            <a:endParaRPr lang="nl-NL" sz="2000"/>
          </a:p>
        </p:txBody>
      </p:sp>
      <p:sp>
        <p:nvSpPr>
          <p:cNvPr id="25629" name="Text Box 29"/>
          <p:cNvSpPr txBox="1">
            <a:spLocks noChangeArrowheads="1"/>
          </p:cNvSpPr>
          <p:nvPr/>
        </p:nvSpPr>
        <p:spPr bwMode="auto">
          <a:xfrm>
            <a:off x="4787900" y="1935163"/>
            <a:ext cx="365125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sz="2000"/>
              <a:t>Lees het vraagstuk aandachtig en</a:t>
            </a:r>
            <a:br>
              <a:rPr lang="nl-BE" sz="2000"/>
            </a:br>
            <a:r>
              <a:rPr lang="nl-BE" sz="2000"/>
              <a:t>onderstreep de bekende gegevens.</a:t>
            </a:r>
            <a:endParaRPr lang="nl-NL" sz="2000"/>
          </a:p>
        </p:txBody>
      </p:sp>
      <p:grpSp>
        <p:nvGrpSpPr>
          <p:cNvPr id="25653" name="Group 53"/>
          <p:cNvGrpSpPr>
            <a:grpSpLocks/>
          </p:cNvGrpSpPr>
          <p:nvPr/>
        </p:nvGrpSpPr>
        <p:grpSpPr bwMode="auto">
          <a:xfrm>
            <a:off x="401638" y="2276475"/>
            <a:ext cx="3883025" cy="288925"/>
            <a:chOff x="253" y="1434"/>
            <a:chExt cx="2446" cy="182"/>
          </a:xfrm>
        </p:grpSpPr>
        <p:sp>
          <p:nvSpPr>
            <p:cNvPr id="25630" name="Line 30"/>
            <p:cNvSpPr>
              <a:spLocks noChangeShapeType="1"/>
            </p:cNvSpPr>
            <p:nvPr/>
          </p:nvSpPr>
          <p:spPr bwMode="auto">
            <a:xfrm flipV="1">
              <a:off x="253" y="1434"/>
              <a:ext cx="631" cy="0"/>
            </a:xfrm>
            <a:prstGeom prst="line">
              <a:avLst/>
            </a:prstGeom>
            <a:noFill/>
            <a:ln w="19050">
              <a:solidFill>
                <a:srgbClr val="9900CC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l-BE"/>
            </a:p>
          </p:txBody>
        </p:sp>
        <p:sp>
          <p:nvSpPr>
            <p:cNvPr id="25631" name="Line 31"/>
            <p:cNvSpPr>
              <a:spLocks noChangeShapeType="1"/>
            </p:cNvSpPr>
            <p:nvPr/>
          </p:nvSpPr>
          <p:spPr bwMode="auto">
            <a:xfrm flipV="1">
              <a:off x="657" y="1616"/>
              <a:ext cx="409" cy="0"/>
            </a:xfrm>
            <a:prstGeom prst="line">
              <a:avLst/>
            </a:prstGeom>
            <a:noFill/>
            <a:ln w="19050">
              <a:solidFill>
                <a:srgbClr val="9900CC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l-BE"/>
            </a:p>
          </p:txBody>
        </p:sp>
        <p:sp>
          <p:nvSpPr>
            <p:cNvPr id="25632" name="Line 32"/>
            <p:cNvSpPr>
              <a:spLocks noChangeShapeType="1"/>
            </p:cNvSpPr>
            <p:nvPr/>
          </p:nvSpPr>
          <p:spPr bwMode="auto">
            <a:xfrm flipV="1">
              <a:off x="2381" y="1434"/>
              <a:ext cx="318" cy="0"/>
            </a:xfrm>
            <a:prstGeom prst="line">
              <a:avLst/>
            </a:prstGeom>
            <a:noFill/>
            <a:ln w="19050">
              <a:solidFill>
                <a:srgbClr val="9900CC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l-BE"/>
            </a:p>
          </p:txBody>
        </p:sp>
      </p:grpSp>
      <p:sp>
        <p:nvSpPr>
          <p:cNvPr id="25633" name="Text Box 33"/>
          <p:cNvSpPr txBox="1">
            <a:spLocks noChangeArrowheads="1"/>
          </p:cNvSpPr>
          <p:nvPr/>
        </p:nvSpPr>
        <p:spPr bwMode="auto">
          <a:xfrm>
            <a:off x="4787900" y="2693988"/>
            <a:ext cx="441642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sz="2000"/>
              <a:t>Wat is de onbekende in het vraagstuk? </a:t>
            </a:r>
          </a:p>
          <a:p>
            <a:r>
              <a:rPr lang="nl-BE" sz="2000"/>
              <a:t>De onbekende stel je voor met de letter x.</a:t>
            </a:r>
            <a:endParaRPr lang="nl-NL" sz="2000"/>
          </a:p>
        </p:txBody>
      </p:sp>
      <p:sp>
        <p:nvSpPr>
          <p:cNvPr id="25634" name="Text Box 34"/>
          <p:cNvSpPr txBox="1">
            <a:spLocks noChangeArrowheads="1"/>
          </p:cNvSpPr>
          <p:nvPr/>
        </p:nvSpPr>
        <p:spPr bwMode="auto">
          <a:xfrm>
            <a:off x="1258888" y="2687638"/>
            <a:ext cx="15652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sz="2000"/>
              <a:t>Het bedrag: x</a:t>
            </a:r>
            <a:endParaRPr lang="nl-NL" sz="2000"/>
          </a:p>
        </p:txBody>
      </p:sp>
      <p:sp>
        <p:nvSpPr>
          <p:cNvPr id="25635" name="Text Box 35"/>
          <p:cNvSpPr txBox="1">
            <a:spLocks noChangeArrowheads="1"/>
          </p:cNvSpPr>
          <p:nvPr/>
        </p:nvSpPr>
        <p:spPr bwMode="auto">
          <a:xfrm>
            <a:off x="4787900" y="3451225"/>
            <a:ext cx="3808413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sz="2000"/>
              <a:t>Schrijf het verband tussen de </a:t>
            </a:r>
            <a:br>
              <a:rPr lang="nl-BE" sz="2000"/>
            </a:br>
            <a:r>
              <a:rPr lang="nl-BE" sz="2000"/>
              <a:t>onbekende en de bekende gegevens</a:t>
            </a:r>
            <a:br>
              <a:rPr lang="nl-BE" sz="2000"/>
            </a:br>
            <a:r>
              <a:rPr lang="nl-BE" sz="2000"/>
              <a:t>als een vergelijking.</a:t>
            </a:r>
            <a:endParaRPr lang="nl-NL" sz="2000"/>
          </a:p>
        </p:txBody>
      </p:sp>
      <p:sp>
        <p:nvSpPr>
          <p:cNvPr id="25637" name="Text Box 37"/>
          <p:cNvSpPr txBox="1">
            <a:spLocks noChangeArrowheads="1"/>
          </p:cNvSpPr>
          <p:nvPr/>
        </p:nvSpPr>
        <p:spPr bwMode="auto">
          <a:xfrm>
            <a:off x="1301750" y="3463925"/>
            <a:ext cx="10890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sz="2000"/>
              <a:t>8x = 456</a:t>
            </a:r>
            <a:endParaRPr lang="nl-NL" sz="2000"/>
          </a:p>
        </p:txBody>
      </p:sp>
      <p:sp>
        <p:nvSpPr>
          <p:cNvPr id="25642" name="Text Box 42"/>
          <p:cNvSpPr txBox="1">
            <a:spLocks noChangeArrowheads="1"/>
          </p:cNvSpPr>
          <p:nvPr/>
        </p:nvSpPr>
        <p:spPr bwMode="auto">
          <a:xfrm>
            <a:off x="4787900" y="4581525"/>
            <a:ext cx="25368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sz="2000"/>
              <a:t>Los de vergelijking op.</a:t>
            </a:r>
            <a:endParaRPr lang="nl-NL" sz="2000"/>
          </a:p>
        </p:txBody>
      </p:sp>
      <p:grpSp>
        <p:nvGrpSpPr>
          <p:cNvPr id="25656" name="Group 56"/>
          <p:cNvGrpSpPr>
            <a:grpSpLocks/>
          </p:cNvGrpSpPr>
          <p:nvPr/>
        </p:nvGrpSpPr>
        <p:grpSpPr bwMode="auto">
          <a:xfrm>
            <a:off x="401638" y="3646488"/>
            <a:ext cx="3149600" cy="862012"/>
            <a:chOff x="253" y="2297"/>
            <a:chExt cx="1984" cy="543"/>
          </a:xfrm>
        </p:grpSpPr>
        <p:sp>
          <p:nvSpPr>
            <p:cNvPr id="25638" name="AutoShape 38"/>
            <p:cNvSpPr>
              <a:spLocks noChangeArrowheads="1"/>
            </p:cNvSpPr>
            <p:nvPr/>
          </p:nvSpPr>
          <p:spPr bwMode="auto">
            <a:xfrm>
              <a:off x="588" y="2297"/>
              <a:ext cx="190" cy="453"/>
            </a:xfrm>
            <a:prstGeom prst="curvedRightArrow">
              <a:avLst>
                <a:gd name="adj1" fmla="val 11844"/>
                <a:gd name="adj2" fmla="val 59528"/>
                <a:gd name="adj3" fmla="val 26995"/>
              </a:avLst>
            </a:prstGeom>
            <a:solidFill>
              <a:srgbClr val="6600CC"/>
            </a:solidFill>
            <a:ln w="19050">
              <a:solidFill>
                <a:srgbClr val="6600CC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nl-BE"/>
            </a:p>
          </p:txBody>
        </p:sp>
        <p:sp>
          <p:nvSpPr>
            <p:cNvPr id="25639" name="AutoShape 39"/>
            <p:cNvSpPr>
              <a:spLocks noChangeArrowheads="1"/>
            </p:cNvSpPr>
            <p:nvPr/>
          </p:nvSpPr>
          <p:spPr bwMode="auto">
            <a:xfrm>
              <a:off x="1746" y="2297"/>
              <a:ext cx="182" cy="453"/>
            </a:xfrm>
            <a:prstGeom prst="curvedLeftArrow">
              <a:avLst>
                <a:gd name="adj1" fmla="val 10417"/>
                <a:gd name="adj2" fmla="val 60197"/>
                <a:gd name="adj3" fmla="val 18458"/>
              </a:avLst>
            </a:prstGeom>
            <a:solidFill>
              <a:srgbClr val="6600CC"/>
            </a:solidFill>
            <a:ln w="19050">
              <a:solidFill>
                <a:srgbClr val="6600CC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nl-BE"/>
            </a:p>
          </p:txBody>
        </p:sp>
        <p:sp>
          <p:nvSpPr>
            <p:cNvPr id="25640" name="Text Box 40"/>
            <p:cNvSpPr txBox="1">
              <a:spLocks noChangeArrowheads="1"/>
            </p:cNvSpPr>
            <p:nvPr/>
          </p:nvSpPr>
          <p:spPr bwMode="auto">
            <a:xfrm>
              <a:off x="253" y="2409"/>
              <a:ext cx="289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nl-BE" sz="2000" b="1">
                  <a:solidFill>
                    <a:srgbClr val="6600CC"/>
                  </a:solidFill>
                </a:rPr>
                <a:t>: 8</a:t>
              </a:r>
              <a:endParaRPr lang="nl-NL" sz="2000" b="1">
                <a:solidFill>
                  <a:srgbClr val="6600CC"/>
                </a:solidFill>
              </a:endParaRPr>
            </a:p>
          </p:txBody>
        </p:sp>
        <p:sp>
          <p:nvSpPr>
            <p:cNvPr id="25641" name="Text Box 41"/>
            <p:cNvSpPr txBox="1">
              <a:spLocks noChangeArrowheads="1"/>
            </p:cNvSpPr>
            <p:nvPr/>
          </p:nvSpPr>
          <p:spPr bwMode="auto">
            <a:xfrm>
              <a:off x="1948" y="2409"/>
              <a:ext cx="289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nl-BE" sz="2000" b="1">
                  <a:solidFill>
                    <a:srgbClr val="6600CC"/>
                  </a:solidFill>
                </a:rPr>
                <a:t>: 8</a:t>
              </a:r>
              <a:endParaRPr lang="nl-NL" sz="2000" b="1">
                <a:solidFill>
                  <a:srgbClr val="6600CC"/>
                </a:solidFill>
              </a:endParaRPr>
            </a:p>
          </p:txBody>
        </p:sp>
        <p:sp>
          <p:nvSpPr>
            <p:cNvPr id="25644" name="Text Box 44"/>
            <p:cNvSpPr txBox="1">
              <a:spLocks noChangeArrowheads="1"/>
            </p:cNvSpPr>
            <p:nvPr/>
          </p:nvSpPr>
          <p:spPr bwMode="auto">
            <a:xfrm>
              <a:off x="585" y="2590"/>
              <a:ext cx="1130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nl-BE" sz="2000"/>
                <a:t>       x  = 456 : 8</a:t>
              </a:r>
              <a:endParaRPr lang="nl-NL" sz="2000"/>
            </a:p>
          </p:txBody>
        </p:sp>
      </p:grpSp>
      <p:sp>
        <p:nvSpPr>
          <p:cNvPr id="25645" name="Text Box 45"/>
          <p:cNvSpPr txBox="1">
            <a:spLocks noChangeArrowheads="1"/>
          </p:cNvSpPr>
          <p:nvPr/>
        </p:nvSpPr>
        <p:spPr bwMode="auto">
          <a:xfrm>
            <a:off x="944563" y="4616450"/>
            <a:ext cx="13430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sz="2000"/>
              <a:t>       x  = 57</a:t>
            </a:r>
            <a:endParaRPr lang="nl-NL" sz="2000"/>
          </a:p>
        </p:txBody>
      </p:sp>
      <p:sp>
        <p:nvSpPr>
          <p:cNvPr id="25646" name="Text Box 46"/>
          <p:cNvSpPr txBox="1">
            <a:spLocks noChangeArrowheads="1"/>
          </p:cNvSpPr>
          <p:nvPr/>
        </p:nvSpPr>
        <p:spPr bwMode="auto">
          <a:xfrm>
            <a:off x="4787900" y="5086350"/>
            <a:ext cx="3502025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sz="2000"/>
              <a:t>Controleer je antwoord door het </a:t>
            </a:r>
            <a:br>
              <a:rPr lang="nl-BE" sz="2000"/>
            </a:br>
            <a:r>
              <a:rPr lang="nl-BE" sz="2000"/>
              <a:t>in de vergelijking in te vullen</a:t>
            </a:r>
            <a:br>
              <a:rPr lang="nl-BE" sz="2000"/>
            </a:br>
            <a:r>
              <a:rPr lang="nl-BE" sz="2000"/>
              <a:t>op de plaats van x.</a:t>
            </a:r>
            <a:endParaRPr lang="nl-NL" sz="2000"/>
          </a:p>
        </p:txBody>
      </p:sp>
      <p:sp>
        <p:nvSpPr>
          <p:cNvPr id="25647" name="Text Box 47"/>
          <p:cNvSpPr txBox="1">
            <a:spLocks noChangeArrowheads="1"/>
          </p:cNvSpPr>
          <p:nvPr/>
        </p:nvSpPr>
        <p:spPr bwMode="auto">
          <a:xfrm>
            <a:off x="1296988" y="5408613"/>
            <a:ext cx="14065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sz="2000"/>
              <a:t>8 . 57 = 456</a:t>
            </a:r>
            <a:endParaRPr lang="nl-NL" sz="2000"/>
          </a:p>
        </p:txBody>
      </p:sp>
      <p:sp>
        <p:nvSpPr>
          <p:cNvPr id="25648" name="Text Box 48"/>
          <p:cNvSpPr txBox="1">
            <a:spLocks noChangeArrowheads="1"/>
          </p:cNvSpPr>
          <p:nvPr/>
        </p:nvSpPr>
        <p:spPr bwMode="auto">
          <a:xfrm>
            <a:off x="4787900" y="6127750"/>
            <a:ext cx="30511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sz="2000"/>
              <a:t>Formuleer een antwoordzin.</a:t>
            </a:r>
            <a:endParaRPr lang="nl-NL" sz="2000"/>
          </a:p>
        </p:txBody>
      </p:sp>
      <p:sp>
        <p:nvSpPr>
          <p:cNvPr id="25649" name="Text Box 49"/>
          <p:cNvSpPr txBox="1">
            <a:spLocks noChangeArrowheads="1"/>
          </p:cNvSpPr>
          <p:nvPr/>
        </p:nvSpPr>
        <p:spPr bwMode="auto">
          <a:xfrm>
            <a:off x="1042988" y="6127750"/>
            <a:ext cx="30384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sz="2000"/>
              <a:t>Elke persoon ontvangt € 57.</a:t>
            </a:r>
            <a:endParaRPr lang="nl-NL" sz="2000"/>
          </a:p>
        </p:txBody>
      </p:sp>
      <p:sp>
        <p:nvSpPr>
          <p:cNvPr id="25650" name="Text Box 50"/>
          <p:cNvSpPr txBox="1">
            <a:spLocks noChangeArrowheads="1"/>
          </p:cNvSpPr>
          <p:nvPr/>
        </p:nvSpPr>
        <p:spPr bwMode="auto">
          <a:xfrm>
            <a:off x="288925" y="1325563"/>
            <a:ext cx="16891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>
                <a:solidFill>
                  <a:schemeClr val="accent2"/>
                </a:solidFill>
              </a:rPr>
              <a:t>Stappenplan</a:t>
            </a:r>
            <a:endParaRPr lang="nl-NL">
              <a:solidFill>
                <a:schemeClr val="accent2"/>
              </a:solidFill>
            </a:endParaRPr>
          </a:p>
        </p:txBody>
      </p:sp>
      <p:sp>
        <p:nvSpPr>
          <p:cNvPr id="25657" name="Text Box 57"/>
          <p:cNvSpPr txBox="1">
            <a:spLocks noChangeArrowheads="1"/>
          </p:cNvSpPr>
          <p:nvPr/>
        </p:nvSpPr>
        <p:spPr bwMode="auto">
          <a:xfrm>
            <a:off x="4500563" y="1960563"/>
            <a:ext cx="295275" cy="346075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sz="1600" b="1"/>
              <a:t>1</a:t>
            </a:r>
            <a:endParaRPr lang="nl-NL" sz="1600" b="1"/>
          </a:p>
        </p:txBody>
      </p:sp>
      <p:sp>
        <p:nvSpPr>
          <p:cNvPr id="25658" name="Text Box 58"/>
          <p:cNvSpPr txBox="1">
            <a:spLocks noChangeArrowheads="1"/>
          </p:cNvSpPr>
          <p:nvPr/>
        </p:nvSpPr>
        <p:spPr bwMode="auto">
          <a:xfrm>
            <a:off x="4500563" y="2700338"/>
            <a:ext cx="295275" cy="346075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sz="1600" b="1"/>
              <a:t>2</a:t>
            </a:r>
            <a:endParaRPr lang="nl-NL" sz="1600" b="1"/>
          </a:p>
        </p:txBody>
      </p:sp>
      <p:sp>
        <p:nvSpPr>
          <p:cNvPr id="25659" name="Text Box 59"/>
          <p:cNvSpPr txBox="1">
            <a:spLocks noChangeArrowheads="1"/>
          </p:cNvSpPr>
          <p:nvPr/>
        </p:nvSpPr>
        <p:spPr bwMode="auto">
          <a:xfrm>
            <a:off x="4500563" y="3457575"/>
            <a:ext cx="295275" cy="346075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sz="1600" b="1"/>
              <a:t>3</a:t>
            </a:r>
            <a:endParaRPr lang="nl-NL" sz="1600" b="1"/>
          </a:p>
        </p:txBody>
      </p:sp>
      <p:sp>
        <p:nvSpPr>
          <p:cNvPr id="25660" name="Text Box 60"/>
          <p:cNvSpPr txBox="1">
            <a:spLocks noChangeArrowheads="1"/>
          </p:cNvSpPr>
          <p:nvPr/>
        </p:nvSpPr>
        <p:spPr bwMode="auto">
          <a:xfrm>
            <a:off x="4492625" y="4603750"/>
            <a:ext cx="295275" cy="346075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sz="1600" b="1"/>
              <a:t>4</a:t>
            </a:r>
            <a:endParaRPr lang="nl-NL" sz="1600" b="1"/>
          </a:p>
        </p:txBody>
      </p:sp>
      <p:sp>
        <p:nvSpPr>
          <p:cNvPr id="25661" name="Text Box 61"/>
          <p:cNvSpPr txBox="1">
            <a:spLocks noChangeArrowheads="1"/>
          </p:cNvSpPr>
          <p:nvPr/>
        </p:nvSpPr>
        <p:spPr bwMode="auto">
          <a:xfrm>
            <a:off x="4500563" y="5099050"/>
            <a:ext cx="295275" cy="346075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sz="1600" b="1"/>
              <a:t>5</a:t>
            </a:r>
            <a:endParaRPr lang="nl-NL" sz="1600" b="1"/>
          </a:p>
        </p:txBody>
      </p:sp>
      <p:sp>
        <p:nvSpPr>
          <p:cNvPr id="25662" name="Text Box 62"/>
          <p:cNvSpPr txBox="1">
            <a:spLocks noChangeArrowheads="1"/>
          </p:cNvSpPr>
          <p:nvPr/>
        </p:nvSpPr>
        <p:spPr bwMode="auto">
          <a:xfrm>
            <a:off x="4500563" y="6162675"/>
            <a:ext cx="295275" cy="346075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sz="1600" b="1"/>
              <a:t>6</a:t>
            </a:r>
            <a:endParaRPr lang="nl-NL" sz="1600" b="1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56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56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56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56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" dur="500"/>
                                        <p:tgtEl>
                                          <p:spTgt spid="256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56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56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7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9" dur="500"/>
                                        <p:tgtEl>
                                          <p:spTgt spid="256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56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56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256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256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3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5" dur="500"/>
                                        <p:tgtEl>
                                          <p:spTgt spid="256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0" dur="500"/>
                                        <p:tgtEl>
                                          <p:spTgt spid="256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256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256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8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0" dur="500"/>
                                        <p:tgtEl>
                                          <p:spTgt spid="256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5" dur="500"/>
                                        <p:tgtEl>
                                          <p:spTgt spid="256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256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256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73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5" dur="500"/>
                                        <p:tgtEl>
                                          <p:spTgt spid="256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 nodeType="clickPar">
                      <p:stCondLst>
                        <p:cond delay="indefinite"/>
                      </p:stCondLst>
                      <p:childTnLst>
                        <p:par>
                          <p:cTn id="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8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0" dur="500"/>
                                        <p:tgtEl>
                                          <p:spTgt spid="256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 nodeType="clickPar">
                      <p:stCondLst>
                        <p:cond delay="indefinite"/>
                      </p:stCondLst>
                      <p:childTnLst>
                        <p:par>
                          <p:cTn id="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5" dur="500"/>
                                        <p:tgtEl>
                                          <p:spTgt spid="256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 nodeType="clickPar">
                      <p:stCondLst>
                        <p:cond delay="indefinite"/>
                      </p:stCondLst>
                      <p:childTnLst>
                        <p:par>
                          <p:cTn id="8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8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256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256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3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95" dur="500"/>
                                        <p:tgtEl>
                                          <p:spTgt spid="256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 nodeType="clickPar">
                      <p:stCondLst>
                        <p:cond delay="indefinite"/>
                      </p:stCondLst>
                      <p:childTnLst>
                        <p:par>
                          <p:cTn id="9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8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0" dur="500"/>
                                        <p:tgtEl>
                                          <p:spTgt spid="256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 nodeType="clickPar">
                      <p:stCondLst>
                        <p:cond delay="indefinite"/>
                      </p:stCondLst>
                      <p:childTnLst>
                        <p:par>
                          <p:cTn id="10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256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256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8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10" dur="500"/>
                                        <p:tgtEl>
                                          <p:spTgt spid="256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 nodeType="clickPar">
                      <p:stCondLst>
                        <p:cond delay="indefinite"/>
                      </p:stCondLst>
                      <p:childTnLst>
                        <p:par>
                          <p:cTn id="1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5" dur="500"/>
                                        <p:tgtEl>
                                          <p:spTgt spid="256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4" grpId="0" autoUpdateAnimBg="0"/>
      <p:bldP spid="25628" grpId="0"/>
      <p:bldP spid="25629" grpId="0"/>
      <p:bldP spid="25633" grpId="0"/>
      <p:bldP spid="25634" grpId="0"/>
      <p:bldP spid="25635" grpId="0"/>
      <p:bldP spid="25637" grpId="0"/>
      <p:bldP spid="25642" grpId="0"/>
      <p:bldP spid="25645" grpId="0"/>
      <p:bldP spid="25646" grpId="0"/>
      <p:bldP spid="25647" grpId="0"/>
      <p:bldP spid="25648" grpId="0"/>
      <p:bldP spid="25649" grpId="0"/>
      <p:bldP spid="25650" grpId="0"/>
      <p:bldP spid="25657" grpId="0" animBg="1"/>
      <p:bldP spid="25658" grpId="0" animBg="1"/>
      <p:bldP spid="25659" grpId="0" animBg="1"/>
      <p:bldP spid="25660" grpId="0" animBg="1"/>
      <p:bldP spid="25661" grpId="0" animBg="1"/>
      <p:bldP spid="25662" grpId="0" animBg="1"/>
    </p:bldLst>
  </p:timing>
</p:sld>
</file>

<file path=ppt/theme/theme1.xml><?xml version="1.0" encoding="utf-8"?>
<a:theme xmlns:a="http://schemas.openxmlformats.org/drawingml/2006/main" name="Standaardontwerp">
  <a:themeElements>
    <a:clrScheme name="Standaardontwerp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Standaardontwerp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Standaardontwerp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572</TotalTime>
  <Words>240</Words>
  <Application>Microsoft Office PowerPoint</Application>
  <PresentationFormat>Diavoorstelling (4:3)</PresentationFormat>
  <Paragraphs>52</Paragraphs>
  <Slides>4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4</vt:i4>
      </vt:variant>
    </vt:vector>
  </HeadingPairs>
  <TitlesOfParts>
    <vt:vector size="9" baseType="lpstr">
      <vt:lpstr>Times New Roman</vt:lpstr>
      <vt:lpstr>Arial</vt:lpstr>
      <vt:lpstr>Comic Sans MS</vt:lpstr>
      <vt:lpstr>Verdana</vt:lpstr>
      <vt:lpstr>Standaardontwerp</vt:lpstr>
      <vt:lpstr>Vergelijkingen van de vorm  ax = b oplossen</vt:lpstr>
      <vt:lpstr>Vergelijkingen van de vorm  ax = b oplossen</vt:lpstr>
      <vt:lpstr>Een vergelijking van de vorm  ax = b oplossen</vt:lpstr>
      <vt:lpstr>Vraagstukken oplossen met  een vergelijking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DEEL 4  :  VERGELIJKINGEN</dc:title>
  <dc:creator>ONZE LIEVE VROUW INSTITUUT</dc:creator>
  <cp:lastModifiedBy>andre snijers</cp:lastModifiedBy>
  <cp:revision>34</cp:revision>
  <dcterms:created xsi:type="dcterms:W3CDTF">2003-05-10T20:17:35Z</dcterms:created>
  <dcterms:modified xsi:type="dcterms:W3CDTF">2013-12-10T14:46:44Z</dcterms:modified>
</cp:coreProperties>
</file>