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0" r:id="rId2"/>
    <p:sldId id="283" r:id="rId3"/>
    <p:sldId id="282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3333CC"/>
    <a:srgbClr val="CC3300"/>
    <a:srgbClr val="008000"/>
    <a:srgbClr val="009900"/>
    <a:srgbClr val="FF3300"/>
    <a:srgbClr val="CC00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F5E4225C-423C-4682-B5E2-233D43D2F97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228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51BBA-437B-4077-8652-0DB2EEB1BE5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151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3B473-698D-4912-B113-3854E08BBB6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42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4EC5C-60FC-4E92-B8B6-37790375EB3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9208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54350-A2BA-4260-B7F6-0D2269272DB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808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B508B-00B6-4D8C-B0DE-184F101BD74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345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282E7-7ADE-46CE-822D-88302AA844E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065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BB063-CFD8-4154-9A3F-A7A9CB3B9A7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702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E5DD3-AC96-471E-82E7-78805829122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509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0FABC-589A-4928-96DE-C2FD59BC99A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377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E0EDD-DC6A-4C22-9F58-58ECBB987F0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01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14ABD-4C85-4236-8DF6-32CD418DFEC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1229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1A842E8E-E719-48E8-89EB-1C42A0772115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46363"/>
            <a:ext cx="77724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Machten van natuurlijke getallen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Machten van natuurlijke getallen</a:t>
            </a:r>
          </a:p>
        </p:txBody>
      </p:sp>
      <p:sp>
        <p:nvSpPr>
          <p:cNvPr id="41989" name="WordArt 5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Machten van natuurlijke getallen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649288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Macht van een natuurlijk getal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79388" y="765175"/>
            <a:ext cx="173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effectLst/>
                <a:latin typeface="Verdana" panose="020B0604030504040204" pitchFamily="34" charset="0"/>
              </a:rPr>
              <a:t>Begrippen</a:t>
            </a:r>
            <a:endParaRPr lang="nl-NL">
              <a:solidFill>
                <a:schemeClr val="accent2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231775" y="1268413"/>
            <a:ext cx="81629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effectLst/>
              </a:rPr>
              <a:t>Een vermenigvuldiging van gelijke factoren kun je korter noteren</a:t>
            </a:r>
            <a:br>
              <a:rPr lang="nl-BE">
                <a:effectLst/>
              </a:rPr>
            </a:br>
            <a:r>
              <a:rPr lang="nl-BE">
                <a:effectLst/>
              </a:rPr>
              <a:t>als een </a:t>
            </a:r>
            <a:r>
              <a:rPr lang="nl-BE" b="1">
                <a:solidFill>
                  <a:srgbClr val="660066"/>
                </a:solidFill>
                <a:effectLst/>
              </a:rPr>
              <a:t>macht</a:t>
            </a:r>
            <a:r>
              <a:rPr lang="nl-BE">
                <a:effectLst/>
              </a:rPr>
              <a:t>.</a:t>
            </a:r>
            <a:endParaRPr lang="nl-NL">
              <a:effectLst/>
            </a:endParaRPr>
          </a:p>
        </p:txBody>
      </p:sp>
      <p:sp>
        <p:nvSpPr>
          <p:cNvPr id="48159" name="Text Box 31"/>
          <p:cNvSpPr txBox="1">
            <a:spLocks noChangeArrowheads="1"/>
          </p:cNvSpPr>
          <p:nvPr/>
        </p:nvSpPr>
        <p:spPr bwMode="auto">
          <a:xfrm>
            <a:off x="250825" y="2852738"/>
            <a:ext cx="7081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Het </a:t>
            </a:r>
            <a:r>
              <a:rPr lang="nl-BE" sz="20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grondtal</a:t>
            </a:r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is de factor die met zichzelf wordt vermenigvuldigd.</a:t>
            </a:r>
            <a:endParaRPr lang="nl-NL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250825" y="3213100"/>
            <a:ext cx="7702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De </a:t>
            </a:r>
            <a:r>
              <a:rPr lang="nl-BE" sz="20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exponent</a:t>
            </a:r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is het getal dat aangeeft hoe vaak het grondtal met zichzelf</a:t>
            </a:r>
          </a:p>
          <a:p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  moet worden vermenigvuldigd.</a:t>
            </a:r>
            <a:endParaRPr lang="nl-NL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161" name="Text Box 33"/>
          <p:cNvSpPr txBox="1">
            <a:spLocks noChangeArrowheads="1"/>
          </p:cNvSpPr>
          <p:nvPr/>
        </p:nvSpPr>
        <p:spPr bwMode="auto">
          <a:xfrm>
            <a:off x="228600" y="4724400"/>
            <a:ext cx="7651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effectLst/>
              </a:rPr>
              <a:t>Het </a:t>
            </a:r>
            <a:r>
              <a:rPr lang="nl-BE" b="1">
                <a:solidFill>
                  <a:srgbClr val="660066"/>
                </a:solidFill>
                <a:effectLst/>
              </a:rPr>
              <a:t>kwadraat</a:t>
            </a:r>
            <a:r>
              <a:rPr lang="nl-BE">
                <a:effectLst/>
              </a:rPr>
              <a:t> van een getal is een andere benaming voor de </a:t>
            </a:r>
          </a:p>
          <a:p>
            <a:r>
              <a:rPr lang="nl-BE">
                <a:effectLst/>
              </a:rPr>
              <a:t>tweede macht van een getal.</a:t>
            </a:r>
            <a:endParaRPr lang="nl-NL">
              <a:effectLst/>
            </a:endParaRPr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214313" y="2060575"/>
            <a:ext cx="1851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effectLst/>
              </a:rPr>
              <a:t>3 . 3 . 3 . 3 . 3  =</a:t>
            </a:r>
            <a:endParaRPr lang="nl-NL" sz="2000">
              <a:effectLst/>
            </a:endParaRPr>
          </a:p>
        </p:txBody>
      </p:sp>
      <p:sp>
        <p:nvSpPr>
          <p:cNvPr id="48163" name="Text Box 35"/>
          <p:cNvSpPr txBox="1">
            <a:spLocks noChangeArrowheads="1"/>
          </p:cNvSpPr>
          <p:nvPr/>
        </p:nvSpPr>
        <p:spPr bwMode="auto">
          <a:xfrm>
            <a:off x="2051050" y="2060575"/>
            <a:ext cx="39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effectLst/>
              </a:rPr>
              <a:t>3</a:t>
            </a:r>
            <a:r>
              <a:rPr lang="nl-BE" sz="2000" baseline="30000">
                <a:effectLst/>
              </a:rPr>
              <a:t>5</a:t>
            </a:r>
            <a:endParaRPr lang="nl-NL" sz="2000" baseline="30000">
              <a:effectLst/>
            </a:endParaRPr>
          </a:p>
        </p:txBody>
      </p:sp>
      <p:sp>
        <p:nvSpPr>
          <p:cNvPr id="48164" name="Text Box 36"/>
          <p:cNvSpPr txBox="1">
            <a:spLocks noChangeArrowheads="1"/>
          </p:cNvSpPr>
          <p:nvPr/>
        </p:nvSpPr>
        <p:spPr bwMode="auto">
          <a:xfrm>
            <a:off x="4543425" y="2060575"/>
            <a:ext cx="604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effectLst/>
              </a:rPr>
              <a:t>a</a:t>
            </a:r>
            <a:r>
              <a:rPr lang="nl-BE" sz="2000" baseline="30000">
                <a:effectLst/>
              </a:rPr>
              <a:t>n  </a:t>
            </a:r>
            <a:r>
              <a:rPr lang="nl-BE" sz="2000">
                <a:effectLst/>
              </a:rPr>
              <a:t>=</a:t>
            </a:r>
            <a:endParaRPr lang="nl-NL" sz="2000" baseline="30000">
              <a:effectLst/>
            </a:endParaRPr>
          </a:p>
        </p:txBody>
      </p:sp>
      <p:sp>
        <p:nvSpPr>
          <p:cNvPr id="48165" name="Text Box 37"/>
          <p:cNvSpPr txBox="1">
            <a:spLocks noChangeArrowheads="1"/>
          </p:cNvSpPr>
          <p:nvPr/>
        </p:nvSpPr>
        <p:spPr bwMode="auto">
          <a:xfrm>
            <a:off x="5145088" y="2060575"/>
            <a:ext cx="1714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a . a . a . ..... . a</a:t>
            </a:r>
            <a:endParaRPr lang="nl-NL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8169" name="Group 41"/>
          <p:cNvGrpSpPr>
            <a:grpSpLocks/>
          </p:cNvGrpSpPr>
          <p:nvPr/>
        </p:nvGrpSpPr>
        <p:grpSpPr bwMode="auto">
          <a:xfrm>
            <a:off x="5241925" y="2349500"/>
            <a:ext cx="1512888" cy="519113"/>
            <a:chOff x="3302" y="1661"/>
            <a:chExt cx="953" cy="327"/>
          </a:xfrm>
        </p:grpSpPr>
        <p:sp>
          <p:nvSpPr>
            <p:cNvPr id="48167" name="Text Box 39"/>
            <p:cNvSpPr txBox="1">
              <a:spLocks noChangeArrowheads="1"/>
            </p:cNvSpPr>
            <p:nvPr/>
          </p:nvSpPr>
          <p:spPr bwMode="auto">
            <a:xfrm>
              <a:off x="3320" y="1738"/>
              <a:ext cx="9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FF3300"/>
                  </a:solidFill>
                  <a:effectLst/>
                </a:rPr>
                <a:t>n - factoren</a:t>
              </a:r>
              <a:endParaRPr lang="nl-NL" sz="2000" b="1">
                <a:solidFill>
                  <a:srgbClr val="FF3300"/>
                </a:solidFill>
                <a:effectLst/>
              </a:endParaRPr>
            </a:p>
          </p:txBody>
        </p:sp>
        <p:sp>
          <p:nvSpPr>
            <p:cNvPr id="48168" name="AutoShape 40"/>
            <p:cNvSpPr>
              <a:spLocks/>
            </p:cNvSpPr>
            <p:nvPr/>
          </p:nvSpPr>
          <p:spPr bwMode="auto">
            <a:xfrm rot="16200000">
              <a:off x="3733" y="1230"/>
              <a:ext cx="91" cy="953"/>
            </a:xfrm>
            <a:prstGeom prst="leftBrace">
              <a:avLst>
                <a:gd name="adj1" fmla="val 87271"/>
                <a:gd name="adj2" fmla="val 50000"/>
              </a:avLst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nl-BE">
                <a:solidFill>
                  <a:srgbClr val="FF3300"/>
                </a:solidFill>
                <a:effectLst/>
              </a:endParaRPr>
            </a:p>
          </p:txBody>
        </p:sp>
      </p:grpSp>
      <p:sp>
        <p:nvSpPr>
          <p:cNvPr id="48170" name="Text Box 42"/>
          <p:cNvSpPr txBox="1">
            <a:spLocks noChangeArrowheads="1"/>
          </p:cNvSpPr>
          <p:nvPr/>
        </p:nvSpPr>
        <p:spPr bwMode="auto">
          <a:xfrm>
            <a:off x="468313" y="3894138"/>
            <a:ext cx="5524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effectLst/>
              </a:rPr>
              <a:t>a</a:t>
            </a:r>
            <a:r>
              <a:rPr lang="nl-BE" sz="2000" baseline="30000">
                <a:effectLst/>
              </a:rPr>
              <a:t>n  </a:t>
            </a:r>
            <a:r>
              <a:rPr lang="nl-BE" sz="2000">
                <a:effectLst/>
              </a:rPr>
              <a:t>is een macht met </a:t>
            </a:r>
            <a:r>
              <a:rPr lang="nl-BE" sz="2000" b="1">
                <a:solidFill>
                  <a:srgbClr val="008000"/>
                </a:solidFill>
                <a:effectLst/>
              </a:rPr>
              <a:t>a</a:t>
            </a:r>
            <a:r>
              <a:rPr lang="nl-BE" sz="2000">
                <a:effectLst/>
              </a:rPr>
              <a:t> als grondtal en </a:t>
            </a:r>
            <a:r>
              <a:rPr lang="nl-BE" sz="2000" b="1">
                <a:solidFill>
                  <a:srgbClr val="008000"/>
                </a:solidFill>
                <a:effectLst/>
              </a:rPr>
              <a:t>n</a:t>
            </a:r>
            <a:r>
              <a:rPr lang="nl-BE" sz="2000">
                <a:effectLst/>
              </a:rPr>
              <a:t> als exponent.</a:t>
            </a:r>
            <a:endParaRPr lang="nl-NL" sz="2000" baseline="30000">
              <a:effectLst/>
            </a:endParaRPr>
          </a:p>
        </p:txBody>
      </p:sp>
      <p:sp>
        <p:nvSpPr>
          <p:cNvPr id="48171" name="Text Box 43"/>
          <p:cNvSpPr txBox="1">
            <a:spLocks noChangeArrowheads="1"/>
          </p:cNvSpPr>
          <p:nvPr/>
        </p:nvSpPr>
        <p:spPr bwMode="auto">
          <a:xfrm>
            <a:off x="468313" y="4292600"/>
            <a:ext cx="3560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effectLst/>
              </a:rPr>
              <a:t>Lees 2</a:t>
            </a:r>
            <a:r>
              <a:rPr lang="nl-BE" sz="2000" baseline="30000">
                <a:effectLst/>
              </a:rPr>
              <a:t>5 </a:t>
            </a:r>
            <a:r>
              <a:rPr lang="nl-BE" sz="2000">
                <a:effectLst/>
              </a:rPr>
              <a:t>als </a:t>
            </a:r>
            <a:r>
              <a:rPr lang="nl-BE" sz="2000" i="1">
                <a:effectLst/>
              </a:rPr>
              <a:t>2 tot de vijfde (macht)</a:t>
            </a:r>
            <a:endParaRPr lang="nl-NL" sz="2000" i="1" baseline="30000">
              <a:effectLst/>
            </a:endParaRPr>
          </a:p>
        </p:txBody>
      </p:sp>
      <p:sp>
        <p:nvSpPr>
          <p:cNvPr id="48172" name="Text Box 44"/>
          <p:cNvSpPr txBox="1">
            <a:spLocks noChangeArrowheads="1"/>
          </p:cNvSpPr>
          <p:nvPr/>
        </p:nvSpPr>
        <p:spPr bwMode="auto">
          <a:xfrm>
            <a:off x="468313" y="5516563"/>
            <a:ext cx="1042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effectLst/>
              </a:rPr>
              <a:t>a</a:t>
            </a:r>
            <a:r>
              <a:rPr lang="nl-BE" sz="2000" baseline="30000">
                <a:effectLst/>
              </a:rPr>
              <a:t>2 </a:t>
            </a:r>
            <a:r>
              <a:rPr lang="nl-BE" sz="2000">
                <a:effectLst/>
              </a:rPr>
              <a:t>= a . a</a:t>
            </a:r>
            <a:endParaRPr lang="nl-NL" sz="2000">
              <a:effectLst/>
            </a:endParaRPr>
          </a:p>
        </p:txBody>
      </p:sp>
      <p:sp>
        <p:nvSpPr>
          <p:cNvPr id="48173" name="Text Box 45"/>
          <p:cNvSpPr txBox="1">
            <a:spLocks noChangeArrowheads="1"/>
          </p:cNvSpPr>
          <p:nvPr/>
        </p:nvSpPr>
        <p:spPr bwMode="auto">
          <a:xfrm>
            <a:off x="468313" y="5876925"/>
            <a:ext cx="310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effectLst/>
              </a:rPr>
              <a:t>Lees 6</a:t>
            </a:r>
            <a:r>
              <a:rPr lang="nl-BE" sz="2000" baseline="30000">
                <a:effectLst/>
              </a:rPr>
              <a:t>2 </a:t>
            </a:r>
            <a:r>
              <a:rPr lang="nl-BE" sz="2000">
                <a:effectLst/>
              </a:rPr>
              <a:t>als </a:t>
            </a:r>
            <a:r>
              <a:rPr lang="nl-BE" sz="2000" i="1">
                <a:effectLst/>
              </a:rPr>
              <a:t>6 in het kwadraat</a:t>
            </a:r>
            <a:endParaRPr lang="nl-NL" sz="2000" i="1" baseline="30000">
              <a:effectLst/>
            </a:endParaRPr>
          </a:p>
        </p:txBody>
      </p:sp>
      <p:sp>
        <p:nvSpPr>
          <p:cNvPr id="48174" name="Text Box 46"/>
          <p:cNvSpPr txBox="1">
            <a:spLocks noChangeArrowheads="1"/>
          </p:cNvSpPr>
          <p:nvPr/>
        </p:nvSpPr>
        <p:spPr bwMode="auto">
          <a:xfrm>
            <a:off x="1608138" y="6149975"/>
            <a:ext cx="1395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000" i="1">
                <a:effectLst/>
              </a:rPr>
              <a:t>6 kwadraat</a:t>
            </a:r>
            <a:endParaRPr lang="nl-NL" sz="2000" i="1" baseline="30000">
              <a:effectLst/>
            </a:endParaRPr>
          </a:p>
        </p:txBody>
      </p:sp>
      <p:sp>
        <p:nvSpPr>
          <p:cNvPr id="48175" name="Text Box 47"/>
          <p:cNvSpPr txBox="1">
            <a:spLocks noChangeArrowheads="1"/>
          </p:cNvSpPr>
          <p:nvPr/>
        </p:nvSpPr>
        <p:spPr bwMode="auto">
          <a:xfrm>
            <a:off x="1597025" y="6408738"/>
            <a:ext cx="2628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1">
                <a:effectLst/>
              </a:rPr>
              <a:t>6 tot de tweede (macht) </a:t>
            </a:r>
            <a:endParaRPr lang="nl-NL" sz="2000" i="1" baseline="3000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8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8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  <p:bldP spid="48133" grpId="0"/>
      <p:bldP spid="48159" grpId="0"/>
      <p:bldP spid="48160" grpId="0"/>
      <p:bldP spid="48161" grpId="0"/>
      <p:bldP spid="48162" grpId="0"/>
      <p:bldP spid="48163" grpId="0"/>
      <p:bldP spid="48164" grpId="0"/>
      <p:bldP spid="48165" grpId="0"/>
      <p:bldP spid="48170" grpId="0"/>
      <p:bldP spid="48171" grpId="0"/>
      <p:bldP spid="48172" grpId="0"/>
      <p:bldP spid="48173" grpId="0"/>
      <p:bldP spid="48174" grpId="0"/>
      <p:bldP spid="481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649287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Macht van een natuurlijk getal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79388" y="981075"/>
            <a:ext cx="190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effectLst/>
                <a:latin typeface="Verdana" panose="020B0604030504040204" pitchFamily="34" charset="0"/>
              </a:rPr>
              <a:t>Rekenregel</a:t>
            </a:r>
            <a:endParaRPr lang="nl-NL">
              <a:solidFill>
                <a:schemeClr val="accent2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173038" y="1628775"/>
            <a:ext cx="3760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effectLst/>
              </a:rPr>
              <a:t>Machten met exponent 0 of 1</a:t>
            </a:r>
            <a:endParaRPr lang="nl-NL">
              <a:effectLst/>
            </a:endParaRP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165100" y="2325688"/>
            <a:ext cx="5730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Een macht met </a:t>
            </a:r>
            <a:r>
              <a:rPr lang="nl-BE" sz="20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exponent 1</a:t>
            </a:r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is gelijk aan het grondtal.</a:t>
            </a:r>
            <a:endParaRPr lang="nl-NL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180975" y="3716338"/>
            <a:ext cx="4640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Een macht met </a:t>
            </a:r>
            <a:r>
              <a:rPr lang="nl-BE" sz="20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exponent 0</a:t>
            </a:r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is gelijk aan 1.</a:t>
            </a:r>
            <a:endParaRPr lang="nl-NL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496888" y="2924175"/>
            <a:ext cx="10445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13</a:t>
            </a:r>
            <a:r>
              <a:rPr lang="nl-BE" sz="20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= 13</a:t>
            </a:r>
            <a:endParaRPr lang="nl-NL" sz="2000" baseline="30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091" name="Text Box 35"/>
          <p:cNvSpPr txBox="1">
            <a:spLocks noChangeArrowheads="1"/>
          </p:cNvSpPr>
          <p:nvPr/>
        </p:nvSpPr>
        <p:spPr bwMode="auto">
          <a:xfrm>
            <a:off x="555625" y="4327525"/>
            <a:ext cx="9175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13</a:t>
            </a:r>
            <a:r>
              <a:rPr lang="nl-BE" sz="20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nl-BE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= 1</a:t>
            </a:r>
            <a:endParaRPr lang="nl-NL" sz="2000" baseline="30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3162300" y="2924175"/>
            <a:ext cx="771525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nl-BE" sz="2000" baseline="30000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nl-BE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 = a</a:t>
            </a:r>
            <a:endParaRPr lang="nl-NL" sz="2000" baseline="30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3219450" y="4365625"/>
            <a:ext cx="785813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nl-BE" sz="2000" baseline="30000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  <a:r>
              <a:rPr lang="nl-BE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 = 1</a:t>
            </a:r>
            <a:endParaRPr lang="nl-NL" sz="2000" baseline="30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5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/>
      <p:bldP spid="45082" grpId="0"/>
      <p:bldP spid="45083" grpId="0"/>
      <p:bldP spid="45084" grpId="0"/>
      <p:bldP spid="45085" grpId="0" animBg="1"/>
      <p:bldP spid="45091" grpId="0" animBg="1"/>
      <p:bldP spid="45092" grpId="0" animBg="1"/>
      <p:bldP spid="45093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194</Words>
  <Application>Microsoft Office PowerPoint</Application>
  <PresentationFormat>Diavoorstelling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Times New Roman</vt:lpstr>
      <vt:lpstr>Arial</vt:lpstr>
      <vt:lpstr>Comic Sans MS</vt:lpstr>
      <vt:lpstr>Verdana</vt:lpstr>
      <vt:lpstr>Standaardontwerp</vt:lpstr>
      <vt:lpstr>Machten van natuurlijke getallen</vt:lpstr>
      <vt:lpstr>Macht van een natuurlijk getal</vt:lpstr>
      <vt:lpstr>Macht van een natuurlijk getal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30</cp:revision>
  <dcterms:created xsi:type="dcterms:W3CDTF">2003-06-23T17:01:34Z</dcterms:created>
  <dcterms:modified xsi:type="dcterms:W3CDTF">2013-12-10T14:47:47Z</dcterms:modified>
</cp:coreProperties>
</file>