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80" r:id="rId2"/>
    <p:sldId id="281" r:id="rId3"/>
    <p:sldId id="277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3333CC"/>
    <a:srgbClr val="CC3300"/>
    <a:srgbClr val="008000"/>
    <a:srgbClr val="009900"/>
    <a:srgbClr val="FF3300"/>
    <a:srgbClr val="CC00FF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500" autoAdjust="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662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A2FCE3-58CD-48C4-8D88-6FFADE2DE12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11691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8047CC-48B2-4F2A-97F0-F25B3B7B61C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7268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49564C-75E0-4645-9D11-C282DECC070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4548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46621-6D43-405C-9847-BF871C1FD54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5746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DDBA8-E6C6-44FB-B5B9-B6D9B4669C5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9359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B02E2A-0642-46F1-A7B6-7D1796DBBAE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4529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FAC06-CDCE-42EB-AAF9-3B1F3DFE36A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2547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47122A-C641-4404-840C-631E53711C9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501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0B2A44-614A-4830-9A9F-62832D04381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1662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CCEEF-36EE-478B-8CBF-10E93BC2F4F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4675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4638AE-CC75-4820-8428-01114126A91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8360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9C1D75-EF34-4885-AE63-4F88E329B34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745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8F93151-71CB-46AF-9F0B-19A3986D005C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Relationship Id="rId9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46363"/>
            <a:ext cx="7772400" cy="1143000"/>
          </a:xfrm>
        </p:spPr>
        <p:txBody>
          <a:bodyPr/>
          <a:lstStyle/>
          <a:p>
            <a: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  <a:t>Machten en vierkantswortels van gehele getallen</a:t>
            </a:r>
            <a:endParaRPr lang="nl-NL" sz="4000" b="1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41988" name="WordArt 4"/>
          <p:cNvSpPr>
            <a:spLocks noChangeArrowheads="1" noChangeShapeType="1" noTextEdit="1"/>
          </p:cNvSpPr>
          <p:nvPr/>
        </p:nvSpPr>
        <p:spPr bwMode="auto">
          <a:xfrm rot="678596">
            <a:off x="1254125" y="976313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921404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Machten en vierkantswortels van gehele getallen</a:t>
            </a:r>
          </a:p>
        </p:txBody>
      </p:sp>
      <p:sp>
        <p:nvSpPr>
          <p:cNvPr id="41989" name="WordArt 5"/>
          <p:cNvSpPr>
            <a:spLocks noChangeArrowheads="1" noChangeShapeType="1" noTextEdit="1"/>
          </p:cNvSpPr>
          <p:nvPr/>
        </p:nvSpPr>
        <p:spPr bwMode="auto">
          <a:xfrm rot="-658839">
            <a:off x="1657350" y="4795838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65883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Machten en vierkantswortels van gehele getallen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6143625" y="579913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Arial" panose="020B0604020202020204" pitchFamily="34" charset="0"/>
                <a:cs typeface="Arial" panose="020B0604020202020204" pitchFamily="34" charset="0"/>
              </a:rPr>
              <a:t>©   André Snijers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5563"/>
            <a:ext cx="7772400" cy="576262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Machten van gehele getallen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63513" y="692150"/>
            <a:ext cx="1717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Afspraken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179388" y="4005263"/>
            <a:ext cx="657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3²  =</a:t>
            </a:r>
            <a:endParaRPr lang="nl-NL" sz="2000"/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168275" y="3068638"/>
            <a:ext cx="1900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Rekenregel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179388" y="6308725"/>
            <a:ext cx="958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(–2)</a:t>
            </a:r>
            <a:r>
              <a:rPr lang="nl-BE" sz="2000" baseline="30000"/>
              <a:t>4</a:t>
            </a:r>
            <a:r>
              <a:rPr lang="nl-BE" sz="2000"/>
              <a:t>  =</a:t>
            </a:r>
            <a:endParaRPr lang="nl-NL" sz="2000"/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2843213" y="4005263"/>
            <a:ext cx="663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4</a:t>
            </a:r>
            <a:r>
              <a:rPr lang="nl-BE" sz="2000" baseline="30000"/>
              <a:t>3</a:t>
            </a:r>
            <a:r>
              <a:rPr lang="nl-BE" sz="2000"/>
              <a:t>  =</a:t>
            </a:r>
            <a:endParaRPr lang="nl-NL" sz="2000"/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5564188" y="6308725"/>
            <a:ext cx="952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(–6)²  =</a:t>
            </a:r>
            <a:endParaRPr lang="nl-NL" sz="2000"/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180975" y="1125538"/>
            <a:ext cx="6134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De exponent hoort bij het getal waar hij bij staat.</a:t>
            </a:r>
            <a:endParaRPr lang="nl-NL"/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203200" y="2060575"/>
            <a:ext cx="7378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Is een grondtal negatief, dan moet het tussen haakjes staan.</a:t>
            </a:r>
            <a:endParaRPr lang="nl-NL"/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755650" y="4005263"/>
            <a:ext cx="628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3 . 3</a:t>
            </a:r>
            <a:endParaRPr lang="nl-NL" sz="2000"/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3419475" y="4005263"/>
            <a:ext cx="946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4 . 4 . 4</a:t>
            </a:r>
            <a:endParaRPr lang="nl-NL" sz="2000"/>
          </a:p>
        </p:txBody>
      </p:sp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6403975" y="4005263"/>
            <a:ext cx="1263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1 . 1 . 1 . 1</a:t>
            </a:r>
            <a:endParaRPr lang="nl-NL" sz="2000"/>
          </a:p>
        </p:txBody>
      </p:sp>
      <p:sp>
        <p:nvSpPr>
          <p:cNvPr id="43025" name="Text Box 17"/>
          <p:cNvSpPr txBox="1">
            <a:spLocks noChangeArrowheads="1"/>
          </p:cNvSpPr>
          <p:nvPr/>
        </p:nvSpPr>
        <p:spPr bwMode="auto">
          <a:xfrm>
            <a:off x="1258888" y="4005263"/>
            <a:ext cx="581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=  9</a:t>
            </a:r>
            <a:endParaRPr lang="nl-NL" sz="2000"/>
          </a:p>
        </p:txBody>
      </p: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4284663" y="4005263"/>
            <a:ext cx="708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=  64</a:t>
            </a:r>
            <a:endParaRPr lang="nl-NL" sz="2000"/>
          </a:p>
        </p:txBody>
      </p:sp>
      <p:sp>
        <p:nvSpPr>
          <p:cNvPr id="43028" name="Text Box 20"/>
          <p:cNvSpPr txBox="1">
            <a:spLocks noChangeArrowheads="1"/>
          </p:cNvSpPr>
          <p:nvPr/>
        </p:nvSpPr>
        <p:spPr bwMode="auto">
          <a:xfrm>
            <a:off x="7546975" y="4005263"/>
            <a:ext cx="581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=  1</a:t>
            </a:r>
            <a:endParaRPr lang="nl-NL" sz="2000"/>
          </a:p>
        </p:txBody>
      </p:sp>
      <p:sp>
        <p:nvSpPr>
          <p:cNvPr id="43030" name="Text Box 22"/>
          <p:cNvSpPr txBox="1">
            <a:spLocks noChangeArrowheads="1"/>
          </p:cNvSpPr>
          <p:nvPr/>
        </p:nvSpPr>
        <p:spPr bwMode="auto">
          <a:xfrm>
            <a:off x="1031875" y="6259513"/>
            <a:ext cx="2482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(–2) . (–2)</a:t>
            </a:r>
            <a:r>
              <a:rPr lang="nl-BE"/>
              <a:t> . </a:t>
            </a:r>
            <a:r>
              <a:rPr lang="nl-BE" sz="2000"/>
              <a:t>(–2) . (–2)</a:t>
            </a:r>
            <a:endParaRPr lang="nl-NL" sz="2000"/>
          </a:p>
        </p:txBody>
      </p:sp>
      <p:sp>
        <p:nvSpPr>
          <p:cNvPr id="43031" name="Text Box 23"/>
          <p:cNvSpPr txBox="1">
            <a:spLocks noChangeArrowheads="1"/>
          </p:cNvSpPr>
          <p:nvPr/>
        </p:nvSpPr>
        <p:spPr bwMode="auto">
          <a:xfrm>
            <a:off x="1031875" y="5324475"/>
            <a:ext cx="307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(–1) . (–1) . (–1)</a:t>
            </a:r>
            <a:r>
              <a:rPr lang="nl-BE"/>
              <a:t> </a:t>
            </a:r>
            <a:r>
              <a:rPr lang="nl-BE" sz="2000"/>
              <a:t>. (–1) . (–1)</a:t>
            </a:r>
            <a:endParaRPr lang="nl-NL" sz="2000"/>
          </a:p>
        </p:txBody>
      </p:sp>
      <p:sp>
        <p:nvSpPr>
          <p:cNvPr id="43032" name="Text Box 24"/>
          <p:cNvSpPr txBox="1">
            <a:spLocks noChangeArrowheads="1"/>
          </p:cNvSpPr>
          <p:nvPr/>
        </p:nvSpPr>
        <p:spPr bwMode="auto">
          <a:xfrm>
            <a:off x="6376988" y="6308725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(–6) . (–6)</a:t>
            </a:r>
            <a:endParaRPr lang="nl-NL" sz="2000"/>
          </a:p>
        </p:txBody>
      </p:sp>
      <p:sp>
        <p:nvSpPr>
          <p:cNvPr id="43033" name="Text Box 25"/>
          <p:cNvSpPr txBox="1">
            <a:spLocks noChangeArrowheads="1"/>
          </p:cNvSpPr>
          <p:nvPr/>
        </p:nvSpPr>
        <p:spPr bwMode="auto">
          <a:xfrm>
            <a:off x="6411913" y="5373688"/>
            <a:ext cx="1831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(–2) . (–2) . (–2)</a:t>
            </a:r>
            <a:endParaRPr lang="nl-NL" sz="2000"/>
          </a:p>
        </p:txBody>
      </p:sp>
      <p:sp>
        <p:nvSpPr>
          <p:cNvPr id="43034" name="Text Box 26"/>
          <p:cNvSpPr txBox="1">
            <a:spLocks noChangeArrowheads="1"/>
          </p:cNvSpPr>
          <p:nvPr/>
        </p:nvSpPr>
        <p:spPr bwMode="auto">
          <a:xfrm>
            <a:off x="3452813" y="6308725"/>
            <a:ext cx="708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=  16</a:t>
            </a:r>
            <a:endParaRPr lang="nl-NL" sz="2000"/>
          </a:p>
        </p:txBody>
      </p:sp>
      <p:sp>
        <p:nvSpPr>
          <p:cNvPr id="43035" name="Text Box 27"/>
          <p:cNvSpPr txBox="1">
            <a:spLocks noChangeArrowheads="1"/>
          </p:cNvSpPr>
          <p:nvPr/>
        </p:nvSpPr>
        <p:spPr bwMode="auto">
          <a:xfrm>
            <a:off x="4017963" y="5373688"/>
            <a:ext cx="708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=  –1</a:t>
            </a:r>
            <a:endParaRPr lang="nl-NL" sz="2000"/>
          </a:p>
        </p:txBody>
      </p:sp>
      <p:sp>
        <p:nvSpPr>
          <p:cNvPr id="43036" name="Text Box 28"/>
          <p:cNvSpPr txBox="1">
            <a:spLocks noChangeArrowheads="1"/>
          </p:cNvSpPr>
          <p:nvPr/>
        </p:nvSpPr>
        <p:spPr bwMode="auto">
          <a:xfrm>
            <a:off x="7535863" y="6308725"/>
            <a:ext cx="708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=  36</a:t>
            </a:r>
            <a:endParaRPr lang="nl-NL" sz="2000"/>
          </a:p>
        </p:txBody>
      </p:sp>
      <p:sp>
        <p:nvSpPr>
          <p:cNvPr id="43037" name="Text Box 29"/>
          <p:cNvSpPr txBox="1">
            <a:spLocks noChangeArrowheads="1"/>
          </p:cNvSpPr>
          <p:nvPr/>
        </p:nvSpPr>
        <p:spPr bwMode="auto">
          <a:xfrm>
            <a:off x="8185150" y="5373688"/>
            <a:ext cx="708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=  –8</a:t>
            </a:r>
            <a:endParaRPr lang="nl-NL" sz="2000"/>
          </a:p>
        </p:txBody>
      </p:sp>
      <p:sp>
        <p:nvSpPr>
          <p:cNvPr id="43038" name="Text Box 30"/>
          <p:cNvSpPr txBox="1">
            <a:spLocks noChangeArrowheads="1"/>
          </p:cNvSpPr>
          <p:nvPr/>
        </p:nvSpPr>
        <p:spPr bwMode="auto">
          <a:xfrm>
            <a:off x="192088" y="1628775"/>
            <a:ext cx="393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7</a:t>
            </a:r>
            <a:r>
              <a:rPr lang="nl-BE" sz="2000" baseline="30000"/>
              <a:t>5</a:t>
            </a:r>
            <a:endParaRPr lang="nl-NL" sz="2000" baseline="30000"/>
          </a:p>
        </p:txBody>
      </p:sp>
      <p:sp>
        <p:nvSpPr>
          <p:cNvPr id="43039" name="Text Box 31"/>
          <p:cNvSpPr txBox="1">
            <a:spLocks noChangeArrowheads="1"/>
          </p:cNvSpPr>
          <p:nvPr/>
        </p:nvSpPr>
        <p:spPr bwMode="auto">
          <a:xfrm>
            <a:off x="3833813" y="1628775"/>
            <a:ext cx="520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–7</a:t>
            </a:r>
            <a:r>
              <a:rPr lang="nl-BE" sz="2000" baseline="30000"/>
              <a:t>9</a:t>
            </a:r>
            <a:endParaRPr lang="nl-NL" sz="2000" baseline="30000"/>
          </a:p>
        </p:txBody>
      </p:sp>
      <p:grpSp>
        <p:nvGrpSpPr>
          <p:cNvPr id="43048" name="Group 40"/>
          <p:cNvGrpSpPr>
            <a:grpSpLocks/>
          </p:cNvGrpSpPr>
          <p:nvPr/>
        </p:nvGrpSpPr>
        <p:grpSpPr bwMode="auto">
          <a:xfrm>
            <a:off x="611188" y="1628775"/>
            <a:ext cx="2303462" cy="396875"/>
            <a:chOff x="431" y="1363"/>
            <a:chExt cx="1451" cy="250"/>
          </a:xfrm>
        </p:grpSpPr>
        <p:sp>
          <p:nvSpPr>
            <p:cNvPr id="43040" name="Line 32"/>
            <p:cNvSpPr>
              <a:spLocks noChangeShapeType="1"/>
            </p:cNvSpPr>
            <p:nvPr/>
          </p:nvSpPr>
          <p:spPr bwMode="auto">
            <a:xfrm>
              <a:off x="431" y="1480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3042" name="Text Box 34"/>
            <p:cNvSpPr txBox="1">
              <a:spLocks noChangeArrowheads="1"/>
            </p:cNvSpPr>
            <p:nvPr/>
          </p:nvSpPr>
          <p:spPr bwMode="auto">
            <a:xfrm>
              <a:off x="657" y="1363"/>
              <a:ext cx="122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/>
                <a:t>Het grondtal is 7.</a:t>
              </a:r>
              <a:endParaRPr lang="nl-NL" sz="2000"/>
            </a:p>
          </p:txBody>
        </p:sp>
      </p:grpSp>
      <p:grpSp>
        <p:nvGrpSpPr>
          <p:cNvPr id="43047" name="Group 39"/>
          <p:cNvGrpSpPr>
            <a:grpSpLocks/>
          </p:cNvGrpSpPr>
          <p:nvPr/>
        </p:nvGrpSpPr>
        <p:grpSpPr bwMode="auto">
          <a:xfrm>
            <a:off x="4427538" y="1628775"/>
            <a:ext cx="2286000" cy="396875"/>
            <a:chOff x="2880" y="1364"/>
            <a:chExt cx="1440" cy="250"/>
          </a:xfrm>
        </p:grpSpPr>
        <p:sp>
          <p:nvSpPr>
            <p:cNvPr id="43041" name="Line 33"/>
            <p:cNvSpPr>
              <a:spLocks noChangeShapeType="1"/>
            </p:cNvSpPr>
            <p:nvPr/>
          </p:nvSpPr>
          <p:spPr bwMode="auto">
            <a:xfrm>
              <a:off x="2880" y="1480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3043" name="Text Box 35"/>
            <p:cNvSpPr txBox="1">
              <a:spLocks noChangeArrowheads="1"/>
            </p:cNvSpPr>
            <p:nvPr/>
          </p:nvSpPr>
          <p:spPr bwMode="auto">
            <a:xfrm>
              <a:off x="3095" y="1364"/>
              <a:ext cx="122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/>
                <a:t>Het grondtal is 7.</a:t>
              </a:r>
              <a:endParaRPr lang="nl-NL" sz="2000"/>
            </a:p>
          </p:txBody>
        </p:sp>
      </p:grpSp>
      <p:sp>
        <p:nvSpPr>
          <p:cNvPr id="43044" name="Text Box 36"/>
          <p:cNvSpPr txBox="1">
            <a:spLocks noChangeArrowheads="1"/>
          </p:cNvSpPr>
          <p:nvPr/>
        </p:nvSpPr>
        <p:spPr bwMode="auto">
          <a:xfrm>
            <a:off x="234950" y="2565400"/>
            <a:ext cx="688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(–7)</a:t>
            </a:r>
            <a:r>
              <a:rPr lang="nl-BE" sz="2000" baseline="30000"/>
              <a:t>9</a:t>
            </a:r>
            <a:endParaRPr lang="nl-NL" sz="2000" baseline="30000"/>
          </a:p>
        </p:txBody>
      </p:sp>
      <p:grpSp>
        <p:nvGrpSpPr>
          <p:cNvPr id="43049" name="Group 41"/>
          <p:cNvGrpSpPr>
            <a:grpSpLocks/>
          </p:cNvGrpSpPr>
          <p:nvPr/>
        </p:nvGrpSpPr>
        <p:grpSpPr bwMode="auto">
          <a:xfrm>
            <a:off x="971550" y="2565400"/>
            <a:ext cx="2439988" cy="396875"/>
            <a:chOff x="749" y="1994"/>
            <a:chExt cx="1537" cy="250"/>
          </a:xfrm>
        </p:grpSpPr>
        <p:sp>
          <p:nvSpPr>
            <p:cNvPr id="43045" name="Line 37"/>
            <p:cNvSpPr>
              <a:spLocks noChangeShapeType="1"/>
            </p:cNvSpPr>
            <p:nvPr/>
          </p:nvSpPr>
          <p:spPr bwMode="auto">
            <a:xfrm>
              <a:off x="749" y="2115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3046" name="Text Box 38"/>
            <p:cNvSpPr txBox="1">
              <a:spLocks noChangeArrowheads="1"/>
            </p:cNvSpPr>
            <p:nvPr/>
          </p:nvSpPr>
          <p:spPr bwMode="auto">
            <a:xfrm>
              <a:off x="981" y="1994"/>
              <a:ext cx="13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/>
                <a:t>Het grondtal is –7.</a:t>
              </a:r>
              <a:endParaRPr lang="nl-NL" sz="2000"/>
            </a:p>
          </p:txBody>
        </p:sp>
      </p:grpSp>
      <p:sp>
        <p:nvSpPr>
          <p:cNvPr id="43050" name="Text Box 42"/>
          <p:cNvSpPr txBox="1">
            <a:spLocks noChangeArrowheads="1"/>
          </p:cNvSpPr>
          <p:nvPr/>
        </p:nvSpPr>
        <p:spPr bwMode="auto">
          <a:xfrm>
            <a:off x="179388" y="3573463"/>
            <a:ext cx="66595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Alle machten met een </a:t>
            </a:r>
            <a:r>
              <a:rPr lang="nl-BE" b="1">
                <a:solidFill>
                  <a:srgbClr val="660066"/>
                </a:solidFill>
              </a:rPr>
              <a:t>positief grondtal</a:t>
            </a:r>
            <a:r>
              <a:rPr lang="nl-BE"/>
              <a:t> zijn positief.</a:t>
            </a:r>
            <a:endParaRPr lang="nl-NL"/>
          </a:p>
        </p:txBody>
      </p:sp>
      <p:sp>
        <p:nvSpPr>
          <p:cNvPr id="43051" name="Text Box 43"/>
          <p:cNvSpPr txBox="1">
            <a:spLocks noChangeArrowheads="1"/>
          </p:cNvSpPr>
          <p:nvPr/>
        </p:nvSpPr>
        <p:spPr bwMode="auto">
          <a:xfrm>
            <a:off x="5853113" y="4005263"/>
            <a:ext cx="663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1</a:t>
            </a:r>
            <a:r>
              <a:rPr lang="nl-BE" sz="2000" baseline="30000"/>
              <a:t>4</a:t>
            </a:r>
            <a:r>
              <a:rPr lang="nl-BE" sz="2000"/>
              <a:t>  =</a:t>
            </a:r>
            <a:endParaRPr lang="nl-NL" sz="2000"/>
          </a:p>
        </p:txBody>
      </p:sp>
      <p:sp>
        <p:nvSpPr>
          <p:cNvPr id="43052" name="Text Box 44"/>
          <p:cNvSpPr txBox="1">
            <a:spLocks noChangeArrowheads="1"/>
          </p:cNvSpPr>
          <p:nvPr/>
        </p:nvSpPr>
        <p:spPr bwMode="auto">
          <a:xfrm>
            <a:off x="179388" y="4508500"/>
            <a:ext cx="7269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Als de macht een </a:t>
            </a:r>
            <a:r>
              <a:rPr lang="nl-BE" b="1">
                <a:solidFill>
                  <a:srgbClr val="660066"/>
                </a:solidFill>
              </a:rPr>
              <a:t>negatief grondtal</a:t>
            </a:r>
            <a:r>
              <a:rPr lang="nl-BE"/>
              <a:t> heeft, is het resultaat:</a:t>
            </a:r>
            <a:endParaRPr lang="nl-NL"/>
          </a:p>
        </p:txBody>
      </p:sp>
      <p:sp>
        <p:nvSpPr>
          <p:cNvPr id="43053" name="Text Box 45"/>
          <p:cNvSpPr txBox="1">
            <a:spLocks noChangeArrowheads="1"/>
          </p:cNvSpPr>
          <p:nvPr/>
        </p:nvSpPr>
        <p:spPr bwMode="auto">
          <a:xfrm>
            <a:off x="179388" y="4941888"/>
            <a:ext cx="3892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/>
              <a:t> negatief als de exponent oneven is;</a:t>
            </a:r>
            <a:endParaRPr lang="nl-NL" sz="2000"/>
          </a:p>
        </p:txBody>
      </p:sp>
      <p:sp>
        <p:nvSpPr>
          <p:cNvPr id="43054" name="Text Box 46"/>
          <p:cNvSpPr txBox="1">
            <a:spLocks noChangeArrowheads="1"/>
          </p:cNvSpPr>
          <p:nvPr/>
        </p:nvSpPr>
        <p:spPr bwMode="auto">
          <a:xfrm>
            <a:off x="179388" y="5373688"/>
            <a:ext cx="958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(–1)</a:t>
            </a:r>
            <a:r>
              <a:rPr lang="nl-BE" sz="2000" baseline="30000"/>
              <a:t>5</a:t>
            </a:r>
            <a:r>
              <a:rPr lang="nl-BE" sz="2000"/>
              <a:t>  =</a:t>
            </a:r>
            <a:endParaRPr lang="nl-NL" sz="2000"/>
          </a:p>
        </p:txBody>
      </p:sp>
      <p:sp>
        <p:nvSpPr>
          <p:cNvPr id="43055" name="Text Box 47"/>
          <p:cNvSpPr txBox="1">
            <a:spLocks noChangeArrowheads="1"/>
          </p:cNvSpPr>
          <p:nvPr/>
        </p:nvSpPr>
        <p:spPr bwMode="auto">
          <a:xfrm>
            <a:off x="5564188" y="5373688"/>
            <a:ext cx="952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(–2)³  =</a:t>
            </a:r>
            <a:endParaRPr lang="nl-NL" sz="2000"/>
          </a:p>
        </p:txBody>
      </p:sp>
      <p:sp>
        <p:nvSpPr>
          <p:cNvPr id="43056" name="Text Box 48"/>
          <p:cNvSpPr txBox="1">
            <a:spLocks noChangeArrowheads="1"/>
          </p:cNvSpPr>
          <p:nvPr/>
        </p:nvSpPr>
        <p:spPr bwMode="auto">
          <a:xfrm>
            <a:off x="179388" y="5876925"/>
            <a:ext cx="3575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/>
              <a:t> positief als de exponent even is.</a:t>
            </a:r>
            <a:endParaRPr lang="nl-NL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3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3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0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30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3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43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3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500"/>
                                        <p:tgtEl>
                                          <p:spTgt spid="43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3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3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3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3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3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3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3" dur="500"/>
                                        <p:tgtEl>
                                          <p:spTgt spid="43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8" dur="500"/>
                                        <p:tgtEl>
                                          <p:spTgt spid="43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3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3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3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3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3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3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43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3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3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3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43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3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8" dur="500"/>
                                        <p:tgtEl>
                                          <p:spTgt spid="43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8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43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43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43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43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43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43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/>
      <p:bldP spid="43013" grpId="0"/>
      <p:bldP spid="43015" grpId="0"/>
      <p:bldP spid="43016" grpId="0"/>
      <p:bldP spid="43017" grpId="0"/>
      <p:bldP spid="43018" grpId="0"/>
      <p:bldP spid="43019" grpId="0"/>
      <p:bldP spid="43020" grpId="0"/>
      <p:bldP spid="43021" grpId="0"/>
      <p:bldP spid="43023" grpId="0"/>
      <p:bldP spid="43024" grpId="0"/>
      <p:bldP spid="43025" grpId="0"/>
      <p:bldP spid="43027" grpId="0"/>
      <p:bldP spid="43028" grpId="0"/>
      <p:bldP spid="43030" grpId="0"/>
      <p:bldP spid="43031" grpId="0"/>
      <p:bldP spid="43032" grpId="0"/>
      <p:bldP spid="43033" grpId="0"/>
      <p:bldP spid="43034" grpId="0"/>
      <p:bldP spid="43035" grpId="0"/>
      <p:bldP spid="43036" grpId="0"/>
      <p:bldP spid="43037" grpId="0"/>
      <p:bldP spid="43038" grpId="0"/>
      <p:bldP spid="43039" grpId="0"/>
      <p:bldP spid="43044" grpId="0"/>
      <p:bldP spid="43050" grpId="0"/>
      <p:bldP spid="43051" grpId="0"/>
      <p:bldP spid="43052" grpId="0"/>
      <p:bldP spid="43053" grpId="0"/>
      <p:bldP spid="43054" grpId="0"/>
      <p:bldP spid="43055" grpId="0"/>
      <p:bldP spid="430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44450"/>
            <a:ext cx="8713787" cy="874713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Vierkantswortels van gehele getallen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50813" y="908050"/>
            <a:ext cx="1735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Begrippen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4357688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436245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4357688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23583" name="Text Box 31"/>
          <p:cNvSpPr txBox="1">
            <a:spLocks noChangeArrowheads="1"/>
          </p:cNvSpPr>
          <p:nvPr/>
        </p:nvSpPr>
        <p:spPr bwMode="auto">
          <a:xfrm>
            <a:off x="3111500" y="57531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grpSp>
        <p:nvGrpSpPr>
          <p:cNvPr id="23596" name="Group 44"/>
          <p:cNvGrpSpPr>
            <a:grpSpLocks/>
          </p:cNvGrpSpPr>
          <p:nvPr/>
        </p:nvGrpSpPr>
        <p:grpSpPr bwMode="auto">
          <a:xfrm>
            <a:off x="323850" y="2349500"/>
            <a:ext cx="2024063" cy="396875"/>
            <a:chOff x="707" y="2175"/>
            <a:chExt cx="1275" cy="250"/>
          </a:xfrm>
        </p:grpSpPr>
        <p:graphicFrame>
          <p:nvGraphicFramePr>
            <p:cNvPr id="23560" name="Object 8"/>
            <p:cNvGraphicFramePr>
              <a:graphicFrameLocks noChangeAspect="1"/>
            </p:cNvGraphicFramePr>
            <p:nvPr/>
          </p:nvGraphicFramePr>
          <p:xfrm>
            <a:off x="1113" y="2187"/>
            <a:ext cx="497" cy="2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12" name="Vergelijking" r:id="rId3" imgW="799920" imgH="342720" progId="Equation.3">
                    <p:embed/>
                  </p:oleObj>
                </mc:Choice>
                <mc:Fallback>
                  <p:oleObj name="Vergelijking" r:id="rId3" imgW="799920" imgH="34272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3" y="2187"/>
                          <a:ext cx="497" cy="21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590" name="Text Box 38"/>
            <p:cNvSpPr txBox="1">
              <a:spLocks noChangeArrowheads="1"/>
            </p:cNvSpPr>
            <p:nvPr/>
          </p:nvSpPr>
          <p:spPr bwMode="auto">
            <a:xfrm>
              <a:off x="707" y="2175"/>
              <a:ext cx="127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/>
                <a:t>Lees              5 als</a:t>
              </a:r>
              <a:endParaRPr lang="nl-NL" sz="2000"/>
            </a:p>
          </p:txBody>
        </p:sp>
      </p:grpSp>
      <p:grpSp>
        <p:nvGrpSpPr>
          <p:cNvPr id="23606" name="Group 54"/>
          <p:cNvGrpSpPr>
            <a:grpSpLocks/>
          </p:cNvGrpSpPr>
          <p:nvPr/>
        </p:nvGrpSpPr>
        <p:grpSpPr bwMode="auto">
          <a:xfrm>
            <a:off x="390525" y="4581525"/>
            <a:ext cx="2055813" cy="431800"/>
            <a:chOff x="246" y="2802"/>
            <a:chExt cx="1295" cy="272"/>
          </a:xfrm>
        </p:grpSpPr>
        <p:graphicFrame>
          <p:nvGraphicFramePr>
            <p:cNvPr id="23588" name="Object 36"/>
            <p:cNvGraphicFramePr>
              <a:graphicFrameLocks noChangeAspect="1"/>
            </p:cNvGraphicFramePr>
            <p:nvPr/>
          </p:nvGraphicFramePr>
          <p:xfrm>
            <a:off x="246" y="2802"/>
            <a:ext cx="540" cy="2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13" name="Vergelijking" r:id="rId5" imgW="507960" imgH="253800" progId="Equation.3">
                    <p:embed/>
                  </p:oleObj>
                </mc:Choice>
                <mc:Fallback>
                  <p:oleObj name="Vergelijking" r:id="rId5" imgW="507960" imgH="253800" progId="Equation.3">
                    <p:embed/>
                    <p:pic>
                      <p:nvPicPr>
                        <p:cNvPr id="0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6" y="2802"/>
                          <a:ext cx="540" cy="2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591" name="Text Box 39"/>
            <p:cNvSpPr txBox="1">
              <a:spLocks noChangeArrowheads="1"/>
            </p:cNvSpPr>
            <p:nvPr/>
          </p:nvSpPr>
          <p:spPr bwMode="auto">
            <a:xfrm>
              <a:off x="703" y="2824"/>
              <a:ext cx="83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/>
                <a:t>bestaat niet</a:t>
              </a:r>
              <a:endParaRPr lang="nl-NL" sz="2000"/>
            </a:p>
          </p:txBody>
        </p:sp>
      </p:grpSp>
      <p:sp>
        <p:nvSpPr>
          <p:cNvPr id="23594" name="Text Box 42"/>
          <p:cNvSpPr txBox="1">
            <a:spLocks noChangeArrowheads="1"/>
          </p:cNvSpPr>
          <p:nvPr/>
        </p:nvSpPr>
        <p:spPr bwMode="auto">
          <a:xfrm>
            <a:off x="179388" y="1433513"/>
            <a:ext cx="66913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Een positief geheel getal heeft twee vierkantswortels:</a:t>
            </a:r>
            <a:endParaRPr lang="nl-NL"/>
          </a:p>
        </p:txBody>
      </p:sp>
      <p:sp>
        <p:nvSpPr>
          <p:cNvPr id="23595" name="Text Box 43"/>
          <p:cNvSpPr txBox="1">
            <a:spLocks noChangeArrowheads="1"/>
          </p:cNvSpPr>
          <p:nvPr/>
        </p:nvSpPr>
        <p:spPr bwMode="auto">
          <a:xfrm>
            <a:off x="179388" y="1916113"/>
            <a:ext cx="33512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/>
              <a:t> de </a:t>
            </a:r>
            <a:r>
              <a:rPr lang="nl-BE" sz="2000" b="1">
                <a:solidFill>
                  <a:srgbClr val="660066"/>
                </a:solidFill>
              </a:rPr>
              <a:t>positieve </a:t>
            </a:r>
            <a:r>
              <a:rPr lang="nl-BE" sz="2000" b="1"/>
              <a:t>vierkantswortel</a:t>
            </a:r>
            <a:endParaRPr lang="nl-NL" sz="2000" b="1"/>
          </a:p>
        </p:txBody>
      </p:sp>
      <p:sp>
        <p:nvSpPr>
          <p:cNvPr id="23597" name="Text Box 45"/>
          <p:cNvSpPr txBox="1">
            <a:spLocks noChangeArrowheads="1"/>
          </p:cNvSpPr>
          <p:nvPr/>
        </p:nvSpPr>
        <p:spPr bwMode="auto">
          <a:xfrm>
            <a:off x="3014663" y="2346325"/>
            <a:ext cx="4365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i="1"/>
              <a:t>de (positieve) vierkantswortel van 25 is 5</a:t>
            </a:r>
            <a:endParaRPr lang="nl-NL" sz="2000" i="1"/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179388" y="2887663"/>
            <a:ext cx="3251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/>
              <a:t> de </a:t>
            </a:r>
            <a:r>
              <a:rPr lang="nl-BE" sz="2000">
                <a:solidFill>
                  <a:srgbClr val="660066"/>
                </a:solidFill>
              </a:rPr>
              <a:t>negatieve </a:t>
            </a:r>
            <a:r>
              <a:rPr lang="nl-BE" sz="2000"/>
              <a:t>vierkantswortel</a:t>
            </a:r>
            <a:endParaRPr lang="nl-NL" sz="2000"/>
          </a:p>
        </p:txBody>
      </p:sp>
      <p:grpSp>
        <p:nvGrpSpPr>
          <p:cNvPr id="23602" name="Group 50"/>
          <p:cNvGrpSpPr>
            <a:grpSpLocks/>
          </p:cNvGrpSpPr>
          <p:nvPr/>
        </p:nvGrpSpPr>
        <p:grpSpPr bwMode="auto">
          <a:xfrm>
            <a:off x="323850" y="3306763"/>
            <a:ext cx="2303463" cy="457200"/>
            <a:chOff x="204" y="2265"/>
            <a:chExt cx="1451" cy="288"/>
          </a:xfrm>
        </p:grpSpPr>
        <p:graphicFrame>
          <p:nvGraphicFramePr>
            <p:cNvPr id="23600" name="Object 48"/>
            <p:cNvGraphicFramePr>
              <a:graphicFrameLocks noChangeAspect="1"/>
            </p:cNvGraphicFramePr>
            <p:nvPr/>
          </p:nvGraphicFramePr>
          <p:xfrm>
            <a:off x="699" y="2313"/>
            <a:ext cx="497" cy="2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14" name="Vergelijking" r:id="rId7" imgW="799920" imgH="342720" progId="Equation.3">
                    <p:embed/>
                  </p:oleObj>
                </mc:Choice>
                <mc:Fallback>
                  <p:oleObj name="Vergelijking" r:id="rId7" imgW="799920" imgH="342720" progId="Equation.3">
                    <p:embed/>
                    <p:pic>
                      <p:nvPicPr>
                        <p:cNvPr id="0" name="Object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9" y="2313"/>
                          <a:ext cx="497" cy="21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601" name="Text Box 49"/>
            <p:cNvSpPr txBox="1">
              <a:spLocks noChangeArrowheads="1"/>
            </p:cNvSpPr>
            <p:nvPr/>
          </p:nvSpPr>
          <p:spPr bwMode="auto">
            <a:xfrm>
              <a:off x="204" y="2265"/>
              <a:ext cx="145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/>
                <a:t>Lees –</a:t>
              </a:r>
              <a:r>
                <a:rPr lang="nl-BE"/>
                <a:t>           </a:t>
              </a:r>
              <a:r>
                <a:rPr lang="nl-BE" sz="2000"/>
                <a:t>–5</a:t>
              </a:r>
              <a:r>
                <a:rPr lang="nl-BE"/>
                <a:t> </a:t>
              </a:r>
              <a:r>
                <a:rPr lang="nl-BE" sz="2000"/>
                <a:t>als</a:t>
              </a:r>
              <a:endParaRPr lang="nl-NL" sz="2000"/>
            </a:p>
          </p:txBody>
        </p:sp>
      </p:grpSp>
      <p:sp>
        <p:nvSpPr>
          <p:cNvPr id="23603" name="Text Box 51"/>
          <p:cNvSpPr txBox="1">
            <a:spLocks noChangeArrowheads="1"/>
          </p:cNvSpPr>
          <p:nvPr/>
        </p:nvSpPr>
        <p:spPr bwMode="auto">
          <a:xfrm>
            <a:off x="2984500" y="3359150"/>
            <a:ext cx="43957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 i="1"/>
              <a:t>de negatieve vierkantswortel van 25 is </a:t>
            </a:r>
            <a:r>
              <a:rPr lang="nl-BE" sz="2000"/>
              <a:t>–</a:t>
            </a:r>
            <a:r>
              <a:rPr lang="nl-BE" sz="2000" i="1"/>
              <a:t>5</a:t>
            </a:r>
            <a:endParaRPr lang="nl-NL" sz="2000" i="1"/>
          </a:p>
        </p:txBody>
      </p:sp>
      <p:sp>
        <p:nvSpPr>
          <p:cNvPr id="23604" name="Text Box 52"/>
          <p:cNvSpPr txBox="1">
            <a:spLocks noChangeArrowheads="1"/>
          </p:cNvSpPr>
          <p:nvPr/>
        </p:nvSpPr>
        <p:spPr bwMode="auto">
          <a:xfrm>
            <a:off x="179388" y="4051300"/>
            <a:ext cx="6750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Een negatief geheel getal heeft geen vierkantswortels.</a:t>
            </a:r>
            <a:endParaRPr lang="nl-NL"/>
          </a:p>
        </p:txBody>
      </p:sp>
      <p:sp>
        <p:nvSpPr>
          <p:cNvPr id="23607" name="Text Box 55"/>
          <p:cNvSpPr txBox="1">
            <a:spLocks noChangeArrowheads="1"/>
          </p:cNvSpPr>
          <p:nvPr/>
        </p:nvSpPr>
        <p:spPr bwMode="auto">
          <a:xfrm>
            <a:off x="179388" y="5348288"/>
            <a:ext cx="3573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0 heeft één vierkantswortel:</a:t>
            </a:r>
            <a:endParaRPr lang="nl-NL"/>
          </a:p>
        </p:txBody>
      </p:sp>
      <p:sp>
        <p:nvSpPr>
          <p:cNvPr id="23608" name="Text Box 56"/>
          <p:cNvSpPr txBox="1">
            <a:spLocks noChangeArrowheads="1"/>
          </p:cNvSpPr>
          <p:nvPr/>
        </p:nvSpPr>
        <p:spPr bwMode="auto">
          <a:xfrm>
            <a:off x="3659188" y="50625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0</a:t>
            </a:r>
            <a:endParaRPr lang="nl-NL"/>
          </a:p>
        </p:txBody>
      </p:sp>
      <p:graphicFrame>
        <p:nvGraphicFramePr>
          <p:cNvPr id="23610" name="Object 58"/>
          <p:cNvGraphicFramePr>
            <a:graphicFrameLocks noChangeAspect="1"/>
          </p:cNvGraphicFramePr>
          <p:nvPr/>
        </p:nvGraphicFramePr>
        <p:xfrm>
          <a:off x="395288" y="5822950"/>
          <a:ext cx="97155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5" name="Vergelijking" r:id="rId8" imgW="571320" imgH="241200" progId="Equation.3">
                  <p:embed/>
                </p:oleObj>
              </mc:Choice>
              <mc:Fallback>
                <p:oleObj name="Vergelijking" r:id="rId8" imgW="571320" imgH="241200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5822950"/>
                        <a:ext cx="971550" cy="414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3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3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5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3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3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3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2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500"/>
                                        <p:tgtEl>
                                          <p:spTgt spid="2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3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3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500"/>
                                        <p:tgtEl>
                                          <p:spTgt spid="23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500"/>
                                        <p:tgtEl>
                                          <p:spTgt spid="2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3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3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/>
      <p:bldP spid="23594" grpId="0"/>
      <p:bldP spid="23595" grpId="0"/>
      <p:bldP spid="23597" grpId="0"/>
      <p:bldP spid="23598" grpId="0"/>
      <p:bldP spid="23603" grpId="0"/>
      <p:bldP spid="23604" grpId="0"/>
      <p:bldP spid="23607" grpId="0"/>
      <p:bldP spid="23608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271</Words>
  <Application>Microsoft Office PowerPoint</Application>
  <PresentationFormat>Diavoorstelling (4:3)</PresentationFormat>
  <Paragraphs>53</Paragraphs>
  <Slides>3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9" baseType="lpstr">
      <vt:lpstr>Times New Roman</vt:lpstr>
      <vt:lpstr>Arial</vt:lpstr>
      <vt:lpstr>Comic Sans MS</vt:lpstr>
      <vt:lpstr>Verdana</vt:lpstr>
      <vt:lpstr>Standaardontwerp</vt:lpstr>
      <vt:lpstr>Microsoft Vergelijkingseditor 3.0</vt:lpstr>
      <vt:lpstr>Machten en vierkantswortels van gehele getallen</vt:lpstr>
      <vt:lpstr>Machten van gehele getallen</vt:lpstr>
      <vt:lpstr>Vierkantswortels van gehele getallen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BEWERKINGEN IN Z</dc:title>
  <dc:creator>ONZE LIEVE VROUW INSTITUUT</dc:creator>
  <cp:lastModifiedBy>andre snijers</cp:lastModifiedBy>
  <cp:revision>35</cp:revision>
  <dcterms:created xsi:type="dcterms:W3CDTF">2003-06-23T17:01:34Z</dcterms:created>
  <dcterms:modified xsi:type="dcterms:W3CDTF">2013-12-10T14:49:04Z</dcterms:modified>
</cp:coreProperties>
</file>