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0" r:id="rId2"/>
    <p:sldId id="281" r:id="rId3"/>
    <p:sldId id="277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33CC"/>
    <a:srgbClr val="CC3300"/>
    <a:srgbClr val="008000"/>
    <a:srgbClr val="009900"/>
    <a:srgbClr val="FF3300"/>
    <a:srgbClr val="CC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A2FCE3-58CD-48C4-8D88-6FFADE2DE12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169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047CC-48B2-4F2A-97F0-F25B3B7B61C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726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9564C-75E0-4645-9D11-C282DECC070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54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46621-6D43-405C-9847-BF871C1FD54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74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DDBA8-E6C6-44FB-B5B9-B6D9B4669C5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935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02E2A-0642-46F1-A7B6-7D1796DBBAE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452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FAC06-CDCE-42EB-AAF9-3B1F3DFE36A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254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7122A-C641-4404-840C-631E53711C9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501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B2A44-614A-4830-9A9F-62832D04381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66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CCEEF-36EE-478B-8CBF-10E93BC2F4F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467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638AE-CC75-4820-8428-01114126A91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836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C1D75-EF34-4885-AE63-4F88E329B34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745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F93151-71CB-46AF-9F0B-19A3986D005C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46363"/>
            <a:ext cx="77724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Machten en vierkantswortels van gehele getallen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Machten en vierkantswortels van gehele getallen</a:t>
            </a:r>
          </a:p>
        </p:txBody>
      </p:sp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Machten en vierkantswortels van gehele getallen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5563"/>
            <a:ext cx="7772400" cy="576262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Machten van gehele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63513" y="692150"/>
            <a:ext cx="1717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Afspraken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79388" y="4005263"/>
            <a:ext cx="657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3²  =</a:t>
            </a:r>
            <a:endParaRPr lang="nl-NL" sz="2000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68275" y="3068638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Rekenregel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79388" y="6308725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(–2)</a:t>
            </a:r>
            <a:r>
              <a:rPr lang="nl-BE" sz="2000" baseline="30000"/>
              <a:t>4</a:t>
            </a:r>
            <a:r>
              <a:rPr lang="nl-BE" sz="2000"/>
              <a:t>  =</a:t>
            </a:r>
            <a:endParaRPr lang="nl-NL" sz="2000"/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843213" y="4005263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4</a:t>
            </a:r>
            <a:r>
              <a:rPr lang="nl-BE" sz="2000" baseline="30000"/>
              <a:t>3</a:t>
            </a:r>
            <a:r>
              <a:rPr lang="nl-BE" sz="2000"/>
              <a:t>  =</a:t>
            </a:r>
            <a:endParaRPr lang="nl-NL" sz="2000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564188" y="6308725"/>
            <a:ext cx="95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(–6)²  =</a:t>
            </a:r>
            <a:endParaRPr lang="nl-NL" sz="2000"/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180975" y="1125538"/>
            <a:ext cx="613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De exponent hoort bij het getal waar hij bij staat.</a:t>
            </a:r>
            <a:endParaRPr lang="nl-NL"/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203200" y="2060575"/>
            <a:ext cx="737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Is een grondtal negatief, dan moet het tussen haakjes staan.</a:t>
            </a:r>
            <a:endParaRPr lang="nl-NL"/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755650" y="4005263"/>
            <a:ext cx="62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3 . 3</a:t>
            </a:r>
            <a:endParaRPr lang="nl-NL" sz="2000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3419475" y="4005263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4 . 4 . 4</a:t>
            </a:r>
            <a:endParaRPr lang="nl-NL" sz="2000"/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6403975" y="4005263"/>
            <a:ext cx="1263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1 . 1 . 1 . 1</a:t>
            </a:r>
            <a:endParaRPr lang="nl-NL" sz="2000"/>
          </a:p>
        </p:txBody>
      </p:sp>
      <p:sp>
        <p:nvSpPr>
          <p:cNvPr id="43025" name="Text Box 17"/>
          <p:cNvSpPr txBox="1">
            <a:spLocks noChangeArrowheads="1"/>
          </p:cNvSpPr>
          <p:nvPr/>
        </p:nvSpPr>
        <p:spPr bwMode="auto">
          <a:xfrm>
            <a:off x="1258888" y="4005263"/>
            <a:ext cx="581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=  9</a:t>
            </a:r>
            <a:endParaRPr lang="nl-NL" sz="2000"/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4284663" y="4005263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=  64</a:t>
            </a:r>
            <a:endParaRPr lang="nl-NL" sz="2000"/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7546975" y="4005263"/>
            <a:ext cx="581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=  1</a:t>
            </a:r>
            <a:endParaRPr lang="nl-NL" sz="2000"/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1031875" y="6259513"/>
            <a:ext cx="248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(–2) . (–2)</a:t>
            </a:r>
            <a:r>
              <a:rPr lang="nl-BE"/>
              <a:t> . </a:t>
            </a:r>
            <a:r>
              <a:rPr lang="nl-BE" sz="2000"/>
              <a:t>(–2) . (–2)</a:t>
            </a:r>
            <a:endParaRPr lang="nl-NL" sz="2000"/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1031875" y="5324475"/>
            <a:ext cx="307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(–1) . (–1) . (–1)</a:t>
            </a:r>
            <a:r>
              <a:rPr lang="nl-BE"/>
              <a:t> </a:t>
            </a:r>
            <a:r>
              <a:rPr lang="nl-BE" sz="2000"/>
              <a:t>. (–1) . (–1)</a:t>
            </a:r>
            <a:endParaRPr lang="nl-NL" sz="2000"/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6376988" y="6308725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(–6) . (–6)</a:t>
            </a:r>
            <a:endParaRPr lang="nl-NL" sz="2000"/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411913" y="5373688"/>
            <a:ext cx="1831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(–2) . (–2) . (–2)</a:t>
            </a:r>
            <a:endParaRPr lang="nl-NL" sz="2000"/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3452813" y="6308725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=  16</a:t>
            </a:r>
            <a:endParaRPr lang="nl-NL" sz="2000"/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4017963" y="5373688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=  –1</a:t>
            </a:r>
            <a:endParaRPr lang="nl-NL" sz="2000"/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535863" y="6308725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=  36</a:t>
            </a:r>
            <a:endParaRPr lang="nl-NL" sz="2000"/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8185150" y="5373688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=  –8</a:t>
            </a:r>
            <a:endParaRPr lang="nl-NL" sz="2000"/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192088" y="16287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7</a:t>
            </a:r>
            <a:r>
              <a:rPr lang="nl-BE" sz="2000" baseline="30000"/>
              <a:t>5</a:t>
            </a:r>
            <a:endParaRPr lang="nl-NL" sz="2000" baseline="30000"/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3833813" y="1628775"/>
            <a:ext cx="520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–7</a:t>
            </a:r>
            <a:r>
              <a:rPr lang="nl-BE" sz="2000" baseline="30000"/>
              <a:t>9</a:t>
            </a:r>
            <a:endParaRPr lang="nl-NL" sz="2000" baseline="30000"/>
          </a:p>
        </p:txBody>
      </p:sp>
      <p:grpSp>
        <p:nvGrpSpPr>
          <p:cNvPr id="43048" name="Group 40"/>
          <p:cNvGrpSpPr>
            <a:grpSpLocks/>
          </p:cNvGrpSpPr>
          <p:nvPr/>
        </p:nvGrpSpPr>
        <p:grpSpPr bwMode="auto">
          <a:xfrm>
            <a:off x="611188" y="1628775"/>
            <a:ext cx="2303462" cy="396875"/>
            <a:chOff x="431" y="1363"/>
            <a:chExt cx="1451" cy="250"/>
          </a:xfrm>
        </p:grpSpPr>
        <p:sp>
          <p:nvSpPr>
            <p:cNvPr id="43040" name="Line 32"/>
            <p:cNvSpPr>
              <a:spLocks noChangeShapeType="1"/>
            </p:cNvSpPr>
            <p:nvPr/>
          </p:nvSpPr>
          <p:spPr bwMode="auto">
            <a:xfrm>
              <a:off x="431" y="148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3042" name="Text Box 34"/>
            <p:cNvSpPr txBox="1">
              <a:spLocks noChangeArrowheads="1"/>
            </p:cNvSpPr>
            <p:nvPr/>
          </p:nvSpPr>
          <p:spPr bwMode="auto">
            <a:xfrm>
              <a:off x="657" y="1363"/>
              <a:ext cx="1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Het grondtal is 7.</a:t>
              </a:r>
              <a:endParaRPr lang="nl-NL" sz="2000"/>
            </a:p>
          </p:txBody>
        </p:sp>
      </p:grpSp>
      <p:grpSp>
        <p:nvGrpSpPr>
          <p:cNvPr id="43047" name="Group 39"/>
          <p:cNvGrpSpPr>
            <a:grpSpLocks/>
          </p:cNvGrpSpPr>
          <p:nvPr/>
        </p:nvGrpSpPr>
        <p:grpSpPr bwMode="auto">
          <a:xfrm>
            <a:off x="4427538" y="1628775"/>
            <a:ext cx="2286000" cy="396875"/>
            <a:chOff x="2880" y="1364"/>
            <a:chExt cx="1440" cy="250"/>
          </a:xfrm>
        </p:grpSpPr>
        <p:sp>
          <p:nvSpPr>
            <p:cNvPr id="43041" name="Line 33"/>
            <p:cNvSpPr>
              <a:spLocks noChangeShapeType="1"/>
            </p:cNvSpPr>
            <p:nvPr/>
          </p:nvSpPr>
          <p:spPr bwMode="auto">
            <a:xfrm>
              <a:off x="2880" y="148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3043" name="Text Box 35"/>
            <p:cNvSpPr txBox="1">
              <a:spLocks noChangeArrowheads="1"/>
            </p:cNvSpPr>
            <p:nvPr/>
          </p:nvSpPr>
          <p:spPr bwMode="auto">
            <a:xfrm>
              <a:off x="3095" y="1364"/>
              <a:ext cx="12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Het grondtal is 7.</a:t>
              </a:r>
              <a:endParaRPr lang="nl-NL" sz="2000"/>
            </a:p>
          </p:txBody>
        </p:sp>
      </p:grpSp>
      <p:sp>
        <p:nvSpPr>
          <p:cNvPr id="43044" name="Text Box 36"/>
          <p:cNvSpPr txBox="1">
            <a:spLocks noChangeArrowheads="1"/>
          </p:cNvSpPr>
          <p:nvPr/>
        </p:nvSpPr>
        <p:spPr bwMode="auto">
          <a:xfrm>
            <a:off x="234950" y="2565400"/>
            <a:ext cx="688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(–7)</a:t>
            </a:r>
            <a:r>
              <a:rPr lang="nl-BE" sz="2000" baseline="30000"/>
              <a:t>9</a:t>
            </a:r>
            <a:endParaRPr lang="nl-NL" sz="2000" baseline="30000"/>
          </a:p>
        </p:txBody>
      </p:sp>
      <p:grpSp>
        <p:nvGrpSpPr>
          <p:cNvPr id="43049" name="Group 41"/>
          <p:cNvGrpSpPr>
            <a:grpSpLocks/>
          </p:cNvGrpSpPr>
          <p:nvPr/>
        </p:nvGrpSpPr>
        <p:grpSpPr bwMode="auto">
          <a:xfrm>
            <a:off x="971550" y="2565400"/>
            <a:ext cx="2439988" cy="396875"/>
            <a:chOff x="749" y="1994"/>
            <a:chExt cx="1537" cy="250"/>
          </a:xfrm>
        </p:grpSpPr>
        <p:sp>
          <p:nvSpPr>
            <p:cNvPr id="43045" name="Line 37"/>
            <p:cNvSpPr>
              <a:spLocks noChangeShapeType="1"/>
            </p:cNvSpPr>
            <p:nvPr/>
          </p:nvSpPr>
          <p:spPr bwMode="auto">
            <a:xfrm>
              <a:off x="749" y="2115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3046" name="Text Box 38"/>
            <p:cNvSpPr txBox="1">
              <a:spLocks noChangeArrowheads="1"/>
            </p:cNvSpPr>
            <p:nvPr/>
          </p:nvSpPr>
          <p:spPr bwMode="auto">
            <a:xfrm>
              <a:off x="981" y="1994"/>
              <a:ext cx="13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Het grondtal is –7.</a:t>
              </a:r>
              <a:endParaRPr lang="nl-NL" sz="2000"/>
            </a:p>
          </p:txBody>
        </p:sp>
      </p:grpSp>
      <p:sp>
        <p:nvSpPr>
          <p:cNvPr id="43050" name="Text Box 42"/>
          <p:cNvSpPr txBox="1">
            <a:spLocks noChangeArrowheads="1"/>
          </p:cNvSpPr>
          <p:nvPr/>
        </p:nvSpPr>
        <p:spPr bwMode="auto">
          <a:xfrm>
            <a:off x="179388" y="3573463"/>
            <a:ext cx="6659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Alle machten met een </a:t>
            </a:r>
            <a:r>
              <a:rPr lang="nl-BE" b="1">
                <a:solidFill>
                  <a:srgbClr val="660066"/>
                </a:solidFill>
              </a:rPr>
              <a:t>positief grondtal</a:t>
            </a:r>
            <a:r>
              <a:rPr lang="nl-BE"/>
              <a:t> zijn positief.</a:t>
            </a:r>
            <a:endParaRPr lang="nl-NL"/>
          </a:p>
        </p:txBody>
      </p:sp>
      <p:sp>
        <p:nvSpPr>
          <p:cNvPr id="43051" name="Text Box 43"/>
          <p:cNvSpPr txBox="1">
            <a:spLocks noChangeArrowheads="1"/>
          </p:cNvSpPr>
          <p:nvPr/>
        </p:nvSpPr>
        <p:spPr bwMode="auto">
          <a:xfrm>
            <a:off x="5853113" y="4005263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1</a:t>
            </a:r>
            <a:r>
              <a:rPr lang="nl-BE" sz="2000" baseline="30000"/>
              <a:t>4</a:t>
            </a:r>
            <a:r>
              <a:rPr lang="nl-BE" sz="2000"/>
              <a:t>  =</a:t>
            </a:r>
            <a:endParaRPr lang="nl-NL" sz="2000"/>
          </a:p>
        </p:txBody>
      </p:sp>
      <p:sp>
        <p:nvSpPr>
          <p:cNvPr id="43052" name="Text Box 44"/>
          <p:cNvSpPr txBox="1">
            <a:spLocks noChangeArrowheads="1"/>
          </p:cNvSpPr>
          <p:nvPr/>
        </p:nvSpPr>
        <p:spPr bwMode="auto">
          <a:xfrm>
            <a:off x="179388" y="4508500"/>
            <a:ext cx="7269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Als de macht een </a:t>
            </a:r>
            <a:r>
              <a:rPr lang="nl-BE" b="1">
                <a:solidFill>
                  <a:srgbClr val="660066"/>
                </a:solidFill>
              </a:rPr>
              <a:t>negatief grondtal</a:t>
            </a:r>
            <a:r>
              <a:rPr lang="nl-BE"/>
              <a:t> heeft, is het resultaat:</a:t>
            </a:r>
            <a:endParaRPr lang="nl-NL"/>
          </a:p>
        </p:txBody>
      </p:sp>
      <p:sp>
        <p:nvSpPr>
          <p:cNvPr id="43053" name="Text Box 45"/>
          <p:cNvSpPr txBox="1">
            <a:spLocks noChangeArrowheads="1"/>
          </p:cNvSpPr>
          <p:nvPr/>
        </p:nvSpPr>
        <p:spPr bwMode="auto">
          <a:xfrm>
            <a:off x="179388" y="4941888"/>
            <a:ext cx="3892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negatief als de exponent oneven is;</a:t>
            </a:r>
            <a:endParaRPr lang="nl-NL" sz="2000"/>
          </a:p>
        </p:txBody>
      </p:sp>
      <p:sp>
        <p:nvSpPr>
          <p:cNvPr id="43054" name="Text Box 46"/>
          <p:cNvSpPr txBox="1">
            <a:spLocks noChangeArrowheads="1"/>
          </p:cNvSpPr>
          <p:nvPr/>
        </p:nvSpPr>
        <p:spPr bwMode="auto">
          <a:xfrm>
            <a:off x="179388" y="5373688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(–1)</a:t>
            </a:r>
            <a:r>
              <a:rPr lang="nl-BE" sz="2000" baseline="30000"/>
              <a:t>5</a:t>
            </a:r>
            <a:r>
              <a:rPr lang="nl-BE" sz="2000"/>
              <a:t>  =</a:t>
            </a:r>
            <a:endParaRPr lang="nl-NL" sz="2000"/>
          </a:p>
        </p:txBody>
      </p:sp>
      <p:sp>
        <p:nvSpPr>
          <p:cNvPr id="43055" name="Text Box 47"/>
          <p:cNvSpPr txBox="1">
            <a:spLocks noChangeArrowheads="1"/>
          </p:cNvSpPr>
          <p:nvPr/>
        </p:nvSpPr>
        <p:spPr bwMode="auto">
          <a:xfrm>
            <a:off x="5564188" y="5373688"/>
            <a:ext cx="95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/>
              <a:t>(–2)³  =</a:t>
            </a:r>
            <a:endParaRPr lang="nl-NL" sz="2000"/>
          </a:p>
        </p:txBody>
      </p:sp>
      <p:sp>
        <p:nvSpPr>
          <p:cNvPr id="43056" name="Text Box 48"/>
          <p:cNvSpPr txBox="1">
            <a:spLocks noChangeArrowheads="1"/>
          </p:cNvSpPr>
          <p:nvPr/>
        </p:nvSpPr>
        <p:spPr bwMode="auto">
          <a:xfrm>
            <a:off x="179388" y="5876925"/>
            <a:ext cx="357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positief als de exponent even is.</a:t>
            </a:r>
            <a:endParaRPr lang="nl-NL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4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3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3" dur="500"/>
                                        <p:tgtEl>
                                          <p:spTgt spid="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3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3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8" dur="500"/>
                                        <p:tgtEl>
                                          <p:spTgt spid="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3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3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3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/>
      <p:bldP spid="43013" grpId="0"/>
      <p:bldP spid="43015" grpId="0"/>
      <p:bldP spid="43016" grpId="0"/>
      <p:bldP spid="43017" grpId="0"/>
      <p:bldP spid="43018" grpId="0"/>
      <p:bldP spid="43019" grpId="0"/>
      <p:bldP spid="43020" grpId="0"/>
      <p:bldP spid="43021" grpId="0"/>
      <p:bldP spid="43023" grpId="0"/>
      <p:bldP spid="43024" grpId="0"/>
      <p:bldP spid="43025" grpId="0"/>
      <p:bldP spid="43027" grpId="0"/>
      <p:bldP spid="43028" grpId="0"/>
      <p:bldP spid="43030" grpId="0"/>
      <p:bldP spid="43031" grpId="0"/>
      <p:bldP spid="43032" grpId="0"/>
      <p:bldP spid="43033" grpId="0"/>
      <p:bldP spid="43034" grpId="0"/>
      <p:bldP spid="43035" grpId="0"/>
      <p:bldP spid="43036" grpId="0"/>
      <p:bldP spid="43037" grpId="0"/>
      <p:bldP spid="43038" grpId="0"/>
      <p:bldP spid="43039" grpId="0"/>
      <p:bldP spid="43044" grpId="0"/>
      <p:bldP spid="43050" grpId="0"/>
      <p:bldP spid="43051" grpId="0"/>
      <p:bldP spid="43052" grpId="0"/>
      <p:bldP spid="43053" grpId="0"/>
      <p:bldP spid="43054" grpId="0"/>
      <p:bldP spid="43055" grpId="0"/>
      <p:bldP spid="430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13787" cy="87471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Vierkantswortels van gehele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50813" y="908050"/>
            <a:ext cx="173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Begrippen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357688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36245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357688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3111500" y="57531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grpSp>
        <p:nvGrpSpPr>
          <p:cNvPr id="23596" name="Group 44"/>
          <p:cNvGrpSpPr>
            <a:grpSpLocks/>
          </p:cNvGrpSpPr>
          <p:nvPr/>
        </p:nvGrpSpPr>
        <p:grpSpPr bwMode="auto">
          <a:xfrm>
            <a:off x="323850" y="2349500"/>
            <a:ext cx="2024063" cy="396875"/>
            <a:chOff x="707" y="2175"/>
            <a:chExt cx="1275" cy="250"/>
          </a:xfrm>
        </p:grpSpPr>
        <p:graphicFrame>
          <p:nvGraphicFramePr>
            <p:cNvPr id="23560" name="Object 8"/>
            <p:cNvGraphicFramePr>
              <a:graphicFrameLocks noChangeAspect="1"/>
            </p:cNvGraphicFramePr>
            <p:nvPr/>
          </p:nvGraphicFramePr>
          <p:xfrm>
            <a:off x="1113" y="2187"/>
            <a:ext cx="497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2" name="Vergelijking" r:id="rId3" imgW="799920" imgH="342720" progId="Equation.3">
                    <p:embed/>
                  </p:oleObj>
                </mc:Choice>
                <mc:Fallback>
                  <p:oleObj name="Vergelijking" r:id="rId3" imgW="799920" imgH="34272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3" y="2187"/>
                          <a:ext cx="497" cy="2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90" name="Text Box 38"/>
            <p:cNvSpPr txBox="1">
              <a:spLocks noChangeArrowheads="1"/>
            </p:cNvSpPr>
            <p:nvPr/>
          </p:nvSpPr>
          <p:spPr bwMode="auto">
            <a:xfrm>
              <a:off x="707" y="2175"/>
              <a:ext cx="127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Lees              5 als</a:t>
              </a:r>
              <a:endParaRPr lang="nl-NL" sz="2000"/>
            </a:p>
          </p:txBody>
        </p:sp>
      </p:grpSp>
      <p:grpSp>
        <p:nvGrpSpPr>
          <p:cNvPr id="23606" name="Group 54"/>
          <p:cNvGrpSpPr>
            <a:grpSpLocks/>
          </p:cNvGrpSpPr>
          <p:nvPr/>
        </p:nvGrpSpPr>
        <p:grpSpPr bwMode="auto">
          <a:xfrm>
            <a:off x="390525" y="4581525"/>
            <a:ext cx="2055813" cy="431800"/>
            <a:chOff x="246" y="2802"/>
            <a:chExt cx="1295" cy="272"/>
          </a:xfrm>
        </p:grpSpPr>
        <p:graphicFrame>
          <p:nvGraphicFramePr>
            <p:cNvPr id="23588" name="Object 36"/>
            <p:cNvGraphicFramePr>
              <a:graphicFrameLocks noChangeAspect="1"/>
            </p:cNvGraphicFramePr>
            <p:nvPr/>
          </p:nvGraphicFramePr>
          <p:xfrm>
            <a:off x="246" y="2802"/>
            <a:ext cx="540" cy="2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3" name="Vergelijking" r:id="rId5" imgW="507960" imgH="253800" progId="Equation.3">
                    <p:embed/>
                  </p:oleObj>
                </mc:Choice>
                <mc:Fallback>
                  <p:oleObj name="Vergelijking" r:id="rId5" imgW="507960" imgH="253800" progId="Equation.3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" y="2802"/>
                          <a:ext cx="540" cy="2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591" name="Text Box 39"/>
            <p:cNvSpPr txBox="1">
              <a:spLocks noChangeArrowheads="1"/>
            </p:cNvSpPr>
            <p:nvPr/>
          </p:nvSpPr>
          <p:spPr bwMode="auto">
            <a:xfrm>
              <a:off x="703" y="2824"/>
              <a:ext cx="83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bestaat niet</a:t>
              </a:r>
              <a:endParaRPr lang="nl-NL" sz="2000"/>
            </a:p>
          </p:txBody>
        </p:sp>
      </p:grp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79388" y="1433513"/>
            <a:ext cx="669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Een positief geheel getal heeft twee vierkantswortels:</a:t>
            </a:r>
            <a:endParaRPr lang="nl-NL"/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179388" y="1916113"/>
            <a:ext cx="3351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de </a:t>
            </a:r>
            <a:r>
              <a:rPr lang="nl-BE" sz="2000" b="1">
                <a:solidFill>
                  <a:srgbClr val="660066"/>
                </a:solidFill>
              </a:rPr>
              <a:t>positieve </a:t>
            </a:r>
            <a:r>
              <a:rPr lang="nl-BE" sz="2000" b="1"/>
              <a:t>vierkantswortel</a:t>
            </a:r>
            <a:endParaRPr lang="nl-NL" sz="2000" b="1"/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3014663" y="2346325"/>
            <a:ext cx="4365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1"/>
              <a:t>de (positieve) vierkantswortel van 25 is 5</a:t>
            </a:r>
            <a:endParaRPr lang="nl-NL" sz="2000" i="1"/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179388" y="2887663"/>
            <a:ext cx="325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/>
              <a:t> de </a:t>
            </a:r>
            <a:r>
              <a:rPr lang="nl-BE" sz="2000">
                <a:solidFill>
                  <a:srgbClr val="660066"/>
                </a:solidFill>
              </a:rPr>
              <a:t>negatieve </a:t>
            </a:r>
            <a:r>
              <a:rPr lang="nl-BE" sz="2000"/>
              <a:t>vierkantswortel</a:t>
            </a:r>
            <a:endParaRPr lang="nl-NL" sz="2000"/>
          </a:p>
        </p:txBody>
      </p:sp>
      <p:grpSp>
        <p:nvGrpSpPr>
          <p:cNvPr id="23602" name="Group 50"/>
          <p:cNvGrpSpPr>
            <a:grpSpLocks/>
          </p:cNvGrpSpPr>
          <p:nvPr/>
        </p:nvGrpSpPr>
        <p:grpSpPr bwMode="auto">
          <a:xfrm>
            <a:off x="323850" y="3306763"/>
            <a:ext cx="2303463" cy="457200"/>
            <a:chOff x="204" y="2265"/>
            <a:chExt cx="1451" cy="288"/>
          </a:xfrm>
        </p:grpSpPr>
        <p:graphicFrame>
          <p:nvGraphicFramePr>
            <p:cNvPr id="23600" name="Object 48"/>
            <p:cNvGraphicFramePr>
              <a:graphicFrameLocks noChangeAspect="1"/>
            </p:cNvGraphicFramePr>
            <p:nvPr/>
          </p:nvGraphicFramePr>
          <p:xfrm>
            <a:off x="699" y="2313"/>
            <a:ext cx="497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14" name="Vergelijking" r:id="rId7" imgW="799920" imgH="342720" progId="Equation.3">
                    <p:embed/>
                  </p:oleObj>
                </mc:Choice>
                <mc:Fallback>
                  <p:oleObj name="Vergelijking" r:id="rId7" imgW="799920" imgH="342720" progId="Equation.3">
                    <p:embed/>
                    <p:pic>
                      <p:nvPicPr>
                        <p:cNvPr id="0" name="Object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" y="2313"/>
                          <a:ext cx="497" cy="2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601" name="Text Box 49"/>
            <p:cNvSpPr txBox="1">
              <a:spLocks noChangeArrowheads="1"/>
            </p:cNvSpPr>
            <p:nvPr/>
          </p:nvSpPr>
          <p:spPr bwMode="auto">
            <a:xfrm>
              <a:off x="204" y="2265"/>
              <a:ext cx="14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/>
                <a:t>Lees –</a:t>
              </a:r>
              <a:r>
                <a:rPr lang="nl-BE"/>
                <a:t>           </a:t>
              </a:r>
              <a:r>
                <a:rPr lang="nl-BE" sz="2000"/>
                <a:t>–5</a:t>
              </a:r>
              <a:r>
                <a:rPr lang="nl-BE"/>
                <a:t> </a:t>
              </a:r>
              <a:r>
                <a:rPr lang="nl-BE" sz="2000"/>
                <a:t>als</a:t>
              </a:r>
              <a:endParaRPr lang="nl-NL" sz="2000"/>
            </a:p>
          </p:txBody>
        </p:sp>
      </p:grp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2984500" y="3359150"/>
            <a:ext cx="4395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1"/>
              <a:t>de negatieve vierkantswortel van 25 is </a:t>
            </a:r>
            <a:r>
              <a:rPr lang="nl-BE" sz="2000"/>
              <a:t>–</a:t>
            </a:r>
            <a:r>
              <a:rPr lang="nl-BE" sz="2000" i="1"/>
              <a:t>5</a:t>
            </a:r>
            <a:endParaRPr lang="nl-NL" sz="2000" i="1"/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179388" y="4051300"/>
            <a:ext cx="675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Een negatief geheel getal heeft geen vierkantswortels.</a:t>
            </a:r>
            <a:endParaRPr lang="nl-NL"/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179388" y="5348288"/>
            <a:ext cx="3573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0 heeft één vierkantswortel:</a:t>
            </a:r>
            <a:endParaRPr lang="nl-NL"/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659188" y="50625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0</a:t>
            </a:r>
            <a:endParaRPr lang="nl-NL"/>
          </a:p>
        </p:txBody>
      </p:sp>
      <p:graphicFrame>
        <p:nvGraphicFramePr>
          <p:cNvPr id="23610" name="Object 58"/>
          <p:cNvGraphicFramePr>
            <a:graphicFrameLocks noChangeAspect="1"/>
          </p:cNvGraphicFramePr>
          <p:nvPr/>
        </p:nvGraphicFramePr>
        <p:xfrm>
          <a:off x="395288" y="5822950"/>
          <a:ext cx="9715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name="Vergelijking" r:id="rId8" imgW="571320" imgH="241200" progId="Equation.3">
                  <p:embed/>
                </p:oleObj>
              </mc:Choice>
              <mc:Fallback>
                <p:oleObj name="Vergelijking" r:id="rId8" imgW="571320" imgH="2412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822950"/>
                        <a:ext cx="971550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3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3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3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3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3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2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23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500"/>
                                        <p:tgtEl>
                                          <p:spTgt spid="2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94" grpId="0"/>
      <p:bldP spid="23595" grpId="0"/>
      <p:bldP spid="23597" grpId="0"/>
      <p:bldP spid="23598" grpId="0"/>
      <p:bldP spid="23603" grpId="0"/>
      <p:bldP spid="23604" grpId="0"/>
      <p:bldP spid="23607" grpId="0"/>
      <p:bldP spid="23608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271</Words>
  <Application>Microsoft Office PowerPoint</Application>
  <PresentationFormat>Diavoorstelling (4:3)</PresentationFormat>
  <Paragraphs>53</Paragraphs>
  <Slides>3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Comic Sans MS</vt:lpstr>
      <vt:lpstr>Verdana</vt:lpstr>
      <vt:lpstr>Standaardontwerp</vt:lpstr>
      <vt:lpstr>Microsoft Vergelijkingseditor 3.0</vt:lpstr>
      <vt:lpstr>Machten en vierkantswortels van gehele getallen</vt:lpstr>
      <vt:lpstr>Machten van gehele getallen</vt:lpstr>
      <vt:lpstr>Vierkantswortels van gehele getallen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35</cp:revision>
  <dcterms:created xsi:type="dcterms:W3CDTF">2003-06-23T17:01:34Z</dcterms:created>
  <dcterms:modified xsi:type="dcterms:W3CDTF">2013-12-10T14:49:04Z</dcterms:modified>
</cp:coreProperties>
</file>