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0" r:id="rId2"/>
    <p:sldId id="279" r:id="rId3"/>
    <p:sldId id="281" r:id="rId4"/>
    <p:sldId id="282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3333CC"/>
    <a:srgbClr val="CC3300"/>
    <a:srgbClr val="008000"/>
    <a:srgbClr val="009900"/>
    <a:srgbClr val="FF3300"/>
    <a:srgbClr val="C00066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500" autoAdjust="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66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569A9B-ED08-4EC4-9E9C-177890CA142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5002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39EE1-034A-4CAF-A220-0C207C179AA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279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7DE97-A2F9-4B08-B32D-469AF3DA268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040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34405-1720-43ED-9DE1-D1101033C63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40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28357-97BC-48A9-ADD1-691A38FD7FF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957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3DDBA-EAA7-4984-8FF0-4B9B2B0AF9F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8243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5CD8B-AC8D-448F-B005-9A526A959F9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2104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EC1DB-94EC-45B7-BF03-2F25DDA3334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53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AD956-4436-49CC-8D9E-63F53FCD40A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9779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11E6C-E855-4CDC-9DAA-4CB3CA5A068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9031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07BE8-9468-4161-8D72-ABE6CECEE9B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7724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95E3C-4FAC-4FF2-90FA-07B9F78B6CA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937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073B4E-8FE4-4B56-BF95-1364B52C4C41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01_Pelckmans_1ste%20jaar_versie_2_W2013\00_Matrix_1ste_jaar\01_Bordboek_LWB_Matrix_1_Getallenleer\27b_volgorde_alle_bewerkingen_Z_haakjes_film.html" TargetMode="External"/><Relationship Id="rId2" Type="http://schemas.openxmlformats.org/officeDocument/2006/relationships/hyperlink" Target="file:///C:\01_Pelckmans_1ste%20jaar_versie_2_W2013\00_Matrix_1ste_jaar\01_Bordboek_LWB_Matrix_1_Getallenleer\27a_volgorde_alle_bewerkingen_Z_film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46363"/>
            <a:ext cx="7772400" cy="1143000"/>
          </a:xfrm>
        </p:spPr>
        <p:txBody>
          <a:bodyPr/>
          <a:lstStyle/>
          <a:p>
            <a: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  <a:t>De volgorde van de bewerkingen</a:t>
            </a:r>
            <a:endParaRPr lang="nl-NL" sz="4000" b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41988" name="WordArt 4"/>
          <p:cNvSpPr>
            <a:spLocks noChangeArrowheads="1" noChangeShapeType="1" noTextEdit="1"/>
          </p:cNvSpPr>
          <p:nvPr/>
        </p:nvSpPr>
        <p:spPr bwMode="auto">
          <a:xfrm rot="678596">
            <a:off x="1254125" y="976313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92140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De volgorde van de bewerkingen</a:t>
            </a:r>
          </a:p>
        </p:txBody>
      </p:sp>
      <p:sp>
        <p:nvSpPr>
          <p:cNvPr id="41989" name="WordArt 5"/>
          <p:cNvSpPr>
            <a:spLocks noChangeArrowheads="1" noChangeShapeType="1" noTextEdit="1"/>
          </p:cNvSpPr>
          <p:nvPr/>
        </p:nvSpPr>
        <p:spPr bwMode="auto">
          <a:xfrm rot="-658839">
            <a:off x="1657350" y="4795838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5883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De volgorde van de bewerkingen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6143625" y="579913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4450"/>
            <a:ext cx="7704137" cy="612775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Volgorde van de bewerkingen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39700" y="836613"/>
            <a:ext cx="1900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Rekenregel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57200" y="1700213"/>
            <a:ext cx="3316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–2 . (2² . 3 – 4) : (–2)³ + 4</a:t>
            </a:r>
            <a:endParaRPr lang="nl-NL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52400" y="2438400"/>
            <a:ext cx="3471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–2 . (4 . 3 – 4) : (–2)³ + 4</a:t>
            </a:r>
            <a:endParaRPr lang="nl-NL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52400" y="3187700"/>
            <a:ext cx="3243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–2 . (12 – 4) : (–2)³ + 4</a:t>
            </a:r>
            <a:endParaRPr lang="nl-NL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52400" y="3835400"/>
            <a:ext cx="2430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–2 . 8 : (–2)³ + 4</a:t>
            </a:r>
            <a:endParaRPr lang="nl-NL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52400" y="4484688"/>
            <a:ext cx="2338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–2 . 8 : (–8) + 4</a:t>
            </a:r>
            <a:endParaRPr lang="nl-NL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52400" y="5132388"/>
            <a:ext cx="1136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 2 + 4</a:t>
            </a:r>
            <a:endParaRPr lang="nl-NL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66688" y="5813425"/>
            <a:ext cx="66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 6</a:t>
            </a:r>
            <a:endParaRPr lang="nl-NL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787900" y="1325563"/>
            <a:ext cx="41767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 sz="2000"/>
              <a:t>Haakjes doorbreken de normale rekenvolgorde.</a:t>
            </a:r>
          </a:p>
          <a:p>
            <a:r>
              <a:rPr lang="nl-BE" sz="2000"/>
              <a:t>Reken daarom in een oefening eerst de </a:t>
            </a:r>
            <a:r>
              <a:rPr lang="nl-BE" sz="2000" b="1">
                <a:solidFill>
                  <a:srgbClr val="008000"/>
                </a:solidFill>
              </a:rPr>
              <a:t>bewerking(en) tussen de haakjes</a:t>
            </a:r>
            <a:r>
              <a:rPr lang="nl-BE" sz="2000"/>
              <a:t> uit.</a:t>
            </a:r>
            <a:endParaRPr lang="nl-NL" sz="2000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4787900" y="2998788"/>
            <a:ext cx="36306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nl-BE" sz="2000"/>
              <a:t>Houd binnen en buiten de haakjes</a:t>
            </a:r>
          </a:p>
          <a:p>
            <a:r>
              <a:rPr lang="nl-BE" sz="2000"/>
              <a:t>rekening met de afspraken i.v.m.</a:t>
            </a:r>
          </a:p>
          <a:p>
            <a:r>
              <a:rPr lang="nl-BE" sz="2000"/>
              <a:t>de volgorde van de bewerkingen:</a:t>
            </a:r>
            <a:endParaRPr lang="nl-NL" sz="2000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96850" y="6213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V="1">
            <a:off x="1171575" y="3616325"/>
            <a:ext cx="688975" cy="476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1408113" y="4259263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511175" y="4916488"/>
            <a:ext cx="1368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V="1">
            <a:off x="1162050" y="2871788"/>
            <a:ext cx="473075" cy="4762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639763" y="5554663"/>
            <a:ext cx="504825" cy="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1181100" y="2132013"/>
            <a:ext cx="217488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4860925" y="4292600"/>
            <a:ext cx="3309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/>
              <a:t> de </a:t>
            </a:r>
            <a:r>
              <a:rPr lang="nl-BE" sz="2000" b="1">
                <a:solidFill>
                  <a:srgbClr val="FF3300"/>
                </a:solidFill>
              </a:rPr>
              <a:t>machten</a:t>
            </a:r>
            <a:r>
              <a:rPr lang="nl-BE" sz="2000"/>
              <a:t> en/of de </a:t>
            </a:r>
            <a:r>
              <a:rPr lang="nl-BE" sz="2000" b="1">
                <a:solidFill>
                  <a:srgbClr val="FF3300"/>
                </a:solidFill>
              </a:rPr>
              <a:t>wortels</a:t>
            </a:r>
            <a:endParaRPr lang="nl-NL" sz="2000" b="1">
              <a:solidFill>
                <a:srgbClr val="FF3300"/>
              </a:solidFill>
            </a:endParaRP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4859338" y="4903788"/>
            <a:ext cx="3810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/>
              <a:t> de </a:t>
            </a:r>
            <a:r>
              <a:rPr lang="nl-BE" sz="2000" b="1">
                <a:solidFill>
                  <a:srgbClr val="3333CC"/>
                </a:solidFill>
              </a:rPr>
              <a:t>vermenigvuldigingen</a:t>
            </a:r>
            <a:r>
              <a:rPr lang="nl-BE" sz="2000"/>
              <a:t> en/of de</a:t>
            </a:r>
          </a:p>
          <a:p>
            <a:r>
              <a:rPr lang="nl-BE" sz="2000"/>
              <a:t>  </a:t>
            </a:r>
            <a:r>
              <a:rPr lang="nl-BE" sz="2000" b="1">
                <a:solidFill>
                  <a:srgbClr val="3333CC"/>
                </a:solidFill>
              </a:rPr>
              <a:t>delingen</a:t>
            </a:r>
            <a:r>
              <a:rPr lang="nl-BE" sz="2000"/>
              <a:t> van links naar rechts</a:t>
            </a:r>
            <a:endParaRPr lang="nl-NL" sz="2000"/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4859338" y="5822950"/>
            <a:ext cx="41830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/>
              <a:t> de </a:t>
            </a:r>
            <a:r>
              <a:rPr lang="nl-BE" sz="2000" b="1">
                <a:solidFill>
                  <a:srgbClr val="660066"/>
                </a:solidFill>
              </a:rPr>
              <a:t>optellingen</a:t>
            </a:r>
            <a:r>
              <a:rPr lang="nl-BE" sz="2000"/>
              <a:t> en/of de </a:t>
            </a:r>
            <a:r>
              <a:rPr lang="nl-BE" sz="2000" b="1">
                <a:solidFill>
                  <a:srgbClr val="660066"/>
                </a:solidFill>
              </a:rPr>
              <a:t>aftrekkingen</a:t>
            </a:r>
          </a:p>
          <a:p>
            <a:r>
              <a:rPr lang="nl-BE" sz="2000"/>
              <a:t>   van links naar rechts</a:t>
            </a:r>
            <a:endParaRPr lang="nl-NL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/>
      <p:bldP spid="25604" grpId="0"/>
      <p:bldP spid="25605" grpId="0"/>
      <p:bldP spid="25606" grpId="0"/>
      <p:bldP spid="25607" grpId="0"/>
      <p:bldP spid="25608" grpId="0"/>
      <p:bldP spid="25609" grpId="0"/>
      <p:bldP spid="25610" grpId="0"/>
      <p:bldP spid="25611" grpId="0"/>
      <p:bldP spid="25612" grpId="0"/>
      <p:bldP spid="25619" grpId="0" animBg="1"/>
      <p:bldP spid="25620" grpId="0" animBg="1"/>
      <p:bldP spid="25621" grpId="0" animBg="1"/>
      <p:bldP spid="25622" grpId="0" animBg="1"/>
      <p:bldP spid="25624" grpId="0" animBg="1"/>
      <p:bldP spid="25625" grpId="0" animBg="1"/>
      <p:bldP spid="25626" grpId="0"/>
      <p:bldP spid="25627" grpId="0"/>
      <p:bldP spid="256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8"/>
            <a:ext cx="7772400" cy="587375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Volgorde van de bewerkingen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038225" y="3908425"/>
            <a:ext cx="7119938" cy="466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BE" b="1">
                <a:solidFill>
                  <a:srgbClr val="FF3300"/>
                </a:solidFill>
                <a:latin typeface="Verdana" panose="020B0604030504040204" pitchFamily="34" charset="0"/>
              </a:rPr>
              <a:t>H</a:t>
            </a:r>
            <a:r>
              <a:rPr lang="nl-BE">
                <a:latin typeface="Verdana" panose="020B0604030504040204" pitchFamily="34" charset="0"/>
              </a:rPr>
              <a:t>oe </a:t>
            </a:r>
            <a:r>
              <a:rPr lang="nl-BE" b="1">
                <a:solidFill>
                  <a:srgbClr val="CC00FF"/>
                </a:solidFill>
                <a:latin typeface="Verdana" panose="020B0604030504040204" pitchFamily="34" charset="0"/>
              </a:rPr>
              <a:t>M</a:t>
            </a:r>
            <a:r>
              <a:rPr lang="nl-BE">
                <a:latin typeface="Verdana" panose="020B0604030504040204" pitchFamily="34" charset="0"/>
              </a:rPr>
              <a:t>akkelijk </a:t>
            </a:r>
            <a:r>
              <a:rPr lang="nl-BE" b="1">
                <a:solidFill>
                  <a:srgbClr val="CC00FF"/>
                </a:solidFill>
                <a:latin typeface="Verdana" panose="020B0604030504040204" pitchFamily="34" charset="0"/>
              </a:rPr>
              <a:t>W</a:t>
            </a:r>
            <a:r>
              <a:rPr lang="nl-BE">
                <a:latin typeface="Verdana" panose="020B0604030504040204" pitchFamily="34" charset="0"/>
              </a:rPr>
              <a:t>as </a:t>
            </a:r>
            <a:r>
              <a:rPr lang="nl-BE" b="1">
                <a:solidFill>
                  <a:srgbClr val="009900"/>
                </a:solidFill>
                <a:latin typeface="Verdana" panose="020B0604030504040204" pitchFamily="34" charset="0"/>
              </a:rPr>
              <a:t>D</a:t>
            </a:r>
            <a:r>
              <a:rPr lang="nl-BE">
                <a:latin typeface="Verdana" panose="020B0604030504040204" pitchFamily="34" charset="0"/>
              </a:rPr>
              <a:t>e </a:t>
            </a:r>
            <a:r>
              <a:rPr lang="nl-BE" b="1">
                <a:solidFill>
                  <a:srgbClr val="009900"/>
                </a:solidFill>
                <a:latin typeface="Verdana" panose="020B0604030504040204" pitchFamily="34" charset="0"/>
              </a:rPr>
              <a:t>V</a:t>
            </a:r>
            <a:r>
              <a:rPr lang="nl-BE">
                <a:latin typeface="Verdana" panose="020B0604030504040204" pitchFamily="34" charset="0"/>
              </a:rPr>
              <a:t>olgorde </a:t>
            </a:r>
            <a:r>
              <a:rPr lang="nl-BE" b="1">
                <a:solidFill>
                  <a:srgbClr val="6600CC"/>
                </a:solidFill>
                <a:latin typeface="Verdana" panose="020B0604030504040204" pitchFamily="34" charset="0"/>
              </a:rPr>
              <a:t>O</a:t>
            </a:r>
            <a:r>
              <a:rPr lang="nl-BE">
                <a:latin typeface="Verdana" panose="020B0604030504040204" pitchFamily="34" charset="0"/>
              </a:rPr>
              <a:t>ok </a:t>
            </a:r>
            <a:r>
              <a:rPr lang="nl-BE" b="1">
                <a:solidFill>
                  <a:srgbClr val="6600CC"/>
                </a:solidFill>
                <a:latin typeface="Verdana" panose="020B0604030504040204" pitchFamily="34" charset="0"/>
              </a:rPr>
              <a:t>A</a:t>
            </a:r>
            <a:r>
              <a:rPr lang="nl-BE">
                <a:latin typeface="Verdana" panose="020B0604030504040204" pitchFamily="34" charset="0"/>
              </a:rPr>
              <a:t>lweer</a:t>
            </a:r>
            <a:endParaRPr lang="nl-NL">
              <a:latin typeface="Verdana" panose="020B0604030504040204" pitchFamily="34" charset="0"/>
            </a:endParaRPr>
          </a:p>
        </p:txBody>
      </p:sp>
      <p:grpSp>
        <p:nvGrpSpPr>
          <p:cNvPr id="43032" name="Group 24"/>
          <p:cNvGrpSpPr>
            <a:grpSpLocks/>
          </p:cNvGrpSpPr>
          <p:nvPr/>
        </p:nvGrpSpPr>
        <p:grpSpPr bwMode="auto">
          <a:xfrm>
            <a:off x="179388" y="2816225"/>
            <a:ext cx="4084637" cy="1117600"/>
            <a:chOff x="113" y="1774"/>
            <a:chExt cx="2573" cy="704"/>
          </a:xfrm>
        </p:grpSpPr>
        <p:sp>
          <p:nvSpPr>
            <p:cNvPr id="43012" name="Line 4"/>
            <p:cNvSpPr>
              <a:spLocks noChangeShapeType="1"/>
            </p:cNvSpPr>
            <p:nvPr/>
          </p:nvSpPr>
          <p:spPr bwMode="auto">
            <a:xfrm flipH="1" flipV="1">
              <a:off x="249" y="1979"/>
              <a:ext cx="544" cy="49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3023" name="Text Box 15"/>
            <p:cNvSpPr txBox="1">
              <a:spLocks noChangeArrowheads="1"/>
            </p:cNvSpPr>
            <p:nvPr/>
          </p:nvSpPr>
          <p:spPr bwMode="auto">
            <a:xfrm>
              <a:off x="113" y="1774"/>
              <a:ext cx="257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>
                  <a:solidFill>
                    <a:srgbClr val="FF0000"/>
                  </a:solidFill>
                </a:rPr>
                <a:t>1</a:t>
              </a:r>
              <a:r>
                <a:rPr lang="nl-BE" sz="2000">
                  <a:solidFill>
                    <a:srgbClr val="FF0000"/>
                  </a:solidFill>
                </a:rPr>
                <a:t> </a:t>
              </a:r>
              <a:r>
                <a:rPr lang="nl-BE" sz="2000" b="1">
                  <a:solidFill>
                    <a:srgbClr val="FF0000"/>
                  </a:solidFill>
                </a:rPr>
                <a:t>De bewerkingen tussen de haakjes</a:t>
              </a:r>
              <a:endParaRPr lang="nl-NL" sz="20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43033" name="Group 25"/>
          <p:cNvGrpSpPr>
            <a:grpSpLocks/>
          </p:cNvGrpSpPr>
          <p:nvPr/>
        </p:nvGrpSpPr>
        <p:grpSpPr bwMode="auto">
          <a:xfrm>
            <a:off x="879475" y="4365625"/>
            <a:ext cx="3433763" cy="1150938"/>
            <a:chOff x="554" y="2750"/>
            <a:chExt cx="2163" cy="725"/>
          </a:xfrm>
        </p:grpSpPr>
        <p:sp>
          <p:nvSpPr>
            <p:cNvPr id="43015" name="Line 7"/>
            <p:cNvSpPr>
              <a:spLocks noChangeShapeType="1"/>
            </p:cNvSpPr>
            <p:nvPr/>
          </p:nvSpPr>
          <p:spPr bwMode="auto">
            <a:xfrm rot="10800000" flipV="1">
              <a:off x="657" y="2750"/>
              <a:ext cx="590" cy="499"/>
            </a:xfrm>
            <a:prstGeom prst="line">
              <a:avLst/>
            </a:prstGeom>
            <a:noFill/>
            <a:ln w="19050">
              <a:solidFill>
                <a:srgbClr val="CC00FF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3016" name="Line 8"/>
            <p:cNvSpPr>
              <a:spLocks noChangeShapeType="1"/>
            </p:cNvSpPr>
            <p:nvPr/>
          </p:nvSpPr>
          <p:spPr bwMode="auto">
            <a:xfrm rot="10800000" flipV="1">
              <a:off x="703" y="2750"/>
              <a:ext cx="1587" cy="499"/>
            </a:xfrm>
            <a:prstGeom prst="line">
              <a:avLst/>
            </a:prstGeom>
            <a:noFill/>
            <a:ln w="19050">
              <a:solidFill>
                <a:srgbClr val="CC00FF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3024" name="Text Box 16"/>
            <p:cNvSpPr txBox="1">
              <a:spLocks noChangeArrowheads="1"/>
            </p:cNvSpPr>
            <p:nvPr/>
          </p:nvSpPr>
          <p:spPr bwMode="auto">
            <a:xfrm>
              <a:off x="554" y="3225"/>
              <a:ext cx="21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>
                  <a:solidFill>
                    <a:srgbClr val="CC00FF"/>
                  </a:solidFill>
                </a:rPr>
                <a:t>2</a:t>
              </a:r>
              <a:r>
                <a:rPr lang="nl-BE" sz="2000">
                  <a:solidFill>
                    <a:srgbClr val="CC00FF"/>
                  </a:solidFill>
                </a:rPr>
                <a:t> </a:t>
              </a:r>
              <a:r>
                <a:rPr lang="nl-BE" sz="2000" b="1">
                  <a:solidFill>
                    <a:srgbClr val="CC00FF"/>
                  </a:solidFill>
                </a:rPr>
                <a:t>De machten en/of de wortels</a:t>
              </a:r>
              <a:endParaRPr lang="nl-NL" sz="2000" b="1">
                <a:solidFill>
                  <a:srgbClr val="CC00FF"/>
                </a:solidFill>
              </a:endParaRPr>
            </a:p>
          </p:txBody>
        </p:sp>
      </p:grpSp>
      <p:grpSp>
        <p:nvGrpSpPr>
          <p:cNvPr id="43034" name="Group 26"/>
          <p:cNvGrpSpPr>
            <a:grpSpLocks/>
          </p:cNvGrpSpPr>
          <p:nvPr/>
        </p:nvGrpSpPr>
        <p:grpSpPr bwMode="auto">
          <a:xfrm>
            <a:off x="4356100" y="1719263"/>
            <a:ext cx="4359275" cy="2214562"/>
            <a:chOff x="2744" y="1083"/>
            <a:chExt cx="2746" cy="1395"/>
          </a:xfrm>
        </p:grpSpPr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 flipV="1">
              <a:off x="2744" y="1299"/>
              <a:ext cx="317" cy="1179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3025" name="Line 17"/>
            <p:cNvSpPr>
              <a:spLocks noChangeShapeType="1"/>
            </p:cNvSpPr>
            <p:nvPr/>
          </p:nvSpPr>
          <p:spPr bwMode="auto">
            <a:xfrm flipV="1">
              <a:off x="3075" y="1299"/>
              <a:ext cx="32" cy="1179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3026" name="Text Box 18"/>
            <p:cNvSpPr txBox="1">
              <a:spLocks noChangeArrowheads="1"/>
            </p:cNvSpPr>
            <p:nvPr/>
          </p:nvSpPr>
          <p:spPr bwMode="auto">
            <a:xfrm>
              <a:off x="3003" y="1083"/>
              <a:ext cx="248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>
                  <a:solidFill>
                    <a:srgbClr val="008000"/>
                  </a:solidFill>
                </a:rPr>
                <a:t>3</a:t>
              </a:r>
              <a:r>
                <a:rPr lang="nl-BE" sz="2000">
                  <a:solidFill>
                    <a:srgbClr val="008000"/>
                  </a:solidFill>
                </a:rPr>
                <a:t> </a:t>
              </a:r>
              <a:r>
                <a:rPr lang="nl-BE" sz="2000" b="1">
                  <a:solidFill>
                    <a:srgbClr val="008000"/>
                  </a:solidFill>
                </a:rPr>
                <a:t>De vermenigvuldigingen en /of</a:t>
              </a:r>
              <a:br>
                <a:rPr lang="nl-BE" sz="2000" b="1">
                  <a:solidFill>
                    <a:srgbClr val="008000"/>
                  </a:solidFill>
                </a:rPr>
              </a:br>
              <a:r>
                <a:rPr lang="nl-BE" sz="2000" b="1">
                  <a:solidFill>
                    <a:srgbClr val="008000"/>
                  </a:solidFill>
                </a:rPr>
                <a:t>   de delingen van links naar rechts</a:t>
              </a:r>
              <a:endParaRPr lang="nl-NL" sz="2000" b="1">
                <a:solidFill>
                  <a:srgbClr val="008000"/>
                </a:solidFill>
              </a:endParaRPr>
            </a:p>
          </p:txBody>
        </p:sp>
      </p:grpSp>
      <p:grpSp>
        <p:nvGrpSpPr>
          <p:cNvPr id="43035" name="Group 27"/>
          <p:cNvGrpSpPr>
            <a:grpSpLocks/>
          </p:cNvGrpSpPr>
          <p:nvPr/>
        </p:nvGrpSpPr>
        <p:grpSpPr bwMode="auto">
          <a:xfrm>
            <a:off x="4859338" y="4365625"/>
            <a:ext cx="4306887" cy="2303463"/>
            <a:chOff x="3152" y="2750"/>
            <a:chExt cx="2713" cy="1451"/>
          </a:xfrm>
        </p:grpSpPr>
        <p:sp>
          <p:nvSpPr>
            <p:cNvPr id="43027" name="Line 19"/>
            <p:cNvSpPr>
              <a:spLocks noChangeShapeType="1"/>
            </p:cNvSpPr>
            <p:nvPr/>
          </p:nvSpPr>
          <p:spPr bwMode="auto">
            <a:xfrm rot="10800000" flipV="1">
              <a:off x="3243" y="2750"/>
              <a:ext cx="802" cy="1043"/>
            </a:xfrm>
            <a:prstGeom prst="line">
              <a:avLst/>
            </a:prstGeom>
            <a:noFill/>
            <a:ln w="19050">
              <a:solidFill>
                <a:srgbClr val="6600CC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3028" name="Line 20"/>
            <p:cNvSpPr>
              <a:spLocks noChangeShapeType="1"/>
            </p:cNvSpPr>
            <p:nvPr/>
          </p:nvSpPr>
          <p:spPr bwMode="auto">
            <a:xfrm rot="10800000" flipV="1">
              <a:off x="3288" y="2750"/>
              <a:ext cx="1190" cy="1043"/>
            </a:xfrm>
            <a:prstGeom prst="line">
              <a:avLst/>
            </a:prstGeom>
            <a:noFill/>
            <a:ln w="19050">
              <a:solidFill>
                <a:srgbClr val="6600CC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3029" name="Text Box 21"/>
            <p:cNvSpPr txBox="1">
              <a:spLocks noChangeArrowheads="1"/>
            </p:cNvSpPr>
            <p:nvPr/>
          </p:nvSpPr>
          <p:spPr bwMode="auto">
            <a:xfrm>
              <a:off x="3152" y="3759"/>
              <a:ext cx="27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>
                  <a:solidFill>
                    <a:srgbClr val="6600CC"/>
                  </a:solidFill>
                </a:rPr>
                <a:t>4</a:t>
              </a:r>
              <a:r>
                <a:rPr lang="nl-BE" sz="2000">
                  <a:solidFill>
                    <a:srgbClr val="6600CC"/>
                  </a:solidFill>
                </a:rPr>
                <a:t> </a:t>
              </a:r>
              <a:r>
                <a:rPr lang="nl-BE" sz="2000" b="1">
                  <a:solidFill>
                    <a:srgbClr val="6600CC"/>
                  </a:solidFill>
                </a:rPr>
                <a:t>De optellingen en/of de aftrekkingen</a:t>
              </a:r>
              <a:br>
                <a:rPr lang="nl-BE" sz="2000" b="1">
                  <a:solidFill>
                    <a:srgbClr val="6600CC"/>
                  </a:solidFill>
                </a:rPr>
              </a:br>
              <a:r>
                <a:rPr lang="nl-BE" sz="2000" b="1">
                  <a:solidFill>
                    <a:srgbClr val="6600CC"/>
                  </a:solidFill>
                </a:rPr>
                <a:t>   van links naar rechts</a:t>
              </a:r>
              <a:endParaRPr lang="nl-NL" sz="2000" b="1">
                <a:solidFill>
                  <a:srgbClr val="6600CC"/>
                </a:solidFill>
              </a:endParaRPr>
            </a:p>
          </p:txBody>
        </p:sp>
      </p:grp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139700" y="908050"/>
            <a:ext cx="1900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Rekenregel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2066925" y="908050"/>
            <a:ext cx="2576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solidFill>
                  <a:srgbClr val="C00066"/>
                </a:solidFill>
                <a:latin typeface="Comic Sans MS" panose="030F0702030302020204" pitchFamily="66" charset="0"/>
              </a:rPr>
              <a:t>(Ezelsbruggetje)</a:t>
            </a:r>
            <a:endParaRPr lang="nl-NL" b="1" i="1">
              <a:solidFill>
                <a:srgbClr val="C00066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animBg="1"/>
      <p:bldP spid="43030" grpId="0"/>
      <p:bldP spid="430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8"/>
            <a:ext cx="7772400" cy="587375"/>
          </a:xfrm>
        </p:spPr>
        <p:txBody>
          <a:bodyPr/>
          <a:lstStyle/>
          <a:p>
            <a:r>
              <a:rPr lang="nl-BE" sz="4000" i="1">
                <a:solidFill>
                  <a:srgbClr val="FF0000"/>
                </a:solidFill>
                <a:latin typeface="Comic Sans MS" panose="030F0702030302020204" pitchFamily="66" charset="0"/>
              </a:rPr>
              <a:t>Volgorde van de bewerkingen</a:t>
            </a:r>
            <a:endParaRPr lang="nl-NL" sz="40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139700" y="1052513"/>
            <a:ext cx="209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Voorbeelden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179388" y="1676400"/>
            <a:ext cx="231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/>
              <a:t>  Zonder haakjes</a:t>
            </a:r>
            <a:endParaRPr lang="nl-NL"/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179388" y="3644900"/>
            <a:ext cx="1922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/>
              <a:t>  Met haakjes</a:t>
            </a:r>
            <a:endParaRPr lang="nl-NL"/>
          </a:p>
        </p:txBody>
      </p:sp>
      <p:sp>
        <p:nvSpPr>
          <p:cNvPr id="44066" name="AutoShape 34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1116013" y="2492375"/>
            <a:ext cx="611187" cy="576263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44067" name="AutoShape 35">
            <a:hlinkClick r:id="" action="ppaction://noaction" highlightClick="1"/>
            <a:hlinkHover r:id="rId3" action="ppaction://hlinkfile"/>
          </p:cNvPr>
          <p:cNvSpPr>
            <a:spLocks noChangeArrowheads="1"/>
          </p:cNvSpPr>
          <p:nvPr/>
        </p:nvSpPr>
        <p:spPr bwMode="auto">
          <a:xfrm>
            <a:off x="1108075" y="4437063"/>
            <a:ext cx="611188" cy="576262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51" grpId="0"/>
      <p:bldP spid="44061" grpId="0"/>
      <p:bldP spid="44062" grpId="0"/>
      <p:bldP spid="44066" grpId="0" animBg="1"/>
      <p:bldP spid="44067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211</Words>
  <Application>Microsoft Office PowerPoint</Application>
  <PresentationFormat>Diavoorstelling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Comic Sans MS</vt:lpstr>
      <vt:lpstr>Verdana</vt:lpstr>
      <vt:lpstr>Standaardontwerp</vt:lpstr>
      <vt:lpstr>De volgorde van de bewerkingen</vt:lpstr>
      <vt:lpstr>Volgorde van de bewerkingen</vt:lpstr>
      <vt:lpstr>Volgorde van de bewerkingen</vt:lpstr>
      <vt:lpstr>Volgorde van de bewerkingen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BEWERKINGEN IN Z</dc:title>
  <dc:creator>ONZE LIEVE VROUW INSTITUUT</dc:creator>
  <cp:lastModifiedBy>andre snijers</cp:lastModifiedBy>
  <cp:revision>33</cp:revision>
  <dcterms:created xsi:type="dcterms:W3CDTF">2003-06-23T17:01:34Z</dcterms:created>
  <dcterms:modified xsi:type="dcterms:W3CDTF">2013-12-10T15:28:08Z</dcterms:modified>
</cp:coreProperties>
</file>