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0" r:id="rId2"/>
    <p:sldId id="283" r:id="rId3"/>
    <p:sldId id="279" r:id="rId4"/>
    <p:sldId id="285" r:id="rId5"/>
    <p:sldId id="284" r:id="rId6"/>
    <p:sldId id="287" r:id="rId7"/>
    <p:sldId id="286" r:id="rId8"/>
    <p:sldId id="289" r:id="rId9"/>
    <p:sldId id="288" r:id="rId10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3333CC"/>
    <a:srgbClr val="CC3300"/>
    <a:srgbClr val="008000"/>
    <a:srgbClr val="009900"/>
    <a:srgbClr val="FF3300"/>
    <a:srgbClr val="C00066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CECFB5-6633-442E-B31B-F423F7BE74A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9748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E54D4-2B83-4C55-94F0-80A27515B71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200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835774-934F-4F90-8631-31E1BF14BCD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590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82BBE-3C6D-4574-9222-892830F6E35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00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EC07ED7-3B2B-45EA-8F8C-BA9AAA70859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027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805D5-4332-4D95-83DD-BC59667A973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642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6C47E-3AE5-4EC2-B62A-45CFF0C9CE4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9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97B6A-E93C-47D0-A788-B135BD836E7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156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610F0-2E44-458A-AA50-8F3A635FB25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603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E86D9-3F0E-4264-98B6-35BA2DB2169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124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C7BC7-EBBC-4A66-B0B7-A750AB17F93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786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1077B-8C48-40B8-8EE1-835FBD85A27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4487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FF703-7863-474F-A1C3-857BC577FC3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606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B9D8B8-5824-41D2-94F1-B418D796889D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1_Pelckmans_1ste%20jaar_versie_2_W2013\00_Matrix_1ste_jaar\01_Bordboek_LWB_Matrix_1_Getallenleer\28a_formule_y_ax__uit_tabel_applet.html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1_Pelckmans_1ste%20jaar_versie_2_W2013\00_Matrix_1ste_jaar\01_Bordboek_LWB_Matrix_1_Getallenleer\28b_formule_y_ax__uit_grafiek_applet.html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1_Pelckmans_1ste%20jaar_versie_2_W2013\00_Matrix_1ste_jaar\01_Bordboek_LWB_Matrix_1_Getallenleer\28c_formule_y_ax_b__uit_tabel_applet.html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1_Pelckmans_1ste%20jaar_versie_2_W2013\00_Matrix_1ste_jaar\01_Bordboek_LWB_Matrix_1_Getallenleer\28d_formule_y_ax_b__uit_grafiek_applet.html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46363"/>
            <a:ext cx="77724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Regelmaat en formules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Regelmaat en formules</a:t>
            </a:r>
          </a:p>
        </p:txBody>
      </p:sp>
      <p:sp>
        <p:nvSpPr>
          <p:cNvPr id="41989" name="WordArt 5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Regelmaat en formules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formule van de vorm y = ax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afleiden uit een tabel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96850" y="6213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graphicFrame>
        <p:nvGraphicFramePr>
          <p:cNvPr id="46161" name="Group 81"/>
          <p:cNvGraphicFramePr>
            <a:graphicFrameLocks noGrp="1"/>
          </p:cNvGraphicFramePr>
          <p:nvPr>
            <p:ph idx="1"/>
          </p:nvPr>
        </p:nvGraphicFramePr>
        <p:xfrm>
          <a:off x="250825" y="3068638"/>
          <a:ext cx="4711700" cy="1079500"/>
        </p:xfrm>
        <a:graphic>
          <a:graphicData uri="http://schemas.openxmlformats.org/drawingml/2006/table">
            <a:tbl>
              <a:tblPr/>
              <a:tblGrid>
                <a:gridCol w="673100"/>
                <a:gridCol w="674688"/>
                <a:gridCol w="673100"/>
                <a:gridCol w="671512"/>
                <a:gridCol w="674688"/>
                <a:gridCol w="671512"/>
                <a:gridCol w="673100"/>
              </a:tblGrid>
              <a:tr h="539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180975" y="1844675"/>
            <a:ext cx="6781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Als in een tabel bij gelijke stapjes van x ook gelijke stapjes van y horen,</a:t>
            </a:r>
          </a:p>
          <a:p>
            <a:r>
              <a:rPr lang="nl-BE" sz="1800"/>
              <a:t>is er tussen x en y een verband.</a:t>
            </a:r>
            <a:endParaRPr lang="nl-NL" sz="1800"/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179388" y="4724400"/>
            <a:ext cx="438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Dit verband kun je weergeven in een formule.</a:t>
            </a:r>
            <a:endParaRPr lang="nl-NL" sz="1800"/>
          </a:p>
        </p:txBody>
      </p:sp>
      <p:sp>
        <p:nvSpPr>
          <p:cNvPr id="46119" name="Text Box 39"/>
          <p:cNvSpPr txBox="1">
            <a:spLocks noChangeArrowheads="1"/>
          </p:cNvSpPr>
          <p:nvPr/>
        </p:nvSpPr>
        <p:spPr bwMode="auto">
          <a:xfrm>
            <a:off x="695325" y="5157788"/>
            <a:ext cx="315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Schrijf de gegevens in een tabel.</a:t>
            </a:r>
            <a:endParaRPr lang="nl-NL" sz="1800"/>
          </a:p>
        </p:txBody>
      </p:sp>
      <p:sp>
        <p:nvSpPr>
          <p:cNvPr id="46120" name="Text Box 40"/>
          <p:cNvSpPr txBox="1">
            <a:spLocks noChangeArrowheads="1"/>
          </p:cNvSpPr>
          <p:nvPr/>
        </p:nvSpPr>
        <p:spPr bwMode="auto">
          <a:xfrm>
            <a:off x="371475" y="6446838"/>
            <a:ext cx="4689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 b="1">
                <a:solidFill>
                  <a:srgbClr val="C00066"/>
                </a:solidFill>
              </a:rPr>
              <a:t>y = a . x (a is de regelmaat van de onderste rij)</a:t>
            </a:r>
            <a:endParaRPr lang="nl-NL" sz="1800" b="1">
              <a:solidFill>
                <a:srgbClr val="C00066"/>
              </a:solidFill>
            </a:endParaRPr>
          </a:p>
        </p:txBody>
      </p:sp>
      <p:grpSp>
        <p:nvGrpSpPr>
          <p:cNvPr id="46165" name="Group 85"/>
          <p:cNvGrpSpPr>
            <a:grpSpLocks/>
          </p:cNvGrpSpPr>
          <p:nvPr/>
        </p:nvGrpSpPr>
        <p:grpSpPr bwMode="auto">
          <a:xfrm>
            <a:off x="469900" y="3213100"/>
            <a:ext cx="290513" cy="841375"/>
            <a:chOff x="296" y="1661"/>
            <a:chExt cx="183" cy="530"/>
          </a:xfrm>
        </p:grpSpPr>
        <p:sp>
          <p:nvSpPr>
            <p:cNvPr id="46124" name="Text Box 44"/>
            <p:cNvSpPr txBox="1">
              <a:spLocks noChangeArrowheads="1"/>
            </p:cNvSpPr>
            <p:nvPr/>
          </p:nvSpPr>
          <p:spPr bwMode="auto">
            <a:xfrm>
              <a:off x="296" y="1661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x</a:t>
              </a:r>
              <a:endParaRPr lang="nl-NL" sz="1600" b="1"/>
            </a:p>
          </p:txBody>
        </p:sp>
        <p:sp>
          <p:nvSpPr>
            <p:cNvPr id="46125" name="Text Box 45"/>
            <p:cNvSpPr txBox="1">
              <a:spLocks noChangeArrowheads="1"/>
            </p:cNvSpPr>
            <p:nvPr/>
          </p:nvSpPr>
          <p:spPr bwMode="auto">
            <a:xfrm>
              <a:off x="299" y="1979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y</a:t>
              </a:r>
              <a:endParaRPr lang="nl-NL" sz="1600" b="1"/>
            </a:p>
          </p:txBody>
        </p:sp>
      </p:grpSp>
      <p:grpSp>
        <p:nvGrpSpPr>
          <p:cNvPr id="46166" name="Group 86"/>
          <p:cNvGrpSpPr>
            <a:grpSpLocks/>
          </p:cNvGrpSpPr>
          <p:nvPr/>
        </p:nvGrpSpPr>
        <p:grpSpPr bwMode="auto">
          <a:xfrm>
            <a:off x="1117600" y="3213100"/>
            <a:ext cx="2947988" cy="336550"/>
            <a:chOff x="704" y="2084"/>
            <a:chExt cx="1857" cy="212"/>
          </a:xfrm>
        </p:grpSpPr>
        <p:sp>
          <p:nvSpPr>
            <p:cNvPr id="46126" name="Text Box 46"/>
            <p:cNvSpPr txBox="1">
              <a:spLocks noChangeArrowheads="1"/>
            </p:cNvSpPr>
            <p:nvPr/>
          </p:nvSpPr>
          <p:spPr bwMode="auto">
            <a:xfrm>
              <a:off x="704" y="2084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1</a:t>
              </a:r>
              <a:endParaRPr lang="nl-NL" sz="1600" b="1"/>
            </a:p>
          </p:txBody>
        </p:sp>
        <p:sp>
          <p:nvSpPr>
            <p:cNvPr id="46127" name="Text Box 47"/>
            <p:cNvSpPr txBox="1">
              <a:spLocks noChangeArrowheads="1"/>
            </p:cNvSpPr>
            <p:nvPr/>
          </p:nvSpPr>
          <p:spPr bwMode="auto">
            <a:xfrm>
              <a:off x="1112" y="2084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2</a:t>
              </a:r>
              <a:endParaRPr lang="nl-NL" sz="1600" b="1"/>
            </a:p>
          </p:txBody>
        </p:sp>
        <p:sp>
          <p:nvSpPr>
            <p:cNvPr id="46128" name="Text Box 48"/>
            <p:cNvSpPr txBox="1">
              <a:spLocks noChangeArrowheads="1"/>
            </p:cNvSpPr>
            <p:nvPr/>
          </p:nvSpPr>
          <p:spPr bwMode="auto">
            <a:xfrm>
              <a:off x="1552" y="2084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3</a:t>
              </a:r>
              <a:endParaRPr lang="nl-NL" sz="1600" b="1"/>
            </a:p>
          </p:txBody>
        </p:sp>
        <p:sp>
          <p:nvSpPr>
            <p:cNvPr id="46129" name="Text Box 49"/>
            <p:cNvSpPr txBox="1">
              <a:spLocks noChangeArrowheads="1"/>
            </p:cNvSpPr>
            <p:nvPr/>
          </p:nvSpPr>
          <p:spPr bwMode="auto">
            <a:xfrm>
              <a:off x="1973" y="2084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4</a:t>
              </a:r>
              <a:endParaRPr lang="nl-NL" sz="1600" b="1"/>
            </a:p>
          </p:txBody>
        </p:sp>
        <p:sp>
          <p:nvSpPr>
            <p:cNvPr id="46130" name="Text Box 50"/>
            <p:cNvSpPr txBox="1">
              <a:spLocks noChangeArrowheads="1"/>
            </p:cNvSpPr>
            <p:nvPr/>
          </p:nvSpPr>
          <p:spPr bwMode="auto">
            <a:xfrm>
              <a:off x="2381" y="2084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5</a:t>
              </a:r>
              <a:endParaRPr lang="nl-NL" sz="1600" b="1"/>
            </a:p>
          </p:txBody>
        </p:sp>
      </p:grpSp>
      <p:grpSp>
        <p:nvGrpSpPr>
          <p:cNvPr id="46167" name="Group 87"/>
          <p:cNvGrpSpPr>
            <a:grpSpLocks/>
          </p:cNvGrpSpPr>
          <p:nvPr/>
        </p:nvGrpSpPr>
        <p:grpSpPr bwMode="auto">
          <a:xfrm>
            <a:off x="1117600" y="3716338"/>
            <a:ext cx="2989263" cy="336550"/>
            <a:chOff x="704" y="2402"/>
            <a:chExt cx="1883" cy="212"/>
          </a:xfrm>
        </p:grpSpPr>
        <p:sp>
          <p:nvSpPr>
            <p:cNvPr id="46132" name="Text Box 52"/>
            <p:cNvSpPr txBox="1">
              <a:spLocks noChangeArrowheads="1"/>
            </p:cNvSpPr>
            <p:nvPr/>
          </p:nvSpPr>
          <p:spPr bwMode="auto">
            <a:xfrm>
              <a:off x="704" y="2402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5</a:t>
              </a:r>
              <a:endParaRPr lang="nl-NL" sz="1600" b="1"/>
            </a:p>
          </p:txBody>
        </p:sp>
        <p:sp>
          <p:nvSpPr>
            <p:cNvPr id="46133" name="Text Box 53"/>
            <p:cNvSpPr txBox="1">
              <a:spLocks noChangeArrowheads="1"/>
            </p:cNvSpPr>
            <p:nvPr/>
          </p:nvSpPr>
          <p:spPr bwMode="auto">
            <a:xfrm>
              <a:off x="1080" y="2402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10</a:t>
              </a:r>
              <a:endParaRPr lang="nl-NL" sz="1600" b="1"/>
            </a:p>
          </p:txBody>
        </p:sp>
        <p:sp>
          <p:nvSpPr>
            <p:cNvPr id="46134" name="Text Box 54"/>
            <p:cNvSpPr txBox="1">
              <a:spLocks noChangeArrowheads="1"/>
            </p:cNvSpPr>
            <p:nvPr/>
          </p:nvSpPr>
          <p:spPr bwMode="auto">
            <a:xfrm>
              <a:off x="1519" y="2402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15</a:t>
              </a:r>
              <a:endParaRPr lang="nl-NL" sz="1600" b="1"/>
            </a:p>
          </p:txBody>
        </p:sp>
        <p:sp>
          <p:nvSpPr>
            <p:cNvPr id="46135" name="Text Box 55"/>
            <p:cNvSpPr txBox="1">
              <a:spLocks noChangeArrowheads="1"/>
            </p:cNvSpPr>
            <p:nvPr/>
          </p:nvSpPr>
          <p:spPr bwMode="auto">
            <a:xfrm>
              <a:off x="1945" y="2402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20</a:t>
              </a:r>
              <a:endParaRPr lang="nl-NL" sz="1600" b="1"/>
            </a:p>
          </p:txBody>
        </p:sp>
        <p:sp>
          <p:nvSpPr>
            <p:cNvPr id="46136" name="Text Box 56"/>
            <p:cNvSpPr txBox="1">
              <a:spLocks noChangeArrowheads="1"/>
            </p:cNvSpPr>
            <p:nvPr/>
          </p:nvSpPr>
          <p:spPr bwMode="auto">
            <a:xfrm>
              <a:off x="2343" y="2402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25</a:t>
              </a:r>
              <a:endParaRPr lang="nl-NL" sz="1600" b="1"/>
            </a:p>
          </p:txBody>
        </p:sp>
      </p:grpSp>
      <p:grpSp>
        <p:nvGrpSpPr>
          <p:cNvPr id="46171" name="Group 91"/>
          <p:cNvGrpSpPr>
            <a:grpSpLocks/>
          </p:cNvGrpSpPr>
          <p:nvPr/>
        </p:nvGrpSpPr>
        <p:grpSpPr bwMode="auto">
          <a:xfrm>
            <a:off x="1258888" y="2492375"/>
            <a:ext cx="2879725" cy="525463"/>
            <a:chOff x="793" y="1570"/>
            <a:chExt cx="1814" cy="331"/>
          </a:xfrm>
        </p:grpSpPr>
        <p:sp>
          <p:nvSpPr>
            <p:cNvPr id="46114" name="AutoShape 34"/>
            <p:cNvSpPr>
              <a:spLocks noChangeArrowheads="1"/>
            </p:cNvSpPr>
            <p:nvPr/>
          </p:nvSpPr>
          <p:spPr bwMode="auto">
            <a:xfrm rot="16200000">
              <a:off x="945" y="1599"/>
              <a:ext cx="150" cy="453"/>
            </a:xfrm>
            <a:prstGeom prst="curvedLeftArrow">
              <a:avLst>
                <a:gd name="adj1" fmla="val 12639"/>
                <a:gd name="adj2" fmla="val 73039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6138" name="AutoShape 58"/>
            <p:cNvSpPr>
              <a:spLocks noChangeArrowheads="1"/>
            </p:cNvSpPr>
            <p:nvPr/>
          </p:nvSpPr>
          <p:spPr bwMode="auto">
            <a:xfrm rot="16200000">
              <a:off x="1399" y="1599"/>
              <a:ext cx="150" cy="453"/>
            </a:xfrm>
            <a:prstGeom prst="curvedLeftArrow">
              <a:avLst>
                <a:gd name="adj1" fmla="val 12639"/>
                <a:gd name="adj2" fmla="val 73039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6139" name="AutoShape 59"/>
            <p:cNvSpPr>
              <a:spLocks noChangeArrowheads="1"/>
            </p:cNvSpPr>
            <p:nvPr/>
          </p:nvSpPr>
          <p:spPr bwMode="auto">
            <a:xfrm rot="16200000">
              <a:off x="1853" y="1599"/>
              <a:ext cx="150" cy="453"/>
            </a:xfrm>
            <a:prstGeom prst="curvedLeftArrow">
              <a:avLst>
                <a:gd name="adj1" fmla="val 12639"/>
                <a:gd name="adj2" fmla="val 73039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6140" name="AutoShape 60"/>
            <p:cNvSpPr>
              <a:spLocks noChangeArrowheads="1"/>
            </p:cNvSpPr>
            <p:nvPr/>
          </p:nvSpPr>
          <p:spPr bwMode="auto">
            <a:xfrm rot="16200000">
              <a:off x="2306" y="1599"/>
              <a:ext cx="150" cy="453"/>
            </a:xfrm>
            <a:prstGeom prst="curvedLeftArrow">
              <a:avLst>
                <a:gd name="adj1" fmla="val 12639"/>
                <a:gd name="adj2" fmla="val 73039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6144" name="Text Box 64"/>
            <p:cNvSpPr txBox="1">
              <a:spLocks noChangeArrowheads="1"/>
            </p:cNvSpPr>
            <p:nvPr/>
          </p:nvSpPr>
          <p:spPr bwMode="auto">
            <a:xfrm>
              <a:off x="1281" y="1570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6600CC"/>
                  </a:solidFill>
                </a:rPr>
                <a:t>+ 1</a:t>
              </a:r>
              <a:endParaRPr lang="nl-NL" sz="1600" b="1">
                <a:solidFill>
                  <a:srgbClr val="6600CC"/>
                </a:solidFill>
              </a:endParaRPr>
            </a:p>
          </p:txBody>
        </p:sp>
        <p:sp>
          <p:nvSpPr>
            <p:cNvPr id="46145" name="Text Box 65"/>
            <p:cNvSpPr txBox="1">
              <a:spLocks noChangeArrowheads="1"/>
            </p:cNvSpPr>
            <p:nvPr/>
          </p:nvSpPr>
          <p:spPr bwMode="auto">
            <a:xfrm>
              <a:off x="839" y="1570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6600CC"/>
                  </a:solidFill>
                </a:rPr>
                <a:t>+ 1</a:t>
              </a:r>
              <a:endParaRPr lang="nl-NL" sz="1600" b="1">
                <a:solidFill>
                  <a:srgbClr val="6600CC"/>
                </a:solidFill>
              </a:endParaRPr>
            </a:p>
          </p:txBody>
        </p:sp>
        <p:sp>
          <p:nvSpPr>
            <p:cNvPr id="46146" name="Text Box 66"/>
            <p:cNvSpPr txBox="1">
              <a:spLocks noChangeArrowheads="1"/>
            </p:cNvSpPr>
            <p:nvPr/>
          </p:nvSpPr>
          <p:spPr bwMode="auto">
            <a:xfrm>
              <a:off x="2200" y="1570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6600CC"/>
                  </a:solidFill>
                </a:rPr>
                <a:t>+ 1</a:t>
              </a:r>
              <a:endParaRPr lang="nl-NL" sz="1600" b="1">
                <a:solidFill>
                  <a:srgbClr val="6600CC"/>
                </a:solidFill>
              </a:endParaRPr>
            </a:p>
          </p:txBody>
        </p:sp>
        <p:sp>
          <p:nvSpPr>
            <p:cNvPr id="46147" name="Text Box 67"/>
            <p:cNvSpPr txBox="1">
              <a:spLocks noChangeArrowheads="1"/>
            </p:cNvSpPr>
            <p:nvPr/>
          </p:nvSpPr>
          <p:spPr bwMode="auto">
            <a:xfrm>
              <a:off x="1746" y="1570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6600CC"/>
                  </a:solidFill>
                </a:rPr>
                <a:t>+ 1</a:t>
              </a:r>
              <a:endParaRPr lang="nl-NL" sz="1600" b="1">
                <a:solidFill>
                  <a:srgbClr val="6600CC"/>
                </a:solidFill>
              </a:endParaRPr>
            </a:p>
          </p:txBody>
        </p:sp>
      </p:grpSp>
      <p:grpSp>
        <p:nvGrpSpPr>
          <p:cNvPr id="46172" name="Group 92"/>
          <p:cNvGrpSpPr>
            <a:grpSpLocks/>
          </p:cNvGrpSpPr>
          <p:nvPr/>
        </p:nvGrpSpPr>
        <p:grpSpPr bwMode="auto">
          <a:xfrm>
            <a:off x="1189038" y="4219575"/>
            <a:ext cx="2878137" cy="504825"/>
            <a:chOff x="749" y="2658"/>
            <a:chExt cx="1813" cy="318"/>
          </a:xfrm>
        </p:grpSpPr>
        <p:sp>
          <p:nvSpPr>
            <p:cNvPr id="46115" name="AutoShape 35"/>
            <p:cNvSpPr>
              <a:spLocks noChangeArrowheads="1"/>
            </p:cNvSpPr>
            <p:nvPr/>
          </p:nvSpPr>
          <p:spPr bwMode="auto">
            <a:xfrm rot="16200000">
              <a:off x="896" y="2511"/>
              <a:ext cx="160" cy="453"/>
            </a:xfrm>
            <a:prstGeom prst="curvedRightArrow">
              <a:avLst>
                <a:gd name="adj1" fmla="val 14064"/>
                <a:gd name="adj2" fmla="val 70689"/>
                <a:gd name="adj3" fmla="val 26995"/>
              </a:avLst>
            </a:prstGeom>
            <a:solidFill>
              <a:srgbClr val="CC3300"/>
            </a:solidFill>
            <a:ln w="19050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6141" name="AutoShape 61"/>
            <p:cNvSpPr>
              <a:spLocks noChangeArrowheads="1"/>
            </p:cNvSpPr>
            <p:nvPr/>
          </p:nvSpPr>
          <p:spPr bwMode="auto">
            <a:xfrm rot="16200000">
              <a:off x="1349" y="2511"/>
              <a:ext cx="160" cy="453"/>
            </a:xfrm>
            <a:prstGeom prst="curvedRightArrow">
              <a:avLst>
                <a:gd name="adj1" fmla="val 14064"/>
                <a:gd name="adj2" fmla="val 70689"/>
                <a:gd name="adj3" fmla="val 26995"/>
              </a:avLst>
            </a:prstGeom>
            <a:solidFill>
              <a:srgbClr val="CC3300"/>
            </a:solidFill>
            <a:ln w="19050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6142" name="AutoShape 62"/>
            <p:cNvSpPr>
              <a:spLocks noChangeArrowheads="1"/>
            </p:cNvSpPr>
            <p:nvPr/>
          </p:nvSpPr>
          <p:spPr bwMode="auto">
            <a:xfrm rot="16200000">
              <a:off x="1803" y="2511"/>
              <a:ext cx="160" cy="453"/>
            </a:xfrm>
            <a:prstGeom prst="curvedRightArrow">
              <a:avLst>
                <a:gd name="adj1" fmla="val 14064"/>
                <a:gd name="adj2" fmla="val 70689"/>
                <a:gd name="adj3" fmla="val 26995"/>
              </a:avLst>
            </a:prstGeom>
            <a:solidFill>
              <a:srgbClr val="CC3300"/>
            </a:solidFill>
            <a:ln w="19050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6143" name="AutoShape 63"/>
            <p:cNvSpPr>
              <a:spLocks noChangeArrowheads="1"/>
            </p:cNvSpPr>
            <p:nvPr/>
          </p:nvSpPr>
          <p:spPr bwMode="auto">
            <a:xfrm rot="16200000">
              <a:off x="2256" y="2511"/>
              <a:ext cx="160" cy="453"/>
            </a:xfrm>
            <a:prstGeom prst="curvedRightArrow">
              <a:avLst>
                <a:gd name="adj1" fmla="val 14064"/>
                <a:gd name="adj2" fmla="val 70689"/>
                <a:gd name="adj3" fmla="val 26995"/>
              </a:avLst>
            </a:prstGeom>
            <a:solidFill>
              <a:srgbClr val="CC3300"/>
            </a:solidFill>
            <a:ln w="19050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6148" name="Text Box 68"/>
            <p:cNvSpPr txBox="1">
              <a:spLocks noChangeArrowheads="1"/>
            </p:cNvSpPr>
            <p:nvPr/>
          </p:nvSpPr>
          <p:spPr bwMode="auto">
            <a:xfrm>
              <a:off x="2154" y="2764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CC3300"/>
                  </a:solidFill>
                </a:rPr>
                <a:t>+ 5</a:t>
              </a:r>
              <a:endParaRPr lang="nl-NL" sz="1600" b="1">
                <a:solidFill>
                  <a:srgbClr val="CC3300"/>
                </a:solidFill>
              </a:endParaRPr>
            </a:p>
          </p:txBody>
        </p:sp>
        <p:sp>
          <p:nvSpPr>
            <p:cNvPr id="46149" name="Text Box 69"/>
            <p:cNvSpPr txBox="1">
              <a:spLocks noChangeArrowheads="1"/>
            </p:cNvSpPr>
            <p:nvPr/>
          </p:nvSpPr>
          <p:spPr bwMode="auto">
            <a:xfrm>
              <a:off x="1701" y="2764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CC3300"/>
                  </a:solidFill>
                </a:rPr>
                <a:t>+ 5</a:t>
              </a:r>
              <a:endParaRPr lang="nl-NL" sz="1600" b="1">
                <a:solidFill>
                  <a:srgbClr val="CC3300"/>
                </a:solidFill>
              </a:endParaRPr>
            </a:p>
          </p:txBody>
        </p:sp>
        <p:sp>
          <p:nvSpPr>
            <p:cNvPr id="46150" name="Text Box 70"/>
            <p:cNvSpPr txBox="1">
              <a:spLocks noChangeArrowheads="1"/>
            </p:cNvSpPr>
            <p:nvPr/>
          </p:nvSpPr>
          <p:spPr bwMode="auto">
            <a:xfrm>
              <a:off x="1247" y="2764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CC3300"/>
                  </a:solidFill>
                </a:rPr>
                <a:t>+ 5</a:t>
              </a:r>
              <a:endParaRPr lang="nl-NL" sz="1600" b="1">
                <a:solidFill>
                  <a:srgbClr val="CC3300"/>
                </a:solidFill>
              </a:endParaRPr>
            </a:p>
          </p:txBody>
        </p:sp>
        <p:sp>
          <p:nvSpPr>
            <p:cNvPr id="46151" name="Text Box 71"/>
            <p:cNvSpPr txBox="1">
              <a:spLocks noChangeArrowheads="1"/>
            </p:cNvSpPr>
            <p:nvPr/>
          </p:nvSpPr>
          <p:spPr bwMode="auto">
            <a:xfrm>
              <a:off x="782" y="2764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CC3300"/>
                  </a:solidFill>
                </a:rPr>
                <a:t>+ 5</a:t>
              </a:r>
              <a:endParaRPr lang="nl-NL" sz="1600" b="1">
                <a:solidFill>
                  <a:srgbClr val="CC3300"/>
                </a:solidFill>
              </a:endParaRPr>
            </a:p>
          </p:txBody>
        </p:sp>
      </p:grpSp>
      <p:sp>
        <p:nvSpPr>
          <p:cNvPr id="46131" name="Text Box 51"/>
          <p:cNvSpPr txBox="1">
            <a:spLocks noChangeArrowheads="1"/>
          </p:cNvSpPr>
          <p:nvPr/>
        </p:nvSpPr>
        <p:spPr bwMode="auto">
          <a:xfrm>
            <a:off x="4471988" y="32131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>
                <a:solidFill>
                  <a:srgbClr val="C00066"/>
                </a:solidFill>
              </a:rPr>
              <a:t>x</a:t>
            </a:r>
            <a:endParaRPr lang="nl-NL" sz="1600" b="1">
              <a:solidFill>
                <a:srgbClr val="C00066"/>
              </a:solidFill>
            </a:endParaRPr>
          </a:p>
        </p:txBody>
      </p:sp>
      <p:sp>
        <p:nvSpPr>
          <p:cNvPr id="46137" name="Text Box 57"/>
          <p:cNvSpPr txBox="1">
            <a:spLocks noChangeArrowheads="1"/>
          </p:cNvSpPr>
          <p:nvPr/>
        </p:nvSpPr>
        <p:spPr bwMode="auto">
          <a:xfrm>
            <a:off x="4405313" y="3717925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>
                <a:solidFill>
                  <a:srgbClr val="C00066"/>
                </a:solidFill>
              </a:rPr>
              <a:t>5x</a:t>
            </a:r>
            <a:endParaRPr lang="nl-NL" sz="1600" b="1">
              <a:solidFill>
                <a:srgbClr val="C00066"/>
              </a:solidFill>
            </a:endParaRPr>
          </a:p>
        </p:txBody>
      </p:sp>
      <p:grpSp>
        <p:nvGrpSpPr>
          <p:cNvPr id="46173" name="Group 93"/>
          <p:cNvGrpSpPr>
            <a:grpSpLocks/>
          </p:cNvGrpSpPr>
          <p:nvPr/>
        </p:nvGrpSpPr>
        <p:grpSpPr bwMode="auto">
          <a:xfrm>
            <a:off x="5076825" y="3357563"/>
            <a:ext cx="746125" cy="703262"/>
            <a:chOff x="3198" y="2115"/>
            <a:chExt cx="470" cy="443"/>
          </a:xfrm>
        </p:grpSpPr>
        <p:sp>
          <p:nvSpPr>
            <p:cNvPr id="46116" name="AutoShape 36"/>
            <p:cNvSpPr>
              <a:spLocks noChangeArrowheads="1"/>
            </p:cNvSpPr>
            <p:nvPr/>
          </p:nvSpPr>
          <p:spPr bwMode="auto">
            <a:xfrm>
              <a:off x="3198" y="2115"/>
              <a:ext cx="181" cy="443"/>
            </a:xfrm>
            <a:prstGeom prst="curvedLeftArrow">
              <a:avLst>
                <a:gd name="adj1" fmla="val 9325"/>
                <a:gd name="adj2" fmla="val 88779"/>
                <a:gd name="adj3" fmla="val 35241"/>
              </a:avLst>
            </a:prstGeom>
            <a:solidFill>
              <a:srgbClr val="C00066"/>
            </a:solidFill>
            <a:ln w="19050">
              <a:solidFill>
                <a:srgbClr val="C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6152" name="Text Box 72"/>
            <p:cNvSpPr txBox="1">
              <a:spLocks noChangeArrowheads="1"/>
            </p:cNvSpPr>
            <p:nvPr/>
          </p:nvSpPr>
          <p:spPr bwMode="auto">
            <a:xfrm>
              <a:off x="3424" y="2181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C00066"/>
                  </a:solidFill>
                </a:rPr>
                <a:t>. 5</a:t>
              </a:r>
              <a:endParaRPr lang="nl-NL" sz="1600" b="1">
                <a:solidFill>
                  <a:srgbClr val="C00066"/>
                </a:solidFill>
              </a:endParaRPr>
            </a:p>
          </p:txBody>
        </p:sp>
      </p:grpSp>
      <p:sp>
        <p:nvSpPr>
          <p:cNvPr id="46155" name="Text Box 75"/>
          <p:cNvSpPr txBox="1">
            <a:spLocks noChangeArrowheads="1"/>
          </p:cNvSpPr>
          <p:nvPr/>
        </p:nvSpPr>
        <p:spPr bwMode="auto">
          <a:xfrm>
            <a:off x="139700" y="1341438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Stappenplan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6156" name="Text Box 76"/>
          <p:cNvSpPr txBox="1">
            <a:spLocks noChangeArrowheads="1"/>
          </p:cNvSpPr>
          <p:nvPr/>
        </p:nvSpPr>
        <p:spPr bwMode="auto">
          <a:xfrm>
            <a:off x="687388" y="5583238"/>
            <a:ext cx="309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Bepaal de regelmaat in de rijen.</a:t>
            </a:r>
            <a:endParaRPr lang="nl-NL" sz="1800"/>
          </a:p>
        </p:txBody>
      </p:sp>
      <p:sp>
        <p:nvSpPr>
          <p:cNvPr id="46157" name="Text Box 77"/>
          <p:cNvSpPr txBox="1">
            <a:spLocks noChangeArrowheads="1"/>
          </p:cNvSpPr>
          <p:nvPr/>
        </p:nvSpPr>
        <p:spPr bwMode="auto">
          <a:xfrm>
            <a:off x="690563" y="6015038"/>
            <a:ext cx="193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Stel de formule op.</a:t>
            </a:r>
            <a:endParaRPr lang="nl-NL" sz="1800"/>
          </a:p>
        </p:txBody>
      </p:sp>
      <p:sp>
        <p:nvSpPr>
          <p:cNvPr id="46168" name="Text Box 88"/>
          <p:cNvSpPr txBox="1">
            <a:spLocks noChangeArrowheads="1"/>
          </p:cNvSpPr>
          <p:nvPr/>
        </p:nvSpPr>
        <p:spPr bwMode="auto">
          <a:xfrm>
            <a:off x="315913" y="51577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46169" name="Text Box 89"/>
          <p:cNvSpPr txBox="1">
            <a:spLocks noChangeArrowheads="1"/>
          </p:cNvSpPr>
          <p:nvPr/>
        </p:nvSpPr>
        <p:spPr bwMode="auto">
          <a:xfrm>
            <a:off x="323850" y="55895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46170" name="Text Box 90"/>
          <p:cNvSpPr txBox="1">
            <a:spLocks noChangeArrowheads="1"/>
          </p:cNvSpPr>
          <p:nvPr/>
        </p:nvSpPr>
        <p:spPr bwMode="auto">
          <a:xfrm>
            <a:off x="323850" y="60213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500"/>
                                        <p:tgtEl>
                                          <p:spTgt spid="4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6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6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6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6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6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6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500"/>
                                        <p:tgtEl>
                                          <p:spTgt spid="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117" grpId="0"/>
      <p:bldP spid="46118" grpId="0"/>
      <p:bldP spid="46119" grpId="0"/>
      <p:bldP spid="46120" grpId="0"/>
      <p:bldP spid="46131" grpId="0"/>
      <p:bldP spid="46137" grpId="0"/>
      <p:bldP spid="46155" grpId="0"/>
      <p:bldP spid="46156" grpId="0"/>
      <p:bldP spid="46157" grpId="0"/>
      <p:bldP spid="46168" grpId="0" animBg="1"/>
      <p:bldP spid="46169" grpId="0" animBg="1"/>
      <p:bldP spid="461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formule van de vorm y = ax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afleiden uit een tabel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44463" y="2386013"/>
            <a:ext cx="84597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/>
              <a:t>Voor een strip betaal je drie euro. Met behulp van een formule</a:t>
            </a:r>
          </a:p>
          <a:p>
            <a:r>
              <a:rPr lang="nl-BE"/>
              <a:t>kun je berekenen hoeveel je moet betalen als je een bepaald aantal</a:t>
            </a:r>
          </a:p>
          <a:p>
            <a:r>
              <a:rPr lang="nl-BE"/>
              <a:t>strips koopt.</a:t>
            </a:r>
            <a:endParaRPr lang="nl-NL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96850" y="6213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25722" name="Text Box 122"/>
          <p:cNvSpPr txBox="1">
            <a:spLocks noChangeArrowheads="1"/>
          </p:cNvSpPr>
          <p:nvPr/>
        </p:nvSpPr>
        <p:spPr bwMode="auto">
          <a:xfrm>
            <a:off x="139700" y="1603375"/>
            <a:ext cx="172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Voorbeeld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25729" name="AutoShape 129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611188" y="4005263"/>
            <a:ext cx="611187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  <p:bldP spid="25722" grpId="0"/>
      <p:bldP spid="257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formule van de vorm y = ax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afleiden uit een grafiek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96850" y="6213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180975" y="1773238"/>
            <a:ext cx="8655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Als in een grafiek bij gelijke stapjes van x naar rechts gelijke stapjes van y naar boven/onder</a:t>
            </a:r>
            <a:br>
              <a:rPr lang="nl-BE" sz="1800"/>
            </a:br>
            <a:r>
              <a:rPr lang="nl-BE" sz="1800"/>
              <a:t>horen, is er tussen x en y een </a:t>
            </a:r>
            <a:r>
              <a:rPr lang="nl-BE" sz="1800" b="1">
                <a:solidFill>
                  <a:srgbClr val="660066"/>
                </a:solidFill>
              </a:rPr>
              <a:t>lineair verband</a:t>
            </a:r>
            <a:r>
              <a:rPr lang="nl-BE" sz="1800"/>
              <a:t>.</a:t>
            </a:r>
            <a:endParaRPr lang="nl-NL" sz="1800"/>
          </a:p>
        </p:txBody>
      </p:sp>
      <p:sp>
        <p:nvSpPr>
          <p:cNvPr id="48159" name="Text Box 31"/>
          <p:cNvSpPr txBox="1">
            <a:spLocks noChangeArrowheads="1"/>
          </p:cNvSpPr>
          <p:nvPr/>
        </p:nvSpPr>
        <p:spPr bwMode="auto">
          <a:xfrm>
            <a:off x="179388" y="4724400"/>
            <a:ext cx="438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Dit verband kun je weergeven in een formule.</a:t>
            </a:r>
            <a:endParaRPr lang="nl-NL" sz="1800"/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717550" y="5157788"/>
            <a:ext cx="1790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Teken de grafiek.</a:t>
            </a:r>
            <a:endParaRPr lang="nl-NL" sz="1800"/>
          </a:p>
        </p:txBody>
      </p:sp>
      <p:sp>
        <p:nvSpPr>
          <p:cNvPr id="48161" name="Text Box 33"/>
          <p:cNvSpPr txBox="1">
            <a:spLocks noChangeArrowheads="1"/>
          </p:cNvSpPr>
          <p:nvPr/>
        </p:nvSpPr>
        <p:spPr bwMode="auto">
          <a:xfrm>
            <a:off x="371475" y="6446838"/>
            <a:ext cx="3057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 b="1">
                <a:solidFill>
                  <a:srgbClr val="C00066"/>
                </a:solidFill>
              </a:rPr>
              <a:t>y = ax (a is de toename van y)</a:t>
            </a:r>
            <a:endParaRPr lang="nl-NL" sz="1800" b="1">
              <a:solidFill>
                <a:srgbClr val="C00066"/>
              </a:solidFill>
            </a:endParaRPr>
          </a:p>
        </p:txBody>
      </p:sp>
      <p:sp>
        <p:nvSpPr>
          <p:cNvPr id="48197" name="Text Box 69"/>
          <p:cNvSpPr txBox="1">
            <a:spLocks noChangeArrowheads="1"/>
          </p:cNvSpPr>
          <p:nvPr/>
        </p:nvSpPr>
        <p:spPr bwMode="auto">
          <a:xfrm>
            <a:off x="139700" y="1268413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Stappenplan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8198" name="Text Box 70"/>
          <p:cNvSpPr txBox="1">
            <a:spLocks noChangeArrowheads="1"/>
          </p:cNvSpPr>
          <p:nvPr/>
        </p:nvSpPr>
        <p:spPr bwMode="auto">
          <a:xfrm>
            <a:off x="688975" y="5583238"/>
            <a:ext cx="1435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Maak trapjes:</a:t>
            </a:r>
            <a:endParaRPr lang="nl-NL" sz="1800"/>
          </a:p>
        </p:txBody>
      </p:sp>
      <p:sp>
        <p:nvSpPr>
          <p:cNvPr id="48199" name="Text Box 71"/>
          <p:cNvSpPr txBox="1">
            <a:spLocks noChangeArrowheads="1"/>
          </p:cNvSpPr>
          <p:nvPr/>
        </p:nvSpPr>
        <p:spPr bwMode="auto">
          <a:xfrm>
            <a:off x="709613" y="6015038"/>
            <a:ext cx="191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Noteer de formule.</a:t>
            </a:r>
            <a:endParaRPr lang="nl-NL" sz="1800"/>
          </a:p>
        </p:txBody>
      </p:sp>
      <p:sp>
        <p:nvSpPr>
          <p:cNvPr id="48232" name="Text Box 104"/>
          <p:cNvSpPr txBox="1">
            <a:spLocks noChangeArrowheads="1"/>
          </p:cNvSpPr>
          <p:nvPr/>
        </p:nvSpPr>
        <p:spPr bwMode="auto">
          <a:xfrm>
            <a:off x="2006600" y="5583238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>
                <a:solidFill>
                  <a:srgbClr val="008000"/>
                </a:solidFill>
              </a:rPr>
              <a:t>als x met één toeneemt, </a:t>
            </a:r>
            <a:endParaRPr lang="nl-NL" sz="1800">
              <a:solidFill>
                <a:srgbClr val="008000"/>
              </a:solidFill>
            </a:endParaRPr>
          </a:p>
        </p:txBody>
      </p:sp>
      <p:sp>
        <p:nvSpPr>
          <p:cNvPr id="48233" name="Text Box 105"/>
          <p:cNvSpPr txBox="1">
            <a:spLocks noChangeArrowheads="1"/>
          </p:cNvSpPr>
          <p:nvPr/>
        </p:nvSpPr>
        <p:spPr bwMode="auto">
          <a:xfrm>
            <a:off x="4211638" y="5583238"/>
            <a:ext cx="225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>
                <a:solidFill>
                  <a:srgbClr val="6600CC"/>
                </a:solidFill>
              </a:rPr>
              <a:t>dan neemt y met a toe</a:t>
            </a:r>
            <a:r>
              <a:rPr lang="nl-BE" sz="1800"/>
              <a:t>.</a:t>
            </a:r>
            <a:endParaRPr lang="nl-NL" sz="1800"/>
          </a:p>
        </p:txBody>
      </p:sp>
      <p:pic>
        <p:nvPicPr>
          <p:cNvPr id="48234" name="Picture 1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" y="2492375"/>
            <a:ext cx="3028950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239" name="Group 111"/>
          <p:cNvGrpSpPr>
            <a:grpSpLocks/>
          </p:cNvGrpSpPr>
          <p:nvPr/>
        </p:nvGrpSpPr>
        <p:grpSpPr bwMode="auto">
          <a:xfrm>
            <a:off x="955675" y="2863850"/>
            <a:ext cx="1833563" cy="1168400"/>
            <a:chOff x="602" y="1804"/>
            <a:chExt cx="1155" cy="736"/>
          </a:xfrm>
        </p:grpSpPr>
        <p:sp>
          <p:nvSpPr>
            <p:cNvPr id="48235" name="Oval 107"/>
            <p:cNvSpPr>
              <a:spLocks noChangeArrowheads="1"/>
            </p:cNvSpPr>
            <p:nvPr/>
          </p:nvSpPr>
          <p:spPr bwMode="auto">
            <a:xfrm flipV="1">
              <a:off x="602" y="2495"/>
              <a:ext cx="46" cy="4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8236" name="Oval 108"/>
            <p:cNvSpPr>
              <a:spLocks noChangeArrowheads="1"/>
            </p:cNvSpPr>
            <p:nvPr/>
          </p:nvSpPr>
          <p:spPr bwMode="auto">
            <a:xfrm flipV="1">
              <a:off x="968" y="2264"/>
              <a:ext cx="46" cy="4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8237" name="Oval 109"/>
            <p:cNvSpPr>
              <a:spLocks noChangeArrowheads="1"/>
            </p:cNvSpPr>
            <p:nvPr/>
          </p:nvSpPr>
          <p:spPr bwMode="auto">
            <a:xfrm flipV="1">
              <a:off x="1338" y="2034"/>
              <a:ext cx="46" cy="4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8238" name="Oval 110"/>
            <p:cNvSpPr>
              <a:spLocks noChangeArrowheads="1"/>
            </p:cNvSpPr>
            <p:nvPr/>
          </p:nvSpPr>
          <p:spPr bwMode="auto">
            <a:xfrm flipV="1">
              <a:off x="1711" y="1804"/>
              <a:ext cx="46" cy="4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48240" name="Line 112"/>
          <p:cNvSpPr>
            <a:spLocks noChangeShapeType="1"/>
          </p:cNvSpPr>
          <p:nvPr/>
        </p:nvSpPr>
        <p:spPr bwMode="auto">
          <a:xfrm flipV="1">
            <a:off x="373063" y="2819400"/>
            <a:ext cx="2520950" cy="15843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grpSp>
        <p:nvGrpSpPr>
          <p:cNvPr id="48246" name="Group 118"/>
          <p:cNvGrpSpPr>
            <a:grpSpLocks/>
          </p:cNvGrpSpPr>
          <p:nvPr/>
        </p:nvGrpSpPr>
        <p:grpSpPr bwMode="auto">
          <a:xfrm>
            <a:off x="982663" y="3273425"/>
            <a:ext cx="1766887" cy="1101725"/>
            <a:chOff x="626" y="2062"/>
            <a:chExt cx="1113" cy="694"/>
          </a:xfrm>
        </p:grpSpPr>
        <p:sp>
          <p:nvSpPr>
            <p:cNvPr id="48242" name="Line 114"/>
            <p:cNvSpPr>
              <a:spLocks noChangeShapeType="1"/>
            </p:cNvSpPr>
            <p:nvPr/>
          </p:nvSpPr>
          <p:spPr bwMode="auto">
            <a:xfrm>
              <a:off x="626" y="2523"/>
              <a:ext cx="363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8243" name="Line 115"/>
            <p:cNvSpPr>
              <a:spLocks noChangeShapeType="1"/>
            </p:cNvSpPr>
            <p:nvPr/>
          </p:nvSpPr>
          <p:spPr bwMode="auto">
            <a:xfrm>
              <a:off x="999" y="2289"/>
              <a:ext cx="363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8244" name="Line 116"/>
            <p:cNvSpPr>
              <a:spLocks noChangeShapeType="1"/>
            </p:cNvSpPr>
            <p:nvPr/>
          </p:nvSpPr>
          <p:spPr bwMode="auto">
            <a:xfrm>
              <a:off x="1376" y="2062"/>
              <a:ext cx="363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8245" name="Text Box 117"/>
            <p:cNvSpPr txBox="1">
              <a:spLocks noChangeArrowheads="1"/>
            </p:cNvSpPr>
            <p:nvPr/>
          </p:nvSpPr>
          <p:spPr bwMode="auto">
            <a:xfrm>
              <a:off x="675" y="2544"/>
              <a:ext cx="2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008000"/>
                  </a:solidFill>
                  <a:latin typeface="Arial" panose="020B0604020202020204" pitchFamily="34" charset="0"/>
                </a:rPr>
                <a:t>+ 1</a:t>
              </a:r>
              <a:endParaRPr lang="nl-NL" sz="1600" b="1">
                <a:solidFill>
                  <a:srgbClr val="008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8252" name="Group 124"/>
          <p:cNvGrpSpPr>
            <a:grpSpLocks/>
          </p:cNvGrpSpPr>
          <p:nvPr/>
        </p:nvGrpSpPr>
        <p:grpSpPr bwMode="auto">
          <a:xfrm>
            <a:off x="1570038" y="2919413"/>
            <a:ext cx="1185862" cy="1096962"/>
            <a:chOff x="989" y="1832"/>
            <a:chExt cx="747" cy="691"/>
          </a:xfrm>
        </p:grpSpPr>
        <p:sp>
          <p:nvSpPr>
            <p:cNvPr id="48248" name="Line 120"/>
            <p:cNvSpPr>
              <a:spLocks noChangeShapeType="1"/>
            </p:cNvSpPr>
            <p:nvPr/>
          </p:nvSpPr>
          <p:spPr bwMode="auto">
            <a:xfrm>
              <a:off x="989" y="2296"/>
              <a:ext cx="0" cy="227"/>
            </a:xfrm>
            <a:prstGeom prst="line">
              <a:avLst/>
            </a:prstGeom>
            <a:noFill/>
            <a:ln w="3810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8249" name="Line 121"/>
            <p:cNvSpPr>
              <a:spLocks noChangeShapeType="1"/>
            </p:cNvSpPr>
            <p:nvPr/>
          </p:nvSpPr>
          <p:spPr bwMode="auto">
            <a:xfrm>
              <a:off x="1362" y="2055"/>
              <a:ext cx="0" cy="227"/>
            </a:xfrm>
            <a:prstGeom prst="line">
              <a:avLst/>
            </a:prstGeom>
            <a:noFill/>
            <a:ln w="3810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8250" name="Line 122"/>
            <p:cNvSpPr>
              <a:spLocks noChangeShapeType="1"/>
            </p:cNvSpPr>
            <p:nvPr/>
          </p:nvSpPr>
          <p:spPr bwMode="auto">
            <a:xfrm>
              <a:off x="1736" y="1832"/>
              <a:ext cx="0" cy="227"/>
            </a:xfrm>
            <a:prstGeom prst="line">
              <a:avLst/>
            </a:prstGeom>
            <a:noFill/>
            <a:ln w="3810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8251" name="Text Box 123"/>
            <p:cNvSpPr txBox="1">
              <a:spLocks noChangeArrowheads="1"/>
            </p:cNvSpPr>
            <p:nvPr/>
          </p:nvSpPr>
          <p:spPr bwMode="auto">
            <a:xfrm>
              <a:off x="1052" y="2311"/>
              <a:ext cx="2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6600CC"/>
                  </a:solidFill>
                  <a:latin typeface="Arial" panose="020B0604020202020204" pitchFamily="34" charset="0"/>
                </a:rPr>
                <a:t>+ a</a:t>
              </a:r>
              <a:endParaRPr lang="nl-NL" sz="1600" b="1">
                <a:solidFill>
                  <a:srgbClr val="6600CC"/>
                </a:solidFill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48284" name="Group 156"/>
          <p:cNvGraphicFramePr>
            <a:graphicFrameLocks noGrp="1"/>
          </p:cNvGraphicFramePr>
          <p:nvPr>
            <p:ph idx="1"/>
          </p:nvPr>
        </p:nvGraphicFramePr>
        <p:xfrm>
          <a:off x="3995738" y="2997200"/>
          <a:ext cx="2932112" cy="863600"/>
        </p:xfrm>
        <a:graphic>
          <a:graphicData uri="http://schemas.openxmlformats.org/drawingml/2006/table">
            <a:tbl>
              <a:tblPr/>
              <a:tblGrid>
                <a:gridCol w="585787"/>
                <a:gridCol w="588963"/>
                <a:gridCol w="585787"/>
                <a:gridCol w="584200"/>
                <a:gridCol w="587375"/>
              </a:tblGrid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285" name="Text Box 157"/>
          <p:cNvSpPr txBox="1">
            <a:spLocks noChangeArrowheads="1"/>
          </p:cNvSpPr>
          <p:nvPr/>
        </p:nvSpPr>
        <p:spPr bwMode="auto">
          <a:xfrm>
            <a:off x="315913" y="51704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48286" name="Text Box 158"/>
          <p:cNvSpPr txBox="1">
            <a:spLocks noChangeArrowheads="1"/>
          </p:cNvSpPr>
          <p:nvPr/>
        </p:nvSpPr>
        <p:spPr bwMode="auto">
          <a:xfrm>
            <a:off x="323850" y="560387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48287" name="Text Box 159"/>
          <p:cNvSpPr txBox="1">
            <a:spLocks noChangeArrowheads="1"/>
          </p:cNvSpPr>
          <p:nvPr/>
        </p:nvSpPr>
        <p:spPr bwMode="auto">
          <a:xfrm>
            <a:off x="323850" y="604361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  <p:sp>
        <p:nvSpPr>
          <p:cNvPr id="48288" name="Text Box 160"/>
          <p:cNvSpPr txBox="1">
            <a:spLocks noChangeArrowheads="1"/>
          </p:cNvSpPr>
          <p:nvPr/>
        </p:nvSpPr>
        <p:spPr bwMode="auto">
          <a:xfrm>
            <a:off x="2406650" y="5157788"/>
            <a:ext cx="2622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De grafiek gaat door (0,0).</a:t>
            </a:r>
            <a:endParaRPr lang="nl-NL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8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500"/>
                                        <p:tgtEl>
                                          <p:spTgt spid="48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500"/>
                                        <p:tgtEl>
                                          <p:spTgt spid="4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500"/>
                                        <p:tgtEl>
                                          <p:spTgt spid="4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500"/>
                                        <p:tgtEl>
                                          <p:spTgt spid="4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8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8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8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500"/>
                                        <p:tgtEl>
                                          <p:spTgt spid="4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58" grpId="0"/>
      <p:bldP spid="48159" grpId="0"/>
      <p:bldP spid="48160" grpId="0"/>
      <p:bldP spid="48161" grpId="0"/>
      <p:bldP spid="48197" grpId="0"/>
      <p:bldP spid="48198" grpId="0"/>
      <p:bldP spid="48199" grpId="0"/>
      <p:bldP spid="48232" grpId="0"/>
      <p:bldP spid="48233" grpId="0"/>
      <p:bldP spid="48240" grpId="0" animBg="1"/>
      <p:bldP spid="48285" grpId="0" animBg="1"/>
      <p:bldP spid="48286" grpId="0" animBg="1"/>
      <p:bldP spid="48287" grpId="0" animBg="1"/>
      <p:bldP spid="482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formule van de vorm y = ax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afleiden uit een grafiek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44463" y="2060575"/>
            <a:ext cx="84597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/>
              <a:t>Voor de huur van één dvd betaal je vier euro. Met behulp van een formule kun je berekenen hoeveel je moet betalen als je een bepaald aantal dvd’s koopt.</a:t>
            </a:r>
            <a:endParaRPr lang="nl-NL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96850" y="6213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39700" y="1484313"/>
            <a:ext cx="172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Voorbeeld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7117" name="AutoShape 13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611188" y="3716338"/>
            <a:ext cx="611187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/>
      <p:bldP spid="47109" grpId="0"/>
      <p:bldP spid="471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formule van de vorm y = ax + b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afleiden uit een tabel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11138" y="5838825"/>
            <a:ext cx="347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a is de regelmaat van de onderste rij</a:t>
            </a:r>
          </a:p>
          <a:p>
            <a:r>
              <a:rPr lang="nl-BE" sz="1800"/>
              <a:t>b is het begingetal</a:t>
            </a:r>
            <a:endParaRPr lang="nl-NL" sz="1800"/>
          </a:p>
        </p:txBody>
      </p:sp>
      <p:graphicFrame>
        <p:nvGraphicFramePr>
          <p:cNvPr id="51204" name="Group 4"/>
          <p:cNvGraphicFramePr>
            <a:graphicFrameLocks noGrp="1"/>
          </p:cNvGraphicFramePr>
          <p:nvPr>
            <p:ph idx="1"/>
          </p:nvPr>
        </p:nvGraphicFramePr>
        <p:xfrm>
          <a:off x="250825" y="2349500"/>
          <a:ext cx="4711700" cy="1079500"/>
        </p:xfrm>
        <a:graphic>
          <a:graphicData uri="http://schemas.openxmlformats.org/drawingml/2006/table">
            <a:tbl>
              <a:tblPr/>
              <a:tblGrid>
                <a:gridCol w="673100"/>
                <a:gridCol w="674688"/>
                <a:gridCol w="673100"/>
                <a:gridCol w="671512"/>
                <a:gridCol w="674688"/>
                <a:gridCol w="671512"/>
                <a:gridCol w="673100"/>
              </a:tblGrid>
              <a:tr h="539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30" name="Text Box 30"/>
          <p:cNvSpPr txBox="1">
            <a:spLocks noChangeArrowheads="1"/>
          </p:cNvSpPr>
          <p:nvPr/>
        </p:nvSpPr>
        <p:spPr bwMode="auto">
          <a:xfrm>
            <a:off x="695325" y="4076700"/>
            <a:ext cx="315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Schrijf de gegevens in een tabel.</a:t>
            </a:r>
            <a:endParaRPr lang="nl-NL" sz="1800"/>
          </a:p>
        </p:txBody>
      </p:sp>
      <p:sp>
        <p:nvSpPr>
          <p:cNvPr id="51231" name="Text Box 31"/>
          <p:cNvSpPr txBox="1">
            <a:spLocks noChangeArrowheads="1"/>
          </p:cNvSpPr>
          <p:nvPr/>
        </p:nvSpPr>
        <p:spPr bwMode="auto">
          <a:xfrm>
            <a:off x="687388" y="4581525"/>
            <a:ext cx="309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Bepaal de regelmaat in de rijen.</a:t>
            </a:r>
            <a:endParaRPr lang="nl-NL" sz="1800"/>
          </a:p>
        </p:txBody>
      </p: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195263" y="5492750"/>
            <a:ext cx="1439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1">
                <a:solidFill>
                  <a:srgbClr val="C00066"/>
                </a:solidFill>
              </a:rPr>
              <a:t>y =</a:t>
            </a:r>
            <a:r>
              <a:rPr lang="nl-BE" sz="2000" b="1">
                <a:solidFill>
                  <a:srgbClr val="3333CC"/>
                </a:solidFill>
              </a:rPr>
              <a:t> </a:t>
            </a:r>
            <a:r>
              <a:rPr lang="nl-BE" sz="2000" b="1">
                <a:solidFill>
                  <a:srgbClr val="CC3300"/>
                </a:solidFill>
              </a:rPr>
              <a:t>a</a:t>
            </a:r>
            <a:r>
              <a:rPr lang="nl-BE" sz="2000" b="1">
                <a:solidFill>
                  <a:srgbClr val="3333CC"/>
                </a:solidFill>
              </a:rPr>
              <a:t> </a:t>
            </a:r>
            <a:r>
              <a:rPr lang="nl-BE" sz="2000" b="1">
                <a:solidFill>
                  <a:srgbClr val="C00066"/>
                </a:solidFill>
              </a:rPr>
              <a:t>. x </a:t>
            </a:r>
            <a:r>
              <a:rPr lang="nl-BE" sz="2000" b="1">
                <a:solidFill>
                  <a:srgbClr val="008000"/>
                </a:solidFill>
              </a:rPr>
              <a:t>+ b</a:t>
            </a:r>
            <a:endParaRPr lang="nl-NL" sz="2000" b="1">
              <a:solidFill>
                <a:srgbClr val="008000"/>
              </a:solidFill>
            </a:endParaRPr>
          </a:p>
        </p:txBody>
      </p:sp>
      <p:grpSp>
        <p:nvGrpSpPr>
          <p:cNvPr id="51234" name="Group 34"/>
          <p:cNvGrpSpPr>
            <a:grpSpLocks/>
          </p:cNvGrpSpPr>
          <p:nvPr/>
        </p:nvGrpSpPr>
        <p:grpSpPr bwMode="auto">
          <a:xfrm>
            <a:off x="469900" y="2420938"/>
            <a:ext cx="290513" cy="841375"/>
            <a:chOff x="296" y="1661"/>
            <a:chExt cx="183" cy="530"/>
          </a:xfrm>
        </p:grpSpPr>
        <p:sp>
          <p:nvSpPr>
            <p:cNvPr id="51235" name="Text Box 35"/>
            <p:cNvSpPr txBox="1">
              <a:spLocks noChangeArrowheads="1"/>
            </p:cNvSpPr>
            <p:nvPr/>
          </p:nvSpPr>
          <p:spPr bwMode="auto">
            <a:xfrm>
              <a:off x="296" y="1661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x</a:t>
              </a:r>
              <a:endParaRPr lang="nl-NL" sz="1600" b="1"/>
            </a:p>
          </p:txBody>
        </p:sp>
        <p:sp>
          <p:nvSpPr>
            <p:cNvPr id="51236" name="Text Box 36"/>
            <p:cNvSpPr txBox="1">
              <a:spLocks noChangeArrowheads="1"/>
            </p:cNvSpPr>
            <p:nvPr/>
          </p:nvSpPr>
          <p:spPr bwMode="auto">
            <a:xfrm>
              <a:off x="299" y="1979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y</a:t>
              </a:r>
              <a:endParaRPr lang="nl-NL" sz="1600" b="1"/>
            </a:p>
          </p:txBody>
        </p:sp>
      </p:grpSp>
      <p:grpSp>
        <p:nvGrpSpPr>
          <p:cNvPr id="51237" name="Group 37"/>
          <p:cNvGrpSpPr>
            <a:grpSpLocks/>
          </p:cNvGrpSpPr>
          <p:nvPr/>
        </p:nvGrpSpPr>
        <p:grpSpPr bwMode="auto">
          <a:xfrm>
            <a:off x="1117600" y="2420938"/>
            <a:ext cx="2947988" cy="336550"/>
            <a:chOff x="704" y="2084"/>
            <a:chExt cx="1857" cy="212"/>
          </a:xfrm>
        </p:grpSpPr>
        <p:sp>
          <p:nvSpPr>
            <p:cNvPr id="51238" name="Text Box 38"/>
            <p:cNvSpPr txBox="1">
              <a:spLocks noChangeArrowheads="1"/>
            </p:cNvSpPr>
            <p:nvPr/>
          </p:nvSpPr>
          <p:spPr bwMode="auto">
            <a:xfrm>
              <a:off x="704" y="2084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0</a:t>
              </a:r>
              <a:endParaRPr lang="nl-NL" sz="1600" b="1"/>
            </a:p>
          </p:txBody>
        </p:sp>
        <p:sp>
          <p:nvSpPr>
            <p:cNvPr id="51239" name="Text Box 39"/>
            <p:cNvSpPr txBox="1">
              <a:spLocks noChangeArrowheads="1"/>
            </p:cNvSpPr>
            <p:nvPr/>
          </p:nvSpPr>
          <p:spPr bwMode="auto">
            <a:xfrm>
              <a:off x="1112" y="2084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1</a:t>
              </a:r>
              <a:endParaRPr lang="nl-NL" sz="1600" b="1"/>
            </a:p>
          </p:txBody>
        </p:sp>
        <p:sp>
          <p:nvSpPr>
            <p:cNvPr id="51240" name="Text Box 40"/>
            <p:cNvSpPr txBox="1">
              <a:spLocks noChangeArrowheads="1"/>
            </p:cNvSpPr>
            <p:nvPr/>
          </p:nvSpPr>
          <p:spPr bwMode="auto">
            <a:xfrm>
              <a:off x="1552" y="2084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2</a:t>
              </a:r>
              <a:endParaRPr lang="nl-NL" sz="1600" b="1"/>
            </a:p>
          </p:txBody>
        </p:sp>
        <p:sp>
          <p:nvSpPr>
            <p:cNvPr id="51241" name="Text Box 41"/>
            <p:cNvSpPr txBox="1">
              <a:spLocks noChangeArrowheads="1"/>
            </p:cNvSpPr>
            <p:nvPr/>
          </p:nvSpPr>
          <p:spPr bwMode="auto">
            <a:xfrm>
              <a:off x="1973" y="2084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3</a:t>
              </a:r>
              <a:endParaRPr lang="nl-NL" sz="1600" b="1"/>
            </a:p>
          </p:txBody>
        </p:sp>
        <p:sp>
          <p:nvSpPr>
            <p:cNvPr id="51242" name="Text Box 42"/>
            <p:cNvSpPr txBox="1">
              <a:spLocks noChangeArrowheads="1"/>
            </p:cNvSpPr>
            <p:nvPr/>
          </p:nvSpPr>
          <p:spPr bwMode="auto">
            <a:xfrm>
              <a:off x="2381" y="2084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4</a:t>
              </a:r>
              <a:endParaRPr lang="nl-NL" sz="1600" b="1"/>
            </a:p>
          </p:txBody>
        </p:sp>
      </p:grpSp>
      <p:grpSp>
        <p:nvGrpSpPr>
          <p:cNvPr id="51243" name="Group 43"/>
          <p:cNvGrpSpPr>
            <a:grpSpLocks/>
          </p:cNvGrpSpPr>
          <p:nvPr/>
        </p:nvGrpSpPr>
        <p:grpSpPr bwMode="auto">
          <a:xfrm>
            <a:off x="1117600" y="2952750"/>
            <a:ext cx="2989263" cy="336550"/>
            <a:chOff x="704" y="2402"/>
            <a:chExt cx="1883" cy="212"/>
          </a:xfrm>
        </p:grpSpPr>
        <p:sp>
          <p:nvSpPr>
            <p:cNvPr id="51244" name="Text Box 44"/>
            <p:cNvSpPr txBox="1">
              <a:spLocks noChangeArrowheads="1"/>
            </p:cNvSpPr>
            <p:nvPr/>
          </p:nvSpPr>
          <p:spPr bwMode="auto">
            <a:xfrm>
              <a:off x="704" y="2402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7</a:t>
              </a:r>
              <a:endParaRPr lang="nl-NL" sz="1600" b="1"/>
            </a:p>
          </p:txBody>
        </p:sp>
        <p:sp>
          <p:nvSpPr>
            <p:cNvPr id="51245" name="Text Box 45"/>
            <p:cNvSpPr txBox="1">
              <a:spLocks noChangeArrowheads="1"/>
            </p:cNvSpPr>
            <p:nvPr/>
          </p:nvSpPr>
          <p:spPr bwMode="auto">
            <a:xfrm>
              <a:off x="1080" y="2402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10</a:t>
              </a:r>
              <a:endParaRPr lang="nl-NL" sz="1600" b="1"/>
            </a:p>
          </p:txBody>
        </p:sp>
        <p:sp>
          <p:nvSpPr>
            <p:cNvPr id="51246" name="Text Box 46"/>
            <p:cNvSpPr txBox="1">
              <a:spLocks noChangeArrowheads="1"/>
            </p:cNvSpPr>
            <p:nvPr/>
          </p:nvSpPr>
          <p:spPr bwMode="auto">
            <a:xfrm>
              <a:off x="1519" y="2402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13</a:t>
              </a:r>
              <a:endParaRPr lang="nl-NL" sz="1600" b="1"/>
            </a:p>
          </p:txBody>
        </p:sp>
        <p:sp>
          <p:nvSpPr>
            <p:cNvPr id="51247" name="Text Box 47"/>
            <p:cNvSpPr txBox="1">
              <a:spLocks noChangeArrowheads="1"/>
            </p:cNvSpPr>
            <p:nvPr/>
          </p:nvSpPr>
          <p:spPr bwMode="auto">
            <a:xfrm>
              <a:off x="1945" y="2402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16</a:t>
              </a:r>
              <a:endParaRPr lang="nl-NL" sz="1600" b="1"/>
            </a:p>
          </p:txBody>
        </p:sp>
        <p:sp>
          <p:nvSpPr>
            <p:cNvPr id="51248" name="Text Box 48"/>
            <p:cNvSpPr txBox="1">
              <a:spLocks noChangeArrowheads="1"/>
            </p:cNvSpPr>
            <p:nvPr/>
          </p:nvSpPr>
          <p:spPr bwMode="auto">
            <a:xfrm>
              <a:off x="2343" y="2402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/>
                <a:t>19</a:t>
              </a:r>
              <a:endParaRPr lang="nl-NL" sz="1600" b="1"/>
            </a:p>
          </p:txBody>
        </p:sp>
      </p:grpSp>
      <p:grpSp>
        <p:nvGrpSpPr>
          <p:cNvPr id="51288" name="Group 88"/>
          <p:cNvGrpSpPr>
            <a:grpSpLocks/>
          </p:cNvGrpSpPr>
          <p:nvPr/>
        </p:nvGrpSpPr>
        <p:grpSpPr bwMode="auto">
          <a:xfrm>
            <a:off x="1258888" y="1773238"/>
            <a:ext cx="2879725" cy="525462"/>
            <a:chOff x="793" y="1117"/>
            <a:chExt cx="1814" cy="331"/>
          </a:xfrm>
        </p:grpSpPr>
        <p:sp>
          <p:nvSpPr>
            <p:cNvPr id="51250" name="AutoShape 50"/>
            <p:cNvSpPr>
              <a:spLocks noChangeArrowheads="1"/>
            </p:cNvSpPr>
            <p:nvPr/>
          </p:nvSpPr>
          <p:spPr bwMode="auto">
            <a:xfrm rot="16200000">
              <a:off x="945" y="1146"/>
              <a:ext cx="150" cy="453"/>
            </a:xfrm>
            <a:prstGeom prst="curvedLeftArrow">
              <a:avLst>
                <a:gd name="adj1" fmla="val 12639"/>
                <a:gd name="adj2" fmla="val 73039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51252" name="AutoShape 52"/>
            <p:cNvSpPr>
              <a:spLocks noChangeArrowheads="1"/>
            </p:cNvSpPr>
            <p:nvPr/>
          </p:nvSpPr>
          <p:spPr bwMode="auto">
            <a:xfrm rot="16200000">
              <a:off x="1399" y="1146"/>
              <a:ext cx="150" cy="453"/>
            </a:xfrm>
            <a:prstGeom prst="curvedLeftArrow">
              <a:avLst>
                <a:gd name="adj1" fmla="val 12639"/>
                <a:gd name="adj2" fmla="val 73039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51253" name="AutoShape 53"/>
            <p:cNvSpPr>
              <a:spLocks noChangeArrowheads="1"/>
            </p:cNvSpPr>
            <p:nvPr/>
          </p:nvSpPr>
          <p:spPr bwMode="auto">
            <a:xfrm rot="16200000">
              <a:off x="1853" y="1146"/>
              <a:ext cx="150" cy="453"/>
            </a:xfrm>
            <a:prstGeom prst="curvedLeftArrow">
              <a:avLst>
                <a:gd name="adj1" fmla="val 12639"/>
                <a:gd name="adj2" fmla="val 73039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51254" name="AutoShape 54"/>
            <p:cNvSpPr>
              <a:spLocks noChangeArrowheads="1"/>
            </p:cNvSpPr>
            <p:nvPr/>
          </p:nvSpPr>
          <p:spPr bwMode="auto">
            <a:xfrm rot="16200000">
              <a:off x="2306" y="1146"/>
              <a:ext cx="150" cy="453"/>
            </a:xfrm>
            <a:prstGeom prst="curvedLeftArrow">
              <a:avLst>
                <a:gd name="adj1" fmla="val 12639"/>
                <a:gd name="adj2" fmla="val 73039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51258" name="Text Box 58"/>
            <p:cNvSpPr txBox="1">
              <a:spLocks noChangeArrowheads="1"/>
            </p:cNvSpPr>
            <p:nvPr/>
          </p:nvSpPr>
          <p:spPr bwMode="auto">
            <a:xfrm>
              <a:off x="1281" y="1117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6600CC"/>
                  </a:solidFill>
                </a:rPr>
                <a:t>+ 1</a:t>
              </a:r>
              <a:endParaRPr lang="nl-NL" sz="1600" b="1">
                <a:solidFill>
                  <a:srgbClr val="6600CC"/>
                </a:solidFill>
              </a:endParaRPr>
            </a:p>
          </p:txBody>
        </p:sp>
        <p:sp>
          <p:nvSpPr>
            <p:cNvPr id="51259" name="Text Box 59"/>
            <p:cNvSpPr txBox="1">
              <a:spLocks noChangeArrowheads="1"/>
            </p:cNvSpPr>
            <p:nvPr/>
          </p:nvSpPr>
          <p:spPr bwMode="auto">
            <a:xfrm>
              <a:off x="839" y="1117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6600CC"/>
                  </a:solidFill>
                </a:rPr>
                <a:t>+ 1</a:t>
              </a:r>
              <a:endParaRPr lang="nl-NL" sz="1600" b="1">
                <a:solidFill>
                  <a:srgbClr val="6600CC"/>
                </a:solidFill>
              </a:endParaRPr>
            </a:p>
          </p:txBody>
        </p:sp>
        <p:sp>
          <p:nvSpPr>
            <p:cNvPr id="51260" name="Text Box 60"/>
            <p:cNvSpPr txBox="1">
              <a:spLocks noChangeArrowheads="1"/>
            </p:cNvSpPr>
            <p:nvPr/>
          </p:nvSpPr>
          <p:spPr bwMode="auto">
            <a:xfrm>
              <a:off x="2200" y="1117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6600CC"/>
                  </a:solidFill>
                </a:rPr>
                <a:t>+ 1</a:t>
              </a:r>
              <a:endParaRPr lang="nl-NL" sz="1600" b="1">
                <a:solidFill>
                  <a:srgbClr val="6600CC"/>
                </a:solidFill>
              </a:endParaRPr>
            </a:p>
          </p:txBody>
        </p:sp>
        <p:sp>
          <p:nvSpPr>
            <p:cNvPr id="51261" name="Text Box 61"/>
            <p:cNvSpPr txBox="1">
              <a:spLocks noChangeArrowheads="1"/>
            </p:cNvSpPr>
            <p:nvPr/>
          </p:nvSpPr>
          <p:spPr bwMode="auto">
            <a:xfrm>
              <a:off x="1746" y="1117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6600CC"/>
                  </a:solidFill>
                </a:rPr>
                <a:t>+ 1</a:t>
              </a:r>
              <a:endParaRPr lang="nl-NL" sz="1600" b="1">
                <a:solidFill>
                  <a:srgbClr val="6600CC"/>
                </a:solidFill>
              </a:endParaRPr>
            </a:p>
          </p:txBody>
        </p:sp>
      </p:grpSp>
      <p:grpSp>
        <p:nvGrpSpPr>
          <p:cNvPr id="51289" name="Group 89"/>
          <p:cNvGrpSpPr>
            <a:grpSpLocks/>
          </p:cNvGrpSpPr>
          <p:nvPr/>
        </p:nvGrpSpPr>
        <p:grpSpPr bwMode="auto">
          <a:xfrm>
            <a:off x="1189038" y="3500438"/>
            <a:ext cx="2878137" cy="504825"/>
            <a:chOff x="749" y="2205"/>
            <a:chExt cx="1813" cy="318"/>
          </a:xfrm>
        </p:grpSpPr>
        <p:sp>
          <p:nvSpPr>
            <p:cNvPr id="51251" name="AutoShape 51"/>
            <p:cNvSpPr>
              <a:spLocks noChangeArrowheads="1"/>
            </p:cNvSpPr>
            <p:nvPr/>
          </p:nvSpPr>
          <p:spPr bwMode="auto">
            <a:xfrm rot="16200000">
              <a:off x="896" y="2058"/>
              <a:ext cx="160" cy="453"/>
            </a:xfrm>
            <a:prstGeom prst="curvedRightArrow">
              <a:avLst>
                <a:gd name="adj1" fmla="val 14064"/>
                <a:gd name="adj2" fmla="val 70689"/>
                <a:gd name="adj3" fmla="val 26995"/>
              </a:avLst>
            </a:prstGeom>
            <a:solidFill>
              <a:srgbClr val="CC3300"/>
            </a:solidFill>
            <a:ln w="19050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51255" name="AutoShape 55"/>
            <p:cNvSpPr>
              <a:spLocks noChangeArrowheads="1"/>
            </p:cNvSpPr>
            <p:nvPr/>
          </p:nvSpPr>
          <p:spPr bwMode="auto">
            <a:xfrm rot="16200000">
              <a:off x="1349" y="2058"/>
              <a:ext cx="160" cy="453"/>
            </a:xfrm>
            <a:prstGeom prst="curvedRightArrow">
              <a:avLst>
                <a:gd name="adj1" fmla="val 14064"/>
                <a:gd name="adj2" fmla="val 70689"/>
                <a:gd name="adj3" fmla="val 26995"/>
              </a:avLst>
            </a:prstGeom>
            <a:solidFill>
              <a:srgbClr val="CC3300"/>
            </a:solidFill>
            <a:ln w="19050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51256" name="AutoShape 56"/>
            <p:cNvSpPr>
              <a:spLocks noChangeArrowheads="1"/>
            </p:cNvSpPr>
            <p:nvPr/>
          </p:nvSpPr>
          <p:spPr bwMode="auto">
            <a:xfrm rot="16200000">
              <a:off x="1803" y="2058"/>
              <a:ext cx="160" cy="453"/>
            </a:xfrm>
            <a:prstGeom prst="curvedRightArrow">
              <a:avLst>
                <a:gd name="adj1" fmla="val 14064"/>
                <a:gd name="adj2" fmla="val 70689"/>
                <a:gd name="adj3" fmla="val 26995"/>
              </a:avLst>
            </a:prstGeom>
            <a:solidFill>
              <a:srgbClr val="CC3300"/>
            </a:solidFill>
            <a:ln w="19050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51257" name="AutoShape 57"/>
            <p:cNvSpPr>
              <a:spLocks noChangeArrowheads="1"/>
            </p:cNvSpPr>
            <p:nvPr/>
          </p:nvSpPr>
          <p:spPr bwMode="auto">
            <a:xfrm rot="16200000">
              <a:off x="2256" y="2058"/>
              <a:ext cx="160" cy="453"/>
            </a:xfrm>
            <a:prstGeom prst="curvedRightArrow">
              <a:avLst>
                <a:gd name="adj1" fmla="val 14064"/>
                <a:gd name="adj2" fmla="val 70689"/>
                <a:gd name="adj3" fmla="val 26995"/>
              </a:avLst>
            </a:prstGeom>
            <a:solidFill>
              <a:srgbClr val="CC3300"/>
            </a:solidFill>
            <a:ln w="19050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51262" name="Text Box 62"/>
            <p:cNvSpPr txBox="1">
              <a:spLocks noChangeArrowheads="1"/>
            </p:cNvSpPr>
            <p:nvPr/>
          </p:nvSpPr>
          <p:spPr bwMode="auto">
            <a:xfrm>
              <a:off x="2154" y="2311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CC3300"/>
                  </a:solidFill>
                </a:rPr>
                <a:t>+ 3</a:t>
              </a:r>
              <a:endParaRPr lang="nl-NL" sz="1600" b="1">
                <a:solidFill>
                  <a:srgbClr val="CC3300"/>
                </a:solidFill>
              </a:endParaRPr>
            </a:p>
          </p:txBody>
        </p:sp>
        <p:sp>
          <p:nvSpPr>
            <p:cNvPr id="51263" name="Text Box 63"/>
            <p:cNvSpPr txBox="1">
              <a:spLocks noChangeArrowheads="1"/>
            </p:cNvSpPr>
            <p:nvPr/>
          </p:nvSpPr>
          <p:spPr bwMode="auto">
            <a:xfrm>
              <a:off x="1701" y="2311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CC3300"/>
                  </a:solidFill>
                </a:rPr>
                <a:t>+ 3</a:t>
              </a:r>
              <a:endParaRPr lang="nl-NL" sz="1600" b="1">
                <a:solidFill>
                  <a:srgbClr val="CC3300"/>
                </a:solidFill>
              </a:endParaRPr>
            </a:p>
          </p:txBody>
        </p:sp>
        <p:sp>
          <p:nvSpPr>
            <p:cNvPr id="51264" name="Text Box 64"/>
            <p:cNvSpPr txBox="1">
              <a:spLocks noChangeArrowheads="1"/>
            </p:cNvSpPr>
            <p:nvPr/>
          </p:nvSpPr>
          <p:spPr bwMode="auto">
            <a:xfrm>
              <a:off x="1247" y="2311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CC3300"/>
                  </a:solidFill>
                </a:rPr>
                <a:t>+ 3</a:t>
              </a:r>
              <a:endParaRPr lang="nl-NL" sz="1600" b="1">
                <a:solidFill>
                  <a:srgbClr val="CC3300"/>
                </a:solidFill>
              </a:endParaRPr>
            </a:p>
          </p:txBody>
        </p:sp>
        <p:sp>
          <p:nvSpPr>
            <p:cNvPr id="51265" name="Text Box 65"/>
            <p:cNvSpPr txBox="1">
              <a:spLocks noChangeArrowheads="1"/>
            </p:cNvSpPr>
            <p:nvPr/>
          </p:nvSpPr>
          <p:spPr bwMode="auto">
            <a:xfrm>
              <a:off x="782" y="2311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CC3300"/>
                  </a:solidFill>
                </a:rPr>
                <a:t>+ 3</a:t>
              </a:r>
              <a:endParaRPr lang="nl-NL" sz="1600" b="1">
                <a:solidFill>
                  <a:srgbClr val="CC3300"/>
                </a:solidFill>
              </a:endParaRPr>
            </a:p>
          </p:txBody>
        </p:sp>
      </p:grpSp>
      <p:grpSp>
        <p:nvGrpSpPr>
          <p:cNvPr id="51284" name="Group 84"/>
          <p:cNvGrpSpPr>
            <a:grpSpLocks/>
          </p:cNvGrpSpPr>
          <p:nvPr/>
        </p:nvGrpSpPr>
        <p:grpSpPr bwMode="auto">
          <a:xfrm>
            <a:off x="4262438" y="2592388"/>
            <a:ext cx="1101725" cy="703262"/>
            <a:chOff x="2685" y="2164"/>
            <a:chExt cx="694" cy="443"/>
          </a:xfrm>
        </p:grpSpPr>
        <p:sp>
          <p:nvSpPr>
            <p:cNvPr id="51269" name="Text Box 69"/>
            <p:cNvSpPr txBox="1">
              <a:spLocks noChangeArrowheads="1"/>
            </p:cNvSpPr>
            <p:nvPr/>
          </p:nvSpPr>
          <p:spPr bwMode="auto">
            <a:xfrm>
              <a:off x="2685" y="2391"/>
              <a:ext cx="4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C00066"/>
                  </a:solidFill>
                </a:rPr>
                <a:t>3x + 7</a:t>
              </a:r>
              <a:endParaRPr lang="nl-NL" sz="1600" b="1">
                <a:solidFill>
                  <a:srgbClr val="C00066"/>
                </a:solidFill>
              </a:endParaRPr>
            </a:p>
          </p:txBody>
        </p:sp>
        <p:sp>
          <p:nvSpPr>
            <p:cNvPr id="51267" name="AutoShape 67"/>
            <p:cNvSpPr>
              <a:spLocks noChangeArrowheads="1"/>
            </p:cNvSpPr>
            <p:nvPr/>
          </p:nvSpPr>
          <p:spPr bwMode="auto">
            <a:xfrm>
              <a:off x="3198" y="2164"/>
              <a:ext cx="181" cy="443"/>
            </a:xfrm>
            <a:prstGeom prst="curvedLeftArrow">
              <a:avLst>
                <a:gd name="adj1" fmla="val 9325"/>
                <a:gd name="adj2" fmla="val 88779"/>
                <a:gd name="adj3" fmla="val 35241"/>
              </a:avLst>
            </a:prstGeom>
            <a:solidFill>
              <a:srgbClr val="C00066"/>
            </a:solidFill>
            <a:ln w="19050">
              <a:solidFill>
                <a:srgbClr val="C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51268" name="Text Box 68"/>
          <p:cNvSpPr txBox="1">
            <a:spLocks noChangeArrowheads="1"/>
          </p:cNvSpPr>
          <p:nvPr/>
        </p:nvSpPr>
        <p:spPr bwMode="auto">
          <a:xfrm>
            <a:off x="4471988" y="2427288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>
                <a:solidFill>
                  <a:srgbClr val="C00066"/>
                </a:solidFill>
              </a:rPr>
              <a:t>x</a:t>
            </a:r>
            <a:endParaRPr lang="nl-NL" sz="1600" b="1">
              <a:solidFill>
                <a:srgbClr val="C00066"/>
              </a:solidFill>
            </a:endParaRPr>
          </a:p>
        </p:txBody>
      </p:sp>
      <p:sp>
        <p:nvSpPr>
          <p:cNvPr id="51270" name="Text Box 70"/>
          <p:cNvSpPr txBox="1">
            <a:spLocks noChangeArrowheads="1"/>
          </p:cNvSpPr>
          <p:nvPr/>
        </p:nvSpPr>
        <p:spPr bwMode="auto">
          <a:xfrm>
            <a:off x="5324475" y="2420938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>
                <a:solidFill>
                  <a:srgbClr val="CC3300"/>
                </a:solidFill>
              </a:rPr>
              <a:t>. 3</a:t>
            </a:r>
            <a:endParaRPr lang="nl-NL" sz="1600" b="1">
              <a:solidFill>
                <a:srgbClr val="008000"/>
              </a:solidFill>
            </a:endParaRPr>
          </a:p>
        </p:txBody>
      </p:sp>
      <p:sp>
        <p:nvSpPr>
          <p:cNvPr id="51271" name="Text Box 71"/>
          <p:cNvSpPr txBox="1">
            <a:spLocks noChangeArrowheads="1"/>
          </p:cNvSpPr>
          <p:nvPr/>
        </p:nvSpPr>
        <p:spPr bwMode="auto">
          <a:xfrm>
            <a:off x="139700" y="1243013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Stappenplan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51273" name="Text Box 73"/>
          <p:cNvSpPr txBox="1">
            <a:spLocks noChangeArrowheads="1"/>
          </p:cNvSpPr>
          <p:nvPr/>
        </p:nvSpPr>
        <p:spPr bwMode="auto">
          <a:xfrm>
            <a:off x="690563" y="5084763"/>
            <a:ext cx="191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Noteer de formule.</a:t>
            </a:r>
            <a:endParaRPr lang="nl-NL" sz="1800"/>
          </a:p>
        </p:txBody>
      </p:sp>
      <p:sp>
        <p:nvSpPr>
          <p:cNvPr id="51274" name="Text Box 74"/>
          <p:cNvSpPr txBox="1">
            <a:spLocks noChangeArrowheads="1"/>
          </p:cNvSpPr>
          <p:nvPr/>
        </p:nvSpPr>
        <p:spPr bwMode="auto">
          <a:xfrm>
            <a:off x="201613" y="6453188"/>
            <a:ext cx="4987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 b="1">
                <a:solidFill>
                  <a:srgbClr val="008000"/>
                </a:solidFill>
              </a:rPr>
              <a:t>begingetal = y – regelmaat van de onderste rij . x</a:t>
            </a:r>
            <a:r>
              <a:rPr lang="nl-BE" sz="1800" b="1">
                <a:solidFill>
                  <a:srgbClr val="C00066"/>
                </a:solidFill>
              </a:rPr>
              <a:t> </a:t>
            </a:r>
            <a:endParaRPr lang="nl-NL" sz="1800" b="1">
              <a:solidFill>
                <a:srgbClr val="C00066"/>
              </a:solidFill>
            </a:endParaRPr>
          </a:p>
        </p:txBody>
      </p:sp>
      <p:sp>
        <p:nvSpPr>
          <p:cNvPr id="51282" name="Text Box 82"/>
          <p:cNvSpPr txBox="1">
            <a:spLocks noChangeArrowheads="1"/>
          </p:cNvSpPr>
          <p:nvPr/>
        </p:nvSpPr>
        <p:spPr bwMode="auto">
          <a:xfrm>
            <a:off x="5292725" y="2997200"/>
            <a:ext cx="452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>
                <a:solidFill>
                  <a:srgbClr val="008000"/>
                </a:solidFill>
              </a:rPr>
              <a:t>+ 7</a:t>
            </a:r>
            <a:endParaRPr lang="nl-NL" sz="1600" b="1">
              <a:solidFill>
                <a:srgbClr val="008000"/>
              </a:solidFill>
            </a:endParaRPr>
          </a:p>
        </p:txBody>
      </p:sp>
      <p:sp>
        <p:nvSpPr>
          <p:cNvPr id="51285" name="Text Box 85"/>
          <p:cNvSpPr txBox="1">
            <a:spLocks noChangeArrowheads="1"/>
          </p:cNvSpPr>
          <p:nvPr/>
        </p:nvSpPr>
        <p:spPr bwMode="auto">
          <a:xfrm>
            <a:off x="315913" y="407670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51286" name="Text Box 86"/>
          <p:cNvSpPr txBox="1">
            <a:spLocks noChangeArrowheads="1"/>
          </p:cNvSpPr>
          <p:nvPr/>
        </p:nvSpPr>
        <p:spPr bwMode="auto">
          <a:xfrm>
            <a:off x="323850" y="458152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51287" name="Text Box 87"/>
          <p:cNvSpPr txBox="1">
            <a:spLocks noChangeArrowheads="1"/>
          </p:cNvSpPr>
          <p:nvPr/>
        </p:nvSpPr>
        <p:spPr bwMode="auto">
          <a:xfrm>
            <a:off x="323850" y="508476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5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5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5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5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5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/>
      <p:bldP spid="51230" grpId="0"/>
      <p:bldP spid="51231" grpId="0"/>
      <p:bldP spid="51233" grpId="0"/>
      <p:bldP spid="51268" grpId="0"/>
      <p:bldP spid="51270" grpId="0"/>
      <p:bldP spid="51271" grpId="0"/>
      <p:bldP spid="51273" grpId="0"/>
      <p:bldP spid="51274" grpId="0"/>
      <p:bldP spid="51282" grpId="0"/>
      <p:bldP spid="51285" grpId="0" animBg="1"/>
      <p:bldP spid="51286" grpId="0" animBg="1"/>
      <p:bldP spid="512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formule van de vorm y = ax + b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afleiden uit een tabel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44463" y="2386013"/>
            <a:ext cx="84597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/>
              <a:t>Voor een zwemticket betaal je twee euro als je eerst een lidkaart van de zwemclub koopt van zeven euro.</a:t>
            </a:r>
            <a:endParaRPr lang="nl-NL"/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96850" y="6213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139700" y="1603375"/>
            <a:ext cx="172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Voorbeeld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50186" name="AutoShape 10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611188" y="3644900"/>
            <a:ext cx="611187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/>
      <p:bldP spid="50181" grpId="0"/>
      <p:bldP spid="5018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formule van de vorm y = ax + b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afleiden uit een grafiek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96850" y="6213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693738" y="4070350"/>
            <a:ext cx="1790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Teken de grafiek.</a:t>
            </a:r>
            <a:endParaRPr lang="nl-NL" sz="1800"/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776288" y="5949950"/>
            <a:ext cx="771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 b="1">
                <a:solidFill>
                  <a:srgbClr val="C00066"/>
                </a:solidFill>
              </a:rPr>
              <a:t>y = </a:t>
            </a:r>
            <a:r>
              <a:rPr lang="nl-BE" sz="1800" b="1">
                <a:solidFill>
                  <a:srgbClr val="6600CC"/>
                </a:solidFill>
              </a:rPr>
              <a:t>a</a:t>
            </a:r>
            <a:r>
              <a:rPr lang="nl-BE" sz="1800" b="1">
                <a:solidFill>
                  <a:srgbClr val="C00066"/>
                </a:solidFill>
              </a:rPr>
              <a:t>x</a:t>
            </a:r>
            <a:endParaRPr lang="nl-NL" sz="1800" b="1">
              <a:solidFill>
                <a:srgbClr val="C00066"/>
              </a:solidFill>
            </a:endParaRP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39700" y="1268413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Stappenplan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688975" y="4941888"/>
            <a:ext cx="1435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Maak trapjes:</a:t>
            </a:r>
            <a:endParaRPr lang="nl-NL" sz="1800"/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709613" y="5516563"/>
            <a:ext cx="191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Noteer de formule.</a:t>
            </a:r>
            <a:endParaRPr lang="nl-NL" sz="1800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2033588" y="4941888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>
                <a:solidFill>
                  <a:srgbClr val="008000"/>
                </a:solidFill>
              </a:rPr>
              <a:t>als x met één toeneemt, </a:t>
            </a:r>
            <a:endParaRPr lang="nl-NL" sz="1800">
              <a:solidFill>
                <a:srgbClr val="008000"/>
              </a:solidFill>
            </a:endParaRP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4262438" y="4941888"/>
            <a:ext cx="225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>
                <a:solidFill>
                  <a:srgbClr val="6600CC"/>
                </a:solidFill>
              </a:rPr>
              <a:t>dan neemt y met a toe</a:t>
            </a:r>
            <a:r>
              <a:rPr lang="nl-BE" sz="1800"/>
              <a:t>.</a:t>
            </a:r>
            <a:endParaRPr lang="nl-NL" sz="1800"/>
          </a:p>
        </p:txBody>
      </p:sp>
      <p:pic>
        <p:nvPicPr>
          <p:cNvPr id="53261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" y="1844675"/>
            <a:ext cx="3028950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290" name="Group 42"/>
          <p:cNvGrpSpPr>
            <a:grpSpLocks/>
          </p:cNvGrpSpPr>
          <p:nvPr/>
        </p:nvGrpSpPr>
        <p:grpSpPr bwMode="auto">
          <a:xfrm>
            <a:off x="954088" y="2205038"/>
            <a:ext cx="1835150" cy="906462"/>
            <a:chOff x="601" y="1969"/>
            <a:chExt cx="1156" cy="571"/>
          </a:xfrm>
        </p:grpSpPr>
        <p:sp>
          <p:nvSpPr>
            <p:cNvPr id="53263" name="Oval 15"/>
            <p:cNvSpPr>
              <a:spLocks noChangeArrowheads="1"/>
            </p:cNvSpPr>
            <p:nvPr/>
          </p:nvSpPr>
          <p:spPr bwMode="auto">
            <a:xfrm flipV="1">
              <a:off x="601" y="2495"/>
              <a:ext cx="46" cy="4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53264" name="Oval 16"/>
            <p:cNvSpPr>
              <a:spLocks noChangeArrowheads="1"/>
            </p:cNvSpPr>
            <p:nvPr/>
          </p:nvSpPr>
          <p:spPr bwMode="auto">
            <a:xfrm flipV="1">
              <a:off x="967" y="2328"/>
              <a:ext cx="46" cy="4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53265" name="Oval 17"/>
            <p:cNvSpPr>
              <a:spLocks noChangeArrowheads="1"/>
            </p:cNvSpPr>
            <p:nvPr/>
          </p:nvSpPr>
          <p:spPr bwMode="auto">
            <a:xfrm flipV="1">
              <a:off x="1338" y="2153"/>
              <a:ext cx="46" cy="4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53266" name="Oval 18"/>
            <p:cNvSpPr>
              <a:spLocks noChangeArrowheads="1"/>
            </p:cNvSpPr>
            <p:nvPr/>
          </p:nvSpPr>
          <p:spPr bwMode="auto">
            <a:xfrm flipV="1">
              <a:off x="1711" y="1969"/>
              <a:ext cx="46" cy="4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700088" y="4437063"/>
            <a:ext cx="7543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Bepaal het begingetal b. Dit is het getal op de y-as waar de grafiek de y-as snijdt</a:t>
            </a:r>
            <a:endParaRPr lang="nl-NL" sz="1800"/>
          </a:p>
        </p:txBody>
      </p:sp>
      <p:grpSp>
        <p:nvGrpSpPr>
          <p:cNvPr id="53289" name="Group 41"/>
          <p:cNvGrpSpPr>
            <a:grpSpLocks/>
          </p:cNvGrpSpPr>
          <p:nvPr/>
        </p:nvGrpSpPr>
        <p:grpSpPr bwMode="auto">
          <a:xfrm>
            <a:off x="52388" y="3163888"/>
            <a:ext cx="382587" cy="336550"/>
            <a:chOff x="33" y="2558"/>
            <a:chExt cx="241" cy="212"/>
          </a:xfrm>
        </p:grpSpPr>
        <p:sp>
          <p:nvSpPr>
            <p:cNvPr id="53279" name="Oval 31"/>
            <p:cNvSpPr>
              <a:spLocks noChangeArrowheads="1"/>
            </p:cNvSpPr>
            <p:nvPr/>
          </p:nvSpPr>
          <p:spPr bwMode="auto">
            <a:xfrm flipV="1">
              <a:off x="228" y="2671"/>
              <a:ext cx="46" cy="4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53280" name="Text Box 32"/>
            <p:cNvSpPr txBox="1">
              <a:spLocks noChangeArrowheads="1"/>
            </p:cNvSpPr>
            <p:nvPr/>
          </p:nvSpPr>
          <p:spPr bwMode="auto">
            <a:xfrm>
              <a:off x="33" y="2558"/>
              <a:ext cx="1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BE" sz="1600" b="1">
                  <a:solidFill>
                    <a:srgbClr val="CC3300"/>
                  </a:solidFill>
                  <a:latin typeface="Arial" panose="020B0604020202020204" pitchFamily="34" charset="0"/>
                </a:rPr>
                <a:t>b</a:t>
              </a:r>
              <a:endParaRPr lang="nl-NL" sz="1600" b="1">
                <a:solidFill>
                  <a:srgbClr val="CC33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53291" name="Line 43"/>
          <p:cNvSpPr>
            <a:spLocks noChangeShapeType="1"/>
          </p:cNvSpPr>
          <p:nvPr/>
        </p:nvSpPr>
        <p:spPr bwMode="auto">
          <a:xfrm flipV="1">
            <a:off x="395288" y="2027238"/>
            <a:ext cx="2808287" cy="134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3297" name="Text Box 49"/>
          <p:cNvSpPr txBox="1">
            <a:spLocks noChangeArrowheads="1"/>
          </p:cNvSpPr>
          <p:nvPr/>
        </p:nvSpPr>
        <p:spPr bwMode="auto">
          <a:xfrm>
            <a:off x="722313" y="6369050"/>
            <a:ext cx="233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(</a:t>
            </a:r>
            <a:r>
              <a:rPr lang="nl-BE" sz="1800" b="1">
                <a:solidFill>
                  <a:srgbClr val="6600CC"/>
                </a:solidFill>
              </a:rPr>
              <a:t>a is de toename van y</a:t>
            </a:r>
            <a:endParaRPr lang="nl-NL" sz="1800" b="1">
              <a:solidFill>
                <a:srgbClr val="6600CC"/>
              </a:solidFill>
            </a:endParaRPr>
          </a:p>
        </p:txBody>
      </p:sp>
      <p:sp>
        <p:nvSpPr>
          <p:cNvPr id="53298" name="Text Box 50"/>
          <p:cNvSpPr txBox="1">
            <a:spLocks noChangeArrowheads="1"/>
          </p:cNvSpPr>
          <p:nvPr/>
        </p:nvSpPr>
        <p:spPr bwMode="auto">
          <a:xfrm>
            <a:off x="1409700" y="5964238"/>
            <a:ext cx="498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 b="1"/>
              <a:t>+ </a:t>
            </a:r>
            <a:r>
              <a:rPr lang="nl-BE" sz="1800" b="1">
                <a:solidFill>
                  <a:srgbClr val="CC3300"/>
                </a:solidFill>
              </a:rPr>
              <a:t>b</a:t>
            </a:r>
            <a:endParaRPr lang="nl-NL" sz="1800" b="1">
              <a:solidFill>
                <a:srgbClr val="CC3300"/>
              </a:solidFill>
            </a:endParaRPr>
          </a:p>
        </p:txBody>
      </p:sp>
      <p:sp>
        <p:nvSpPr>
          <p:cNvPr id="53299" name="Text Box 51"/>
          <p:cNvSpPr txBox="1">
            <a:spLocks noChangeArrowheads="1"/>
          </p:cNvSpPr>
          <p:nvPr/>
        </p:nvSpPr>
        <p:spPr bwMode="auto">
          <a:xfrm>
            <a:off x="2870200" y="6386513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800"/>
              <a:t>, </a:t>
            </a:r>
            <a:r>
              <a:rPr lang="nl-BE" sz="1800" b="1">
                <a:solidFill>
                  <a:srgbClr val="CC3300"/>
                </a:solidFill>
              </a:rPr>
              <a:t>b is het begingetal</a:t>
            </a:r>
            <a:r>
              <a:rPr lang="nl-BE" sz="1800"/>
              <a:t>)</a:t>
            </a:r>
            <a:endParaRPr lang="nl-NL" sz="1800"/>
          </a:p>
        </p:txBody>
      </p:sp>
      <p:grpSp>
        <p:nvGrpSpPr>
          <p:cNvPr id="53303" name="Group 55"/>
          <p:cNvGrpSpPr>
            <a:grpSpLocks/>
          </p:cNvGrpSpPr>
          <p:nvPr/>
        </p:nvGrpSpPr>
        <p:grpSpPr bwMode="auto">
          <a:xfrm>
            <a:off x="406400" y="2565400"/>
            <a:ext cx="2343150" cy="973138"/>
            <a:chOff x="256" y="2174"/>
            <a:chExt cx="1476" cy="613"/>
          </a:xfrm>
        </p:grpSpPr>
        <p:sp>
          <p:nvSpPr>
            <p:cNvPr id="53269" name="Line 21"/>
            <p:cNvSpPr>
              <a:spLocks noChangeShapeType="1"/>
            </p:cNvSpPr>
            <p:nvPr/>
          </p:nvSpPr>
          <p:spPr bwMode="auto">
            <a:xfrm>
              <a:off x="626" y="2523"/>
              <a:ext cx="363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3270" name="Line 22"/>
            <p:cNvSpPr>
              <a:spLocks noChangeShapeType="1"/>
            </p:cNvSpPr>
            <p:nvPr/>
          </p:nvSpPr>
          <p:spPr bwMode="auto">
            <a:xfrm>
              <a:off x="999" y="2348"/>
              <a:ext cx="363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3271" name="Line 23"/>
            <p:cNvSpPr>
              <a:spLocks noChangeShapeType="1"/>
            </p:cNvSpPr>
            <p:nvPr/>
          </p:nvSpPr>
          <p:spPr bwMode="auto">
            <a:xfrm>
              <a:off x="1369" y="2174"/>
              <a:ext cx="363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3272" name="Text Box 24"/>
            <p:cNvSpPr txBox="1">
              <a:spLocks noChangeArrowheads="1"/>
            </p:cNvSpPr>
            <p:nvPr/>
          </p:nvSpPr>
          <p:spPr bwMode="auto">
            <a:xfrm>
              <a:off x="653" y="2575"/>
              <a:ext cx="2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008000"/>
                  </a:solidFill>
                  <a:latin typeface="Arial" panose="020B0604020202020204" pitchFamily="34" charset="0"/>
                </a:rPr>
                <a:t>+ 1</a:t>
              </a:r>
              <a:endParaRPr lang="nl-NL" sz="1600" b="1">
                <a:solidFill>
                  <a:srgbClr val="008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3300" name="Line 52"/>
            <p:cNvSpPr>
              <a:spLocks noChangeShapeType="1"/>
            </p:cNvSpPr>
            <p:nvPr/>
          </p:nvSpPr>
          <p:spPr bwMode="auto">
            <a:xfrm>
              <a:off x="256" y="2694"/>
              <a:ext cx="363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53304" name="Group 56"/>
          <p:cNvGrpSpPr>
            <a:grpSpLocks/>
          </p:cNvGrpSpPr>
          <p:nvPr/>
        </p:nvGrpSpPr>
        <p:grpSpPr bwMode="auto">
          <a:xfrm>
            <a:off x="993775" y="2276475"/>
            <a:ext cx="1755775" cy="1139825"/>
            <a:chOff x="626" y="1986"/>
            <a:chExt cx="1106" cy="718"/>
          </a:xfrm>
        </p:grpSpPr>
        <p:sp>
          <p:nvSpPr>
            <p:cNvPr id="53277" name="Text Box 29"/>
            <p:cNvSpPr txBox="1">
              <a:spLocks noChangeArrowheads="1"/>
            </p:cNvSpPr>
            <p:nvPr/>
          </p:nvSpPr>
          <p:spPr bwMode="auto">
            <a:xfrm>
              <a:off x="1038" y="2341"/>
              <a:ext cx="2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600" b="1">
                  <a:solidFill>
                    <a:srgbClr val="6600CC"/>
                  </a:solidFill>
                  <a:latin typeface="Arial" panose="020B0604020202020204" pitchFamily="34" charset="0"/>
                </a:rPr>
                <a:t>+ a</a:t>
              </a:r>
              <a:endParaRPr lang="nl-NL" sz="1600" b="1">
                <a:solidFill>
                  <a:srgbClr val="6600C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3293" name="Line 45"/>
            <p:cNvSpPr>
              <a:spLocks noChangeShapeType="1"/>
            </p:cNvSpPr>
            <p:nvPr/>
          </p:nvSpPr>
          <p:spPr bwMode="auto">
            <a:xfrm>
              <a:off x="1732" y="1986"/>
              <a:ext cx="0" cy="181"/>
            </a:xfrm>
            <a:prstGeom prst="line">
              <a:avLst/>
            </a:prstGeom>
            <a:noFill/>
            <a:ln w="3810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3294" name="Line 46"/>
            <p:cNvSpPr>
              <a:spLocks noChangeShapeType="1"/>
            </p:cNvSpPr>
            <p:nvPr/>
          </p:nvSpPr>
          <p:spPr bwMode="auto">
            <a:xfrm>
              <a:off x="1359" y="2167"/>
              <a:ext cx="0" cy="181"/>
            </a:xfrm>
            <a:prstGeom prst="line">
              <a:avLst/>
            </a:prstGeom>
            <a:noFill/>
            <a:ln w="3810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3295" name="Line 47"/>
            <p:cNvSpPr>
              <a:spLocks noChangeShapeType="1"/>
            </p:cNvSpPr>
            <p:nvPr/>
          </p:nvSpPr>
          <p:spPr bwMode="auto">
            <a:xfrm>
              <a:off x="989" y="2349"/>
              <a:ext cx="0" cy="181"/>
            </a:xfrm>
            <a:prstGeom prst="line">
              <a:avLst/>
            </a:prstGeom>
            <a:noFill/>
            <a:ln w="3810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3301" name="Line 53"/>
            <p:cNvSpPr>
              <a:spLocks noChangeShapeType="1"/>
            </p:cNvSpPr>
            <p:nvPr/>
          </p:nvSpPr>
          <p:spPr bwMode="auto">
            <a:xfrm>
              <a:off x="626" y="2523"/>
              <a:ext cx="0" cy="181"/>
            </a:xfrm>
            <a:prstGeom prst="line">
              <a:avLst/>
            </a:prstGeom>
            <a:noFill/>
            <a:ln w="3810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aphicFrame>
        <p:nvGraphicFramePr>
          <p:cNvPr id="53328" name="Group 80"/>
          <p:cNvGraphicFramePr>
            <a:graphicFrameLocks noGrp="1"/>
          </p:cNvGraphicFramePr>
          <p:nvPr>
            <p:ph idx="1"/>
          </p:nvPr>
        </p:nvGraphicFramePr>
        <p:xfrm>
          <a:off x="4211638" y="2492375"/>
          <a:ext cx="2881312" cy="790575"/>
        </p:xfrm>
        <a:graphic>
          <a:graphicData uri="http://schemas.openxmlformats.org/drawingml/2006/table">
            <a:tbl>
              <a:tblPr/>
              <a:tblGrid>
                <a:gridCol w="576262"/>
                <a:gridCol w="577850"/>
                <a:gridCol w="576263"/>
                <a:gridCol w="573087"/>
                <a:gridCol w="577850"/>
              </a:tblGrid>
              <a:tr h="361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329" name="Text Box 81"/>
          <p:cNvSpPr txBox="1">
            <a:spLocks noChangeArrowheads="1"/>
          </p:cNvSpPr>
          <p:nvPr/>
        </p:nvSpPr>
        <p:spPr bwMode="auto">
          <a:xfrm>
            <a:off x="315913" y="407670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53330" name="Text Box 82"/>
          <p:cNvSpPr txBox="1">
            <a:spLocks noChangeArrowheads="1"/>
          </p:cNvSpPr>
          <p:nvPr/>
        </p:nvSpPr>
        <p:spPr bwMode="auto">
          <a:xfrm>
            <a:off x="323850" y="49418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53331" name="Text Box 83"/>
          <p:cNvSpPr txBox="1">
            <a:spLocks noChangeArrowheads="1"/>
          </p:cNvSpPr>
          <p:nvPr/>
        </p:nvSpPr>
        <p:spPr bwMode="auto">
          <a:xfrm>
            <a:off x="323850" y="553085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3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3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3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3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3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3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3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53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5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utoUpdateAnimBg="0"/>
      <p:bldP spid="53252" grpId="0" autoUpdateAnimBg="0"/>
      <p:bldP spid="53255" grpId="0" autoUpdateAnimBg="0"/>
      <p:bldP spid="53256" grpId="0" autoUpdateAnimBg="0"/>
      <p:bldP spid="53257" grpId="0" autoUpdateAnimBg="0"/>
      <p:bldP spid="53258" grpId="0" autoUpdateAnimBg="0"/>
      <p:bldP spid="53259" grpId="0" autoUpdateAnimBg="0"/>
      <p:bldP spid="53260" grpId="0" autoUpdateAnimBg="0"/>
      <p:bldP spid="53278" grpId="0" autoUpdateAnimBg="0"/>
      <p:bldP spid="53291" grpId="0" animBg="1"/>
      <p:bldP spid="53297" grpId="0" autoUpdateAnimBg="0"/>
      <p:bldP spid="53298" grpId="0" autoUpdateAnimBg="0"/>
      <p:bldP spid="53299" grpId="0" autoUpdateAnimBg="0"/>
      <p:bldP spid="53329" grpId="0" animBg="1"/>
      <p:bldP spid="53330" grpId="0" animBg="1"/>
      <p:bldP spid="533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formule van de vorm y = ax  + b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afleiden uit een grafiek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96850" y="6213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39700" y="1484313"/>
            <a:ext cx="172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Voorbeeld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144463" y="2060575"/>
            <a:ext cx="84597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/>
              <a:t>Voor een voetbalticket betaal je tien euro als je eerst een lidkaart van de supportersclub koopt van vijf euro.</a:t>
            </a:r>
            <a:endParaRPr lang="nl-NL"/>
          </a:p>
        </p:txBody>
      </p:sp>
      <p:sp>
        <p:nvSpPr>
          <p:cNvPr id="52235" name="AutoShape 11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611188" y="3357563"/>
            <a:ext cx="611187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9" grpId="0"/>
      <p:bldP spid="52233" grpId="0"/>
      <p:bldP spid="52235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544</Words>
  <Application>Microsoft Office PowerPoint</Application>
  <PresentationFormat>Diavoorstelling (4:3)</PresentationFormat>
  <Paragraphs>143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Comic Sans MS</vt:lpstr>
      <vt:lpstr>Verdana</vt:lpstr>
      <vt:lpstr>Standaardontwerp</vt:lpstr>
      <vt:lpstr>Regelmaat en formules</vt:lpstr>
      <vt:lpstr>Een formule van de vorm y = ax afleiden uit een tabel</vt:lpstr>
      <vt:lpstr>Een formule van de vorm y = ax afleiden uit een tabel</vt:lpstr>
      <vt:lpstr>Een formule van de vorm y = ax afleiden uit een grafiek</vt:lpstr>
      <vt:lpstr>Een formule van de vorm y = ax afleiden uit een grafiek</vt:lpstr>
      <vt:lpstr>Een formule van de vorm y = ax + b afleiden uit een tabel</vt:lpstr>
      <vt:lpstr>Een formule van de vorm y = ax + b afleiden uit een tabel</vt:lpstr>
      <vt:lpstr>Een formule van de vorm y = ax + b afleiden uit een grafiek</vt:lpstr>
      <vt:lpstr>Een formule van de vorm y = ax  + b afleiden uit een grafiek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52</cp:revision>
  <dcterms:created xsi:type="dcterms:W3CDTF">2003-06-23T17:01:34Z</dcterms:created>
  <dcterms:modified xsi:type="dcterms:W3CDTF">2013-12-10T20:45:03Z</dcterms:modified>
</cp:coreProperties>
</file>