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5" r:id="rId4"/>
    <p:sldId id="269" r:id="rId5"/>
    <p:sldId id="27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0000"/>
    <a:srgbClr val="CC3300"/>
    <a:srgbClr val="0000FF"/>
    <a:srgbClr val="800080"/>
    <a:srgbClr val="FF0066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5166C-B37E-4A3B-9A2B-3076A57262B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58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76659-F38D-443A-B511-E9231E715D6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3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8B04E-119C-43CA-9022-96722F9BC75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4929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6B0CED1-A384-4AE5-B319-C6E9B85BB4F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417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A1949A-2898-4AD4-A12E-4E00B89F018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42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92413-57B5-41F9-929E-5B1C1D21F0A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64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ADDD8-09FC-4955-8A4E-7565051700A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0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E10A3-A6F1-4A8D-A39D-B5F4F07200D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45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19077-F06B-41F7-8580-6CDA29704F2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07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FB0B8-70EF-4AE0-A3C4-BF9E62307B9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04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0C190-A896-4E97-B0B0-8E885E823CB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299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47D5F-1F2F-4E38-B9C2-4EA1EE925A8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86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EF679-AACD-4764-934C-B069B4C57AA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52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A0BDB7-8C21-4A4C-AAEC-D8FADB6EC28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73338"/>
            <a:ext cx="8229600" cy="1143000"/>
          </a:xfrm>
        </p:spPr>
        <p:txBody>
          <a:bodyPr/>
          <a:lstStyle/>
          <a:p>
            <a:r>
              <a:rPr lang="nl-BE" b="1">
                <a:solidFill>
                  <a:srgbClr val="0000FF"/>
                </a:solidFill>
                <a:latin typeface="Comic Sans MS" panose="030F0702030302020204" pitchFamily="66" charset="0"/>
              </a:rPr>
              <a:t>Breuken vereenvoudigen</a:t>
            </a:r>
            <a:endParaRPr lang="nl-NL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 rot="885757">
            <a:off x="1835150" y="119697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714243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vereenvoudigen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 rot="-1162680">
            <a:off x="3171825" y="458152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16268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Breuken vereenvoudigen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072188" y="578008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cs typeface="Times New Roman" panose="02020603050405020304" pitchFamily="18" charset="0"/>
              </a:rPr>
              <a:t>©</a:t>
            </a:r>
            <a:r>
              <a:rPr lang="nl-BE" b="1">
                <a:cs typeface="Times New Roman" panose="02020603050405020304" pitchFamily="18" charset="0"/>
              </a:rPr>
              <a:t>   Andre Snijers</a:t>
            </a:r>
            <a:endParaRPr lang="nl-NL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900113" y="115888"/>
            <a:ext cx="6911975" cy="5619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Vereenvoudigen van breuken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1377950" y="3500438"/>
          <a:ext cx="419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Vergelijking" r:id="rId3" imgW="419040" imgH="609480" progId="Equation.3">
                  <p:embed/>
                </p:oleObj>
              </mc:Choice>
              <mc:Fallback>
                <p:oleObj name="Vergelijking" r:id="rId3" imgW="419040" imgH="609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3500438"/>
                        <a:ext cx="419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239713" y="3500438"/>
          <a:ext cx="444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Vergelijking" r:id="rId5" imgW="444240" imgH="609480" progId="Equation.3">
                  <p:embed/>
                </p:oleObj>
              </mc:Choice>
              <mc:Fallback>
                <p:oleObj name="Vergelijking" r:id="rId5" imgW="444240" imgH="609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3500438"/>
                        <a:ext cx="444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6" name="Object 18"/>
          <p:cNvGraphicFramePr>
            <a:graphicFrameLocks noChangeAspect="1"/>
          </p:cNvGraphicFramePr>
          <p:nvPr>
            <p:ph sz="quarter" idx="4"/>
          </p:nvPr>
        </p:nvGraphicFramePr>
        <p:xfrm>
          <a:off x="2536825" y="3500438"/>
          <a:ext cx="31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Vergelijking" r:id="rId7" imgW="317160" imgH="609480" progId="Equation.3">
                  <p:embed/>
                </p:oleObj>
              </mc:Choice>
              <mc:Fallback>
                <p:oleObj name="Vergelijking" r:id="rId7" imgW="317160" imgH="609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3500438"/>
                        <a:ext cx="31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58750" y="836613"/>
            <a:ext cx="729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Vereenvoudigen door opeenvolgende delingen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28588" y="1412875"/>
            <a:ext cx="7246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Controleer of je de teller en de noemer kunt delen door 2.</a:t>
            </a:r>
            <a:r>
              <a:rPr lang="nl-BE"/>
              <a:t> </a:t>
            </a:r>
            <a:endParaRPr lang="nl-NL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46050" y="1844675"/>
            <a:ext cx="7480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Als je niet meer kunt delen door 2, controleer dan of je kunt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delen door 3, enzovoort.</a:t>
            </a:r>
            <a:r>
              <a:rPr lang="nl-BE"/>
              <a:t> </a:t>
            </a:r>
            <a:endParaRPr lang="nl-NL"/>
          </a:p>
        </p:txBody>
      </p:sp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3608388" y="3500438"/>
          <a:ext cx="3206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Vergelijking" r:id="rId9" imgW="317160" imgH="609480" progId="Equation.3">
                  <p:embed/>
                </p:oleObj>
              </mc:Choice>
              <mc:Fallback>
                <p:oleObj name="Vergelijking" r:id="rId9" imgW="317160" imgH="609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3500438"/>
                        <a:ext cx="32067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9" name="Object 21"/>
          <p:cNvGraphicFramePr>
            <a:graphicFrameLocks noChangeAspect="1"/>
          </p:cNvGraphicFramePr>
          <p:nvPr/>
        </p:nvGraphicFramePr>
        <p:xfrm>
          <a:off x="4687888" y="3500438"/>
          <a:ext cx="29686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Vergelijking" r:id="rId11" imgW="291960" imgH="609480" progId="Equation.3">
                  <p:embed/>
                </p:oleObj>
              </mc:Choice>
              <mc:Fallback>
                <p:oleObj name="Vergelijking" r:id="rId11" imgW="291960" imgH="609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3500438"/>
                        <a:ext cx="296862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5792788" y="3500438"/>
          <a:ext cx="192087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Vergelijking" r:id="rId13" imgW="190440" imgH="609480" progId="Equation.3">
                  <p:embed/>
                </p:oleObj>
              </mc:Choice>
              <mc:Fallback>
                <p:oleObj name="Vergelijking" r:id="rId13" imgW="190440" imgH="609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3500438"/>
                        <a:ext cx="192087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67" name="Group 39"/>
          <p:cNvGrpSpPr>
            <a:grpSpLocks/>
          </p:cNvGrpSpPr>
          <p:nvPr/>
        </p:nvGrpSpPr>
        <p:grpSpPr bwMode="auto">
          <a:xfrm>
            <a:off x="660400" y="4437063"/>
            <a:ext cx="704850" cy="741362"/>
            <a:chOff x="416" y="3022"/>
            <a:chExt cx="444" cy="467"/>
          </a:xfrm>
        </p:grpSpPr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476" y="3022"/>
              <a:ext cx="363" cy="0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57" name="Text Box 29"/>
            <p:cNvSpPr txBox="1">
              <a:spLocks noChangeArrowheads="1"/>
            </p:cNvSpPr>
            <p:nvPr/>
          </p:nvSpPr>
          <p:spPr bwMode="auto">
            <a:xfrm>
              <a:off x="416" y="3258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…….</a:t>
              </a:r>
              <a:endParaRPr lang="nl-NL"/>
            </a:p>
          </p:txBody>
        </p:sp>
      </p:grpSp>
      <p:grpSp>
        <p:nvGrpSpPr>
          <p:cNvPr id="22573" name="Group 45"/>
          <p:cNvGrpSpPr>
            <a:grpSpLocks/>
          </p:cNvGrpSpPr>
          <p:nvPr/>
        </p:nvGrpSpPr>
        <p:grpSpPr bwMode="auto">
          <a:xfrm>
            <a:off x="5003800" y="4437063"/>
            <a:ext cx="704850" cy="741362"/>
            <a:chOff x="3152" y="3022"/>
            <a:chExt cx="444" cy="467"/>
          </a:xfrm>
        </p:grpSpPr>
        <p:sp>
          <p:nvSpPr>
            <p:cNvPr id="22553" name="Line 25"/>
            <p:cNvSpPr>
              <a:spLocks noChangeShapeType="1"/>
            </p:cNvSpPr>
            <p:nvPr/>
          </p:nvSpPr>
          <p:spPr bwMode="auto">
            <a:xfrm>
              <a:off x="3211" y="3022"/>
              <a:ext cx="363" cy="0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3152" y="3258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…….</a:t>
              </a:r>
              <a:endParaRPr lang="nl-NL"/>
            </a:p>
          </p:txBody>
        </p:sp>
      </p:grpSp>
      <p:grpSp>
        <p:nvGrpSpPr>
          <p:cNvPr id="22568" name="Group 40"/>
          <p:cNvGrpSpPr>
            <a:grpSpLocks/>
          </p:cNvGrpSpPr>
          <p:nvPr/>
        </p:nvGrpSpPr>
        <p:grpSpPr bwMode="auto">
          <a:xfrm>
            <a:off x="1839913" y="4437063"/>
            <a:ext cx="704850" cy="746125"/>
            <a:chOff x="1159" y="3022"/>
            <a:chExt cx="444" cy="470"/>
          </a:xfrm>
        </p:grpSpPr>
        <p:sp>
          <p:nvSpPr>
            <p:cNvPr id="22556" name="Line 28"/>
            <p:cNvSpPr>
              <a:spLocks noChangeShapeType="1"/>
            </p:cNvSpPr>
            <p:nvPr/>
          </p:nvSpPr>
          <p:spPr bwMode="auto">
            <a:xfrm>
              <a:off x="1202" y="3022"/>
              <a:ext cx="363" cy="0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1159" y="3261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…….</a:t>
              </a:r>
              <a:endParaRPr lang="nl-NL"/>
            </a:p>
          </p:txBody>
        </p:sp>
      </p:grpSp>
      <p:grpSp>
        <p:nvGrpSpPr>
          <p:cNvPr id="22569" name="Group 41"/>
          <p:cNvGrpSpPr>
            <a:grpSpLocks/>
          </p:cNvGrpSpPr>
          <p:nvPr/>
        </p:nvGrpSpPr>
        <p:grpSpPr bwMode="auto">
          <a:xfrm>
            <a:off x="2874963" y="4437063"/>
            <a:ext cx="704850" cy="749300"/>
            <a:chOff x="1811" y="3022"/>
            <a:chExt cx="444" cy="472"/>
          </a:xfrm>
        </p:grpSpPr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1857" y="3022"/>
              <a:ext cx="363" cy="0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61" name="Text Box 33"/>
            <p:cNvSpPr txBox="1">
              <a:spLocks noChangeArrowheads="1"/>
            </p:cNvSpPr>
            <p:nvPr/>
          </p:nvSpPr>
          <p:spPr bwMode="auto">
            <a:xfrm>
              <a:off x="1811" y="3263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…….</a:t>
              </a:r>
              <a:endParaRPr lang="nl-NL"/>
            </a:p>
          </p:txBody>
        </p:sp>
      </p:grp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744538" y="4652963"/>
            <a:ext cx="49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6600"/>
                </a:solidFill>
                <a:latin typeface="Times New Roman" panose="02020603050405020304" pitchFamily="18" charset="0"/>
              </a:rPr>
              <a:t>: 2</a:t>
            </a:r>
            <a:endParaRPr lang="nl-NL" sz="240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2962275" y="4652963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6600"/>
                </a:solidFill>
                <a:latin typeface="Times New Roman" panose="02020603050405020304" pitchFamily="18" charset="0"/>
              </a:rPr>
              <a:t>: 2</a:t>
            </a:r>
            <a:endParaRPr lang="nl-NL" sz="240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1936750" y="4652963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6600"/>
                </a:solidFill>
                <a:latin typeface="Times New Roman" panose="02020603050405020304" pitchFamily="18" charset="0"/>
              </a:rPr>
              <a:t>: 2</a:t>
            </a:r>
            <a:endParaRPr lang="nl-NL" sz="240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4064000" y="4652963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6600"/>
                </a:solidFill>
                <a:latin typeface="Times New Roman" panose="02020603050405020304" pitchFamily="18" charset="0"/>
              </a:rPr>
              <a:t>: 3</a:t>
            </a:r>
            <a:endParaRPr lang="nl-NL" sz="240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5105400" y="4652963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6600"/>
                </a:solidFill>
                <a:latin typeface="Times New Roman" panose="02020603050405020304" pitchFamily="18" charset="0"/>
              </a:rPr>
              <a:t>: 5</a:t>
            </a:r>
            <a:endParaRPr lang="nl-NL" sz="240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2572" name="Group 44"/>
          <p:cNvGrpSpPr>
            <a:grpSpLocks/>
          </p:cNvGrpSpPr>
          <p:nvPr/>
        </p:nvGrpSpPr>
        <p:grpSpPr bwMode="auto">
          <a:xfrm>
            <a:off x="3929063" y="4437063"/>
            <a:ext cx="704850" cy="749300"/>
            <a:chOff x="2475" y="3022"/>
            <a:chExt cx="444" cy="472"/>
          </a:xfrm>
        </p:grpSpPr>
        <p:sp>
          <p:nvSpPr>
            <p:cNvPr id="22570" name="Line 42"/>
            <p:cNvSpPr>
              <a:spLocks noChangeShapeType="1"/>
            </p:cNvSpPr>
            <p:nvPr/>
          </p:nvSpPr>
          <p:spPr bwMode="auto">
            <a:xfrm>
              <a:off x="2517" y="3022"/>
              <a:ext cx="363" cy="0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71" name="Text Box 43"/>
            <p:cNvSpPr txBox="1">
              <a:spLocks noChangeArrowheads="1"/>
            </p:cNvSpPr>
            <p:nvPr/>
          </p:nvSpPr>
          <p:spPr bwMode="auto">
            <a:xfrm>
              <a:off x="2475" y="3263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…….</a:t>
              </a:r>
              <a:endParaRPr lang="nl-NL"/>
            </a:p>
          </p:txBody>
        </p:sp>
      </p:grpSp>
      <p:grpSp>
        <p:nvGrpSpPr>
          <p:cNvPr id="22576" name="Group 48"/>
          <p:cNvGrpSpPr>
            <a:grpSpLocks/>
          </p:cNvGrpSpPr>
          <p:nvPr/>
        </p:nvGrpSpPr>
        <p:grpSpPr bwMode="auto">
          <a:xfrm>
            <a:off x="6011863" y="3835400"/>
            <a:ext cx="2520950" cy="1465263"/>
            <a:chOff x="3787" y="2614"/>
            <a:chExt cx="1588" cy="923"/>
          </a:xfrm>
        </p:grpSpPr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>
              <a:off x="3787" y="2614"/>
              <a:ext cx="771" cy="681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75" name="Text Box 47"/>
            <p:cNvSpPr txBox="1">
              <a:spLocks noChangeArrowheads="1"/>
            </p:cNvSpPr>
            <p:nvPr/>
          </p:nvSpPr>
          <p:spPr bwMode="auto">
            <a:xfrm>
              <a:off x="4438" y="3249"/>
              <a:ext cx="9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solidFill>
                    <a:srgbClr val="800080"/>
                  </a:solidFill>
                  <a:latin typeface="Times New Roman" panose="02020603050405020304" pitchFamily="18" charset="0"/>
                </a:rPr>
                <a:t>basisbreuk</a:t>
              </a:r>
              <a:endParaRPr lang="nl-NL" sz="2400">
                <a:solidFill>
                  <a:srgbClr val="80008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157163" y="5300663"/>
            <a:ext cx="1169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153988" y="5876925"/>
            <a:ext cx="90408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Een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priemgetal</a:t>
            </a:r>
            <a:r>
              <a:rPr lang="nl-BE" sz="2400">
                <a:latin typeface="Times New Roman" panose="02020603050405020304" pitchFamily="18" charset="0"/>
              </a:rPr>
              <a:t> is een natuurlijk getal dat </a:t>
            </a:r>
            <a:r>
              <a:rPr lang="nl-BE" sz="2400">
                <a:solidFill>
                  <a:srgbClr val="FF0000"/>
                </a:solidFill>
                <a:latin typeface="Times New Roman" panose="02020603050405020304" pitchFamily="18" charset="0"/>
              </a:rPr>
              <a:t>juist twee verschillende delers</a:t>
            </a:r>
            <a:r>
              <a:rPr lang="nl-BE" sz="2400">
                <a:latin typeface="Times New Roman" panose="02020603050405020304" pitchFamily="18" charset="0"/>
              </a:rPr>
              <a:t/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heeft, namelijk het getal 1 en zichzelf.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22583" name="Group 55"/>
          <p:cNvGrpSpPr>
            <a:grpSpLocks/>
          </p:cNvGrpSpPr>
          <p:nvPr/>
        </p:nvGrpSpPr>
        <p:grpSpPr bwMode="auto">
          <a:xfrm>
            <a:off x="2301875" y="5013325"/>
            <a:ext cx="3062288" cy="525463"/>
            <a:chOff x="1450" y="3371"/>
            <a:chExt cx="1929" cy="331"/>
          </a:xfrm>
        </p:grpSpPr>
        <p:sp>
          <p:nvSpPr>
            <p:cNvPr id="22579" name="Line 51"/>
            <p:cNvSpPr>
              <a:spLocks noChangeShapeType="1"/>
            </p:cNvSpPr>
            <p:nvPr/>
          </p:nvSpPr>
          <p:spPr bwMode="auto">
            <a:xfrm flipV="1">
              <a:off x="1475" y="3385"/>
              <a:ext cx="589" cy="31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81" name="Line 53"/>
            <p:cNvSpPr>
              <a:spLocks noChangeShapeType="1"/>
            </p:cNvSpPr>
            <p:nvPr/>
          </p:nvSpPr>
          <p:spPr bwMode="auto">
            <a:xfrm flipV="1">
              <a:off x="1450" y="3371"/>
              <a:ext cx="1263" cy="33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auto">
            <a:xfrm flipV="1">
              <a:off x="1474" y="3385"/>
              <a:ext cx="1905" cy="31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2586" name="Group 58"/>
          <p:cNvGrpSpPr>
            <a:grpSpLocks/>
          </p:cNvGrpSpPr>
          <p:nvPr/>
        </p:nvGrpSpPr>
        <p:grpSpPr bwMode="auto">
          <a:xfrm>
            <a:off x="150813" y="2708275"/>
            <a:ext cx="3570287" cy="609600"/>
            <a:chOff x="95" y="1776"/>
            <a:chExt cx="2249" cy="384"/>
          </a:xfrm>
        </p:grpSpPr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95" y="1803"/>
              <a:ext cx="20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Pas deze techniek toe op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84" name="Object 56"/>
            <p:cNvGraphicFramePr>
              <a:graphicFrameLocks noChangeAspect="1"/>
            </p:cNvGraphicFramePr>
            <p:nvPr/>
          </p:nvGraphicFramePr>
          <p:xfrm>
            <a:off x="2064" y="1776"/>
            <a:ext cx="28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3" name="Vergelijking" r:id="rId15" imgW="444240" imgH="609480" progId="Equation.3">
                    <p:embed/>
                  </p:oleObj>
                </mc:Choice>
                <mc:Fallback>
                  <p:oleObj name="Vergelijking" r:id="rId15" imgW="444240" imgH="609480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776"/>
                          <a:ext cx="28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3" grpId="0"/>
      <p:bldP spid="22562" grpId="0"/>
      <p:bldP spid="22563" grpId="0"/>
      <p:bldP spid="22564" grpId="0"/>
      <p:bldP spid="22565" grpId="0"/>
      <p:bldP spid="22566" grpId="0"/>
      <p:bldP spid="22577" grpId="0"/>
      <p:bldP spid="225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49053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Vereenvoudigen van breuken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4370" name="Object 34"/>
          <p:cNvGraphicFramePr>
            <a:graphicFrameLocks noChangeAspect="1"/>
          </p:cNvGraphicFramePr>
          <p:nvPr>
            <p:ph sz="quarter" idx="2"/>
          </p:nvPr>
        </p:nvGraphicFramePr>
        <p:xfrm>
          <a:off x="827088" y="5348288"/>
          <a:ext cx="1117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Vergelijking" r:id="rId3" imgW="1117440" imgH="672840" progId="Equation.3">
                  <p:embed/>
                </p:oleObj>
              </mc:Choice>
              <mc:Fallback>
                <p:oleObj name="Vergelijking" r:id="rId3" imgW="1117440" imgH="6728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348288"/>
                        <a:ext cx="1117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158750" y="836613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179388" y="1484313"/>
            <a:ext cx="8845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De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grootste gemeenschappelijke deler (ggd)</a:t>
            </a:r>
            <a:r>
              <a:rPr lang="nl-BE" sz="2400">
                <a:latin typeface="Times New Roman" panose="02020603050405020304" pitchFamily="18" charset="0"/>
              </a:rPr>
              <a:t> van twee getallen is het 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grootste getal waardoor je deze twee getallen kunt delen.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179388" y="4365625"/>
            <a:ext cx="84089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Als je teller en noemer door hun grootste gemeenschappelijke deler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deelt, dan bekom je de basisbreuk.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79388" y="2420938"/>
            <a:ext cx="170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ggd(16,40) = 8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79388" y="2852738"/>
            <a:ext cx="58626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Lees ggd(16,40) = 8 als </a:t>
            </a:r>
          </a:p>
          <a:p>
            <a:r>
              <a:rPr lang="nl-BE" sz="2000" i="1">
                <a:latin typeface="Times New Roman" panose="02020603050405020304" pitchFamily="18" charset="0"/>
              </a:rPr>
              <a:t>de grootste gemeenschappelijke deler van 16 en 40 is 8.</a:t>
            </a:r>
            <a:endParaRPr lang="nl-NL" sz="2000" i="1">
              <a:latin typeface="Times New Roman" panose="02020603050405020304" pitchFamily="18" charset="0"/>
            </a:endParaRPr>
          </a:p>
        </p:txBody>
      </p:sp>
      <p:grpSp>
        <p:nvGrpSpPr>
          <p:cNvPr id="14376" name="Group 40"/>
          <p:cNvGrpSpPr>
            <a:grpSpLocks/>
          </p:cNvGrpSpPr>
          <p:nvPr/>
        </p:nvGrpSpPr>
        <p:grpSpPr bwMode="auto">
          <a:xfrm>
            <a:off x="179388" y="5373688"/>
            <a:ext cx="1511300" cy="1127125"/>
            <a:chOff x="113" y="3364"/>
            <a:chExt cx="952" cy="710"/>
          </a:xfrm>
        </p:grpSpPr>
        <p:graphicFrame>
          <p:nvGraphicFramePr>
            <p:cNvPr id="14368" name="Object 32"/>
            <p:cNvGraphicFramePr>
              <a:graphicFrameLocks noChangeAspect="1"/>
            </p:cNvGraphicFramePr>
            <p:nvPr/>
          </p:nvGraphicFramePr>
          <p:xfrm>
            <a:off x="141" y="3364"/>
            <a:ext cx="34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78" name="Vergelijking" r:id="rId5" imgW="545760" imgH="609480" progId="Equation.3">
                    <p:embed/>
                  </p:oleObj>
                </mc:Choice>
                <mc:Fallback>
                  <p:oleObj name="Vergelijking" r:id="rId5" imgW="545760" imgH="60948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" y="3364"/>
                          <a:ext cx="344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6" name="Text Box 30"/>
            <p:cNvSpPr txBox="1">
              <a:spLocks noChangeArrowheads="1"/>
            </p:cNvSpPr>
            <p:nvPr/>
          </p:nvSpPr>
          <p:spPr bwMode="auto">
            <a:xfrm>
              <a:off x="113" y="3824"/>
              <a:ext cx="9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ggd(24,60) 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619250" y="609282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12</a:t>
            </a:r>
            <a:endParaRPr lang="nl-NL" sz="2000">
              <a:latin typeface="Times New Roman" panose="02020603050405020304" pitchFamily="18" charset="0"/>
            </a:endParaRPr>
          </a:p>
        </p:txBody>
      </p:sp>
      <p:graphicFrame>
        <p:nvGraphicFramePr>
          <p:cNvPr id="14372" name="Object 36"/>
          <p:cNvGraphicFramePr>
            <a:graphicFrameLocks noChangeAspect="1"/>
          </p:cNvGraphicFramePr>
          <p:nvPr>
            <p:ph sz="quarter" idx="3"/>
          </p:nvPr>
        </p:nvGraphicFramePr>
        <p:xfrm>
          <a:off x="2024063" y="5340350"/>
          <a:ext cx="190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Vergelijking" r:id="rId7" imgW="190440" imgH="609480" progId="Equation.3">
                  <p:embed/>
                </p:oleObj>
              </mc:Choice>
              <mc:Fallback>
                <p:oleObj name="Vergelijking" r:id="rId7" imgW="190440" imgH="609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5340350"/>
                        <a:ext cx="190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57163" y="3835400"/>
            <a:ext cx="260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Handig rekenen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61" grpId="0"/>
      <p:bldP spid="14362" grpId="0"/>
      <p:bldP spid="14363" grpId="0"/>
      <p:bldP spid="14364" grpId="0"/>
      <p:bldP spid="14365" grpId="0"/>
      <p:bldP spid="14367" grpId="0"/>
      <p:bldP spid="143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18488" cy="57626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Vereenvoudigen van breuken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1770" name="Object 26"/>
          <p:cNvGraphicFramePr>
            <a:graphicFrameLocks noChangeAspect="1"/>
          </p:cNvGraphicFramePr>
          <p:nvPr>
            <p:ph sz="half" idx="1"/>
          </p:nvPr>
        </p:nvGraphicFramePr>
        <p:xfrm>
          <a:off x="250825" y="4551363"/>
          <a:ext cx="7207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Vergelijking" r:id="rId3" imgW="647640" imgH="609480" progId="Equation.3">
                  <p:embed/>
                </p:oleObj>
              </mc:Choice>
              <mc:Fallback>
                <p:oleObj name="Vergelijking" r:id="rId3" imgW="647640" imgH="609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551363"/>
                        <a:ext cx="720725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2" name="Object 28"/>
          <p:cNvGraphicFramePr>
            <a:graphicFrameLocks noChangeAspect="1"/>
          </p:cNvGraphicFramePr>
          <p:nvPr>
            <p:ph sz="quarter" idx="2"/>
          </p:nvPr>
        </p:nvGraphicFramePr>
        <p:xfrm>
          <a:off x="954088" y="4527550"/>
          <a:ext cx="13684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Vergelijking" r:id="rId5" imgW="1244520" imgH="672840" progId="Equation.3">
                  <p:embed/>
                </p:oleObj>
              </mc:Choice>
              <mc:Fallback>
                <p:oleObj name="Vergelijking" r:id="rId5" imgW="1244520" imgH="6728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4527550"/>
                        <a:ext cx="136842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96863" y="2971800"/>
          <a:ext cx="6159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Vergelijking" r:id="rId7" imgW="545760" imgH="609480" progId="Equation.3">
                  <p:embed/>
                </p:oleObj>
              </mc:Choice>
              <mc:Fallback>
                <p:oleObj name="Vergelijking" r:id="rId7" imgW="54576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2971800"/>
                        <a:ext cx="6159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915988" y="2938463"/>
          <a:ext cx="11684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Vergelijking" r:id="rId9" imgW="1002960" imgH="672840" progId="Equation.3">
                  <p:embed/>
                </p:oleObj>
              </mc:Choice>
              <mc:Fallback>
                <p:oleObj name="Vergelijking" r:id="rId9" imgW="1002960" imgH="672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8" y="2938463"/>
                        <a:ext cx="116840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2076450" y="2968625"/>
          <a:ext cx="3857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name="Vergelijking" r:id="rId11" imgW="241200" imgH="406080" progId="Equation.3">
                  <p:embed/>
                </p:oleObj>
              </mc:Choice>
              <mc:Fallback>
                <p:oleObj name="Vergelijking" r:id="rId11" imgW="241200" imgH="406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2968625"/>
                        <a:ext cx="385763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708525" y="2981325"/>
            <a:ext cx="203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ggd(20,55)  =</a:t>
            </a:r>
            <a:r>
              <a:rPr lang="nl-BE" sz="2800">
                <a:latin typeface="Times New Roman" panose="02020603050405020304" pitchFamily="18" charset="0"/>
              </a:rPr>
              <a:t>  </a:t>
            </a:r>
            <a:endParaRPr lang="nl-NL" sz="2800">
              <a:latin typeface="Times New Roman" panose="02020603050405020304" pitchFamily="18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708525" y="4627563"/>
            <a:ext cx="215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ggd(150,120)  =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1703388" y="6067425"/>
            <a:ext cx="5316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BE" sz="2400">
                <a:solidFill>
                  <a:srgbClr val="800080"/>
                </a:solidFill>
                <a:latin typeface="Times New Roman" panose="02020603050405020304" pitchFamily="18" charset="0"/>
              </a:rPr>
              <a:t>Deel de teller en de noemer door hun ggd.</a:t>
            </a:r>
            <a:endParaRPr lang="nl-NL" sz="2400">
              <a:solidFill>
                <a:srgbClr val="8000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554788" y="3009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800080"/>
                </a:solidFill>
                <a:latin typeface="Times New Roman" panose="02020603050405020304" pitchFamily="18" charset="0"/>
              </a:rPr>
              <a:t>5</a:t>
            </a:r>
            <a:endParaRPr lang="nl-NL" sz="2400">
              <a:solidFill>
                <a:srgbClr val="8000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6850063" y="46275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8000"/>
                </a:solidFill>
                <a:latin typeface="Times New Roman" panose="02020603050405020304" pitchFamily="18" charset="0"/>
              </a:rPr>
              <a:t>30</a:t>
            </a:r>
            <a:endParaRPr lang="nl-NL" sz="240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536700" y="3240088"/>
            <a:ext cx="179388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1674813" y="5213350"/>
            <a:ext cx="3048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670050" y="4808538"/>
            <a:ext cx="3048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158750" y="2035175"/>
            <a:ext cx="220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Verdana" panose="020B0604030504040204" pitchFamily="34" charset="0"/>
              </a:rPr>
              <a:t>Voorbeelden</a:t>
            </a:r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1520825" y="3644900"/>
            <a:ext cx="179388" cy="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graphicFrame>
        <p:nvGraphicFramePr>
          <p:cNvPr id="31774" name="Object 30"/>
          <p:cNvGraphicFramePr>
            <a:graphicFrameLocks noChangeAspect="1"/>
          </p:cNvGraphicFramePr>
          <p:nvPr>
            <p:ph sz="quarter" idx="3"/>
          </p:nvPr>
        </p:nvGraphicFramePr>
        <p:xfrm>
          <a:off x="2317750" y="4511675"/>
          <a:ext cx="2238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2" name="Vergelijking" r:id="rId13" imgW="190440" imgH="609480" progId="Equation.3">
                  <p:embed/>
                </p:oleObj>
              </mc:Choice>
              <mc:Fallback>
                <p:oleObj name="Vergelijking" r:id="rId13" imgW="190440" imgH="609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4511675"/>
                        <a:ext cx="223838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157163" y="884238"/>
            <a:ext cx="68183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Handig rekenen</a:t>
            </a:r>
          </a:p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basisbreuk bepalen met behulp van de ggd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53" grpId="0" autoUpdateAnimBg="0"/>
      <p:bldP spid="31760" grpId="0" autoUpdateAnimBg="0"/>
      <p:bldP spid="31761" grpId="0" autoUpdateAnimBg="0"/>
      <p:bldP spid="31762" grpId="0" autoUpdateAnimBg="0"/>
      <p:bldP spid="31763" grpId="0" autoUpdateAnimBg="0"/>
      <p:bldP spid="31765" grpId="0" animBg="1"/>
      <p:bldP spid="31766" grpId="0" animBg="1"/>
      <p:bldP spid="31767" grpId="0" animBg="1"/>
      <p:bldP spid="31768" grpId="0"/>
      <p:bldP spid="31769" grpId="0" animBg="1"/>
      <p:bldP spid="317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4450"/>
            <a:ext cx="8229600" cy="49053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Vereenvoudigen van breuken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5868" name="Object 28"/>
          <p:cNvGraphicFramePr>
            <a:graphicFrameLocks noChangeAspect="1"/>
          </p:cNvGraphicFramePr>
          <p:nvPr>
            <p:ph sz="quarter" idx="2"/>
          </p:nvPr>
        </p:nvGraphicFramePr>
        <p:xfrm>
          <a:off x="323850" y="2349500"/>
          <a:ext cx="38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0" name="Vergelijking" r:id="rId3" imgW="380880" imgH="609480" progId="Equation.3">
                  <p:embed/>
                </p:oleObj>
              </mc:Choice>
              <mc:Fallback>
                <p:oleObj name="Vergelijking" r:id="rId3" imgW="380880" imgH="609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349500"/>
                        <a:ext cx="381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88" name="Group 48"/>
          <p:cNvGrpSpPr>
            <a:grpSpLocks/>
          </p:cNvGrpSpPr>
          <p:nvPr/>
        </p:nvGrpSpPr>
        <p:grpSpPr bwMode="auto">
          <a:xfrm>
            <a:off x="323850" y="4152900"/>
            <a:ext cx="354013" cy="1292225"/>
            <a:chOff x="204" y="2568"/>
            <a:chExt cx="223" cy="814"/>
          </a:xfrm>
        </p:grpSpPr>
        <p:graphicFrame>
          <p:nvGraphicFramePr>
            <p:cNvPr id="35864" name="Object 24"/>
            <p:cNvGraphicFramePr>
              <a:graphicFrameLocks noChangeAspect="1"/>
            </p:cNvGraphicFramePr>
            <p:nvPr/>
          </p:nvGraphicFramePr>
          <p:xfrm>
            <a:off x="204" y="3022"/>
            <a:ext cx="217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1" name="Vergelijking" r:id="rId5" imgW="368280" imgH="609480" progId="Equation.3">
                    <p:embed/>
                  </p:oleObj>
                </mc:Choice>
                <mc:Fallback>
                  <p:oleObj name="Vergelijking" r:id="rId5" imgW="368280" imgH="60948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3022"/>
                          <a:ext cx="217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73" name="Object 33"/>
            <p:cNvGraphicFramePr>
              <a:graphicFrameLocks noChangeAspect="1"/>
            </p:cNvGraphicFramePr>
            <p:nvPr/>
          </p:nvGraphicFramePr>
          <p:xfrm>
            <a:off x="204" y="2568"/>
            <a:ext cx="223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2" name="Vergelijking" r:id="rId7" imgW="380880" imgH="609480" progId="Equation.3">
                    <p:embed/>
                  </p:oleObj>
                </mc:Choice>
                <mc:Fallback>
                  <p:oleObj name="Vergelijking" r:id="rId7" imgW="380880" imgH="60948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2568"/>
                          <a:ext cx="223" cy="3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180975" y="1484313"/>
            <a:ext cx="5257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Een breuk is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positief</a:t>
            </a:r>
            <a:r>
              <a:rPr lang="nl-BE" sz="2400">
                <a:latin typeface="Times New Roman" panose="02020603050405020304" pitchFamily="18" charset="0"/>
              </a:rPr>
              <a:t> als het quotiënt van 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de teller en de noemer positief is.</a:t>
            </a:r>
            <a:endParaRPr lang="nl-NL" sz="2800">
              <a:latin typeface="Times New Roman" panose="02020603050405020304" pitchFamily="18" charset="0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158750" y="836613"/>
            <a:ext cx="2008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 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179388" y="3213100"/>
            <a:ext cx="53419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Een breuk is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negatief</a:t>
            </a:r>
            <a:r>
              <a:rPr lang="nl-BE" sz="2400">
                <a:latin typeface="Times New Roman" panose="02020603050405020304" pitchFamily="18" charset="0"/>
              </a:rPr>
              <a:t> als het quotiënt van 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de teller en de noemer negatief is.</a:t>
            </a:r>
            <a:endParaRPr lang="nl-NL" sz="2800">
              <a:latin typeface="Times New Roman" panose="02020603050405020304" pitchFamily="18" charset="0"/>
            </a:endParaRP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179388" y="5564188"/>
            <a:ext cx="628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Een basisbreuk heeft steeds een positieve noemer.</a:t>
            </a:r>
            <a:endParaRPr lang="nl-NL" sz="2800">
              <a:latin typeface="Times New Roman" panose="02020603050405020304" pitchFamily="18" charset="0"/>
            </a:endParaRPr>
          </a:p>
        </p:txBody>
      </p:sp>
      <p:grpSp>
        <p:nvGrpSpPr>
          <p:cNvPr id="35886" name="Group 46"/>
          <p:cNvGrpSpPr>
            <a:grpSpLocks/>
          </p:cNvGrpSpPr>
          <p:nvPr/>
        </p:nvGrpSpPr>
        <p:grpSpPr bwMode="auto">
          <a:xfrm>
            <a:off x="1042988" y="2309813"/>
            <a:ext cx="4081462" cy="696912"/>
            <a:chOff x="657" y="1532"/>
            <a:chExt cx="2571" cy="439"/>
          </a:xfrm>
        </p:grpSpPr>
        <p:sp>
          <p:nvSpPr>
            <p:cNvPr id="35870" name="Line 30"/>
            <p:cNvSpPr>
              <a:spLocks noChangeShapeType="1"/>
            </p:cNvSpPr>
            <p:nvPr/>
          </p:nvSpPr>
          <p:spPr bwMode="auto">
            <a:xfrm>
              <a:off x="657" y="1745"/>
              <a:ext cx="635" cy="0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graphicFrame>
          <p:nvGraphicFramePr>
            <p:cNvPr id="35850" name="Object 10"/>
            <p:cNvGraphicFramePr>
              <a:graphicFrameLocks noChangeAspect="1"/>
            </p:cNvGraphicFramePr>
            <p:nvPr/>
          </p:nvGraphicFramePr>
          <p:xfrm>
            <a:off x="2960" y="1532"/>
            <a:ext cx="171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3" r:id="rId9" imgW="152334" imgH="393529" progId="Equation.3">
                    <p:embed/>
                  </p:oleObj>
                </mc:Choice>
                <mc:Fallback>
                  <p:oleObj r:id="rId9" imgW="152334" imgH="393529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0" y="1532"/>
                          <a:ext cx="171" cy="4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71" name="Text Box 31"/>
            <p:cNvSpPr txBox="1">
              <a:spLocks noChangeArrowheads="1"/>
            </p:cNvSpPr>
            <p:nvPr/>
          </p:nvSpPr>
          <p:spPr bwMode="auto">
            <a:xfrm>
              <a:off x="1343" y="1592"/>
              <a:ext cx="18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positief (basisbreuk:   )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5889" name="Group 49"/>
          <p:cNvGrpSpPr>
            <a:grpSpLocks/>
          </p:cNvGrpSpPr>
          <p:nvPr/>
        </p:nvGrpSpPr>
        <p:grpSpPr bwMode="auto">
          <a:xfrm>
            <a:off x="1042988" y="4438650"/>
            <a:ext cx="4292600" cy="719138"/>
            <a:chOff x="657" y="2750"/>
            <a:chExt cx="2704" cy="453"/>
          </a:xfrm>
        </p:grpSpPr>
        <p:sp>
          <p:nvSpPr>
            <p:cNvPr id="35876" name="Line 36"/>
            <p:cNvSpPr>
              <a:spLocks noChangeShapeType="1"/>
            </p:cNvSpPr>
            <p:nvPr/>
          </p:nvSpPr>
          <p:spPr bwMode="auto">
            <a:xfrm>
              <a:off x="657" y="2750"/>
              <a:ext cx="635" cy="167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 flipV="1">
              <a:off x="668" y="3022"/>
              <a:ext cx="624" cy="181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5880" name="Text Box 40"/>
            <p:cNvSpPr txBox="1">
              <a:spLocks noChangeArrowheads="1"/>
            </p:cNvSpPr>
            <p:nvPr/>
          </p:nvSpPr>
          <p:spPr bwMode="auto">
            <a:xfrm>
              <a:off x="1338" y="2826"/>
              <a:ext cx="20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negatief (basisbreuk:     )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5881" name="Object 41"/>
            <p:cNvGraphicFramePr>
              <a:graphicFrameLocks noChangeAspect="1"/>
            </p:cNvGraphicFramePr>
            <p:nvPr/>
          </p:nvGraphicFramePr>
          <p:xfrm>
            <a:off x="3027" y="2795"/>
            <a:ext cx="23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4" name="Vergelijking" r:id="rId11" imgW="368280" imgH="609480" progId="Equation.3">
                    <p:embed/>
                  </p:oleObj>
                </mc:Choice>
                <mc:Fallback>
                  <p:oleObj name="Vergelijking" r:id="rId11" imgW="368280" imgH="609480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7" y="2795"/>
                          <a:ext cx="23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5883" name="Object 43"/>
          <p:cNvGraphicFramePr>
            <a:graphicFrameLocks noChangeAspect="1"/>
          </p:cNvGraphicFramePr>
          <p:nvPr/>
        </p:nvGraphicFramePr>
        <p:xfrm>
          <a:off x="312738" y="6103938"/>
          <a:ext cx="3540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5" name="Vergelijking" r:id="rId13" imgW="380880" imgH="609480" progId="Equation.3">
                  <p:embed/>
                </p:oleObj>
              </mc:Choice>
              <mc:Fallback>
                <p:oleObj name="Vergelijking" r:id="rId13" imgW="380880" imgH="609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6103938"/>
                        <a:ext cx="354012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87" name="Group 47"/>
          <p:cNvGrpSpPr>
            <a:grpSpLocks/>
          </p:cNvGrpSpPr>
          <p:nvPr/>
        </p:nvGrpSpPr>
        <p:grpSpPr bwMode="auto">
          <a:xfrm>
            <a:off x="1042988" y="6059488"/>
            <a:ext cx="1547812" cy="609600"/>
            <a:chOff x="657" y="3727"/>
            <a:chExt cx="975" cy="384"/>
          </a:xfrm>
        </p:grpSpPr>
        <p:sp>
          <p:nvSpPr>
            <p:cNvPr id="35884" name="Line 44"/>
            <p:cNvSpPr>
              <a:spLocks noChangeShapeType="1"/>
            </p:cNvSpPr>
            <p:nvPr/>
          </p:nvSpPr>
          <p:spPr bwMode="auto">
            <a:xfrm>
              <a:off x="657" y="3929"/>
              <a:ext cx="635" cy="0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graphicFrame>
          <p:nvGraphicFramePr>
            <p:cNvPr id="35885" name="Object 45"/>
            <p:cNvGraphicFramePr>
              <a:graphicFrameLocks noChangeAspect="1"/>
            </p:cNvGraphicFramePr>
            <p:nvPr/>
          </p:nvGraphicFramePr>
          <p:xfrm>
            <a:off x="1400" y="3727"/>
            <a:ext cx="23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6" name="Vergelijking" r:id="rId15" imgW="368280" imgH="609480" progId="Equation.3">
                    <p:embed/>
                  </p:oleObj>
                </mc:Choice>
                <mc:Fallback>
                  <p:oleObj name="Vergelijking" r:id="rId15" imgW="368280" imgH="609480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0" y="3727"/>
                          <a:ext cx="23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51" grpId="0" autoUpdateAnimBg="0"/>
      <p:bldP spid="35862" grpId="0"/>
      <p:bldP spid="35866" grpId="0"/>
      <p:bldP spid="35867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198</Words>
  <Application>Microsoft Office PowerPoint</Application>
  <PresentationFormat>Diavoorstelling (4:3)</PresentationFormat>
  <Paragraphs>48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Arial</vt:lpstr>
      <vt:lpstr>Comic Sans MS</vt:lpstr>
      <vt:lpstr>Times New Roman</vt:lpstr>
      <vt:lpstr>Verdana</vt:lpstr>
      <vt:lpstr>Standaardontwerp</vt:lpstr>
      <vt:lpstr>Microsoft Vergelijkingseditor 3.0</vt:lpstr>
      <vt:lpstr>Microsoft Vergelijking 3.0</vt:lpstr>
      <vt:lpstr>Breuken vereenvoudigen</vt:lpstr>
      <vt:lpstr>Vereenvoudigen van breuken</vt:lpstr>
      <vt:lpstr>Vereenvoudigen van breuken</vt:lpstr>
      <vt:lpstr>Vereenvoudigen van breuken</vt:lpstr>
      <vt:lpstr>Vereenvoudigen van breuken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21</cp:revision>
  <dcterms:created xsi:type="dcterms:W3CDTF">2003-06-20T12:10:10Z</dcterms:created>
  <dcterms:modified xsi:type="dcterms:W3CDTF">2013-12-10T20:47:26Z</dcterms:modified>
</cp:coreProperties>
</file>