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2" r:id="rId3"/>
    <p:sldId id="269" r:id="rId4"/>
    <p:sldId id="275" r:id="rId5"/>
    <p:sldId id="274" r:id="rId6"/>
    <p:sldId id="277" r:id="rId7"/>
    <p:sldId id="276" r:id="rId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6600CC"/>
    <a:srgbClr val="0000FF"/>
    <a:srgbClr val="FF0066"/>
    <a:srgbClr val="FF0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00" autoAdjust="0"/>
    <p:restoredTop sz="94600"/>
  </p:normalViewPr>
  <p:slideViewPr>
    <p:cSldViewPr>
      <p:cViewPr varScale="1">
        <p:scale>
          <a:sx n="74" d="100"/>
          <a:sy n="74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3.wmf"/><Relationship Id="rId1" Type="http://schemas.openxmlformats.org/officeDocument/2006/relationships/image" Target="../media/image9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D3CF0-1494-4B8A-B6A6-DB61EA757EF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1998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A690AA-2B86-450F-8540-C5C9A4CB2D0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5045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B6CE5-1A73-4384-850E-D45FA6A323F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1573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5C07795-2193-4783-A3CF-AFA6865439E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0383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EFE70C8-A89E-4BA0-A5B4-047518F1DC1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976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2493A-7A82-4F97-9198-0E2DD0205CC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923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B52D5-84BE-4E0D-8899-2A21E0DC77D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7052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4B630-3A7D-4B2F-BF36-C4DDB07C635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9106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108D0-5E03-4FEA-A973-EB502513C4D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7288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05678-9914-48CB-80B9-A270D0F1776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6562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926E2-B21A-48E1-90BD-8EEE2FCCC07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9146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4BABB-76E0-4A5B-899C-8A3CD0F0725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470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917F2-6503-4AAA-84AD-92DBBEA9FD4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0499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013A9D23-CCD8-4245-BA61-353F8E4ADF22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1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ile:///C:\01_Pelckmans_1ste%20jaar_versie_2_W2013\00_Matrix_1ste_jaar\01_Bordboek_LWB_Matrix_1_Getallenleer\30b_optellen_breuken_film.html" TargetMode="External"/><Relationship Id="rId2" Type="http://schemas.openxmlformats.org/officeDocument/2006/relationships/hyperlink" Target="file:///C:\01_Pelckmans_1ste%20jaar_versie_2_W2013\00_Matrix_1ste_jaar\01_Bordboek_LWB_Matrix_1_Getallenleer\30a_berekenen_kgv_film.html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350" y="2573338"/>
            <a:ext cx="8686800" cy="1143000"/>
          </a:xfrm>
        </p:spPr>
        <p:txBody>
          <a:bodyPr/>
          <a:lstStyle/>
          <a:p>
            <a:r>
              <a:rPr lang="nl-BE" b="1">
                <a:solidFill>
                  <a:srgbClr val="3333FF"/>
                </a:solidFill>
                <a:latin typeface="Comic Sans MS" panose="030F0702030302020204" pitchFamily="66" charset="0"/>
              </a:rPr>
              <a:t>Breuken optellen en aftrekken</a:t>
            </a:r>
            <a:endParaRPr lang="nl-NL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21507" name="WordArt 3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Breuken optellen en aftrekken</a:t>
            </a:r>
          </a:p>
        </p:txBody>
      </p:sp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Breuken optellen en aftrekken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79388" y="63500"/>
            <a:ext cx="8785225" cy="6477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Breuken met dezelfde noemer optellen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25620" name="Object 20"/>
          <p:cNvGraphicFramePr>
            <a:graphicFrameLocks noChangeAspect="1"/>
          </p:cNvGraphicFramePr>
          <p:nvPr>
            <p:ph sz="quarter" idx="2"/>
          </p:nvPr>
        </p:nvGraphicFramePr>
        <p:xfrm>
          <a:off x="2627313" y="5051425"/>
          <a:ext cx="596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6" name="Vergelijking" r:id="rId3" imgW="596880" imgH="609480" progId="Equation.3">
                  <p:embed/>
                </p:oleObj>
              </mc:Choice>
              <mc:Fallback>
                <p:oleObj name="Vergelijking" r:id="rId3" imgW="596880" imgH="6094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5051425"/>
                        <a:ext cx="5969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2" name="Object 22"/>
          <p:cNvGraphicFramePr>
            <a:graphicFrameLocks noChangeAspect="1"/>
          </p:cNvGraphicFramePr>
          <p:nvPr>
            <p:ph sz="quarter" idx="3"/>
          </p:nvPr>
        </p:nvGraphicFramePr>
        <p:xfrm>
          <a:off x="3348038" y="5051425"/>
          <a:ext cx="546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7" name="Vergelijking" r:id="rId5" imgW="545760" imgH="609480" progId="Equation.3">
                  <p:embed/>
                </p:oleObj>
              </mc:Choice>
              <mc:Fallback>
                <p:oleObj name="Vergelijking" r:id="rId5" imgW="545760" imgH="6094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5051425"/>
                        <a:ext cx="5461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58750" y="836613"/>
            <a:ext cx="1169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0">
                <a:solidFill>
                  <a:srgbClr val="0000FF"/>
                </a:solidFill>
                <a:latin typeface="Verdana" panose="020B0604030504040204" pitchFamily="34" charset="0"/>
              </a:rPr>
              <a:t>Begrip</a:t>
            </a:r>
            <a:endParaRPr lang="nl-NL" sz="2400" b="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03213" y="20081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0" y="2314575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8" name="Vergelijking" r:id="rId7" imgW="114151" imgH="215619" progId="Equation.3">
                  <p:embed/>
                </p:oleObj>
              </mc:Choice>
              <mc:Fallback>
                <p:oleObj name="Vergelijking" r:id="rId7" imgW="114151" imgH="21561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14575"/>
                        <a:ext cx="1143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168275" y="1341438"/>
            <a:ext cx="7396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660066"/>
                </a:solidFill>
                <a:latin typeface="Times New Roman" panose="02020603050405020304" pitchFamily="18" charset="0"/>
              </a:rPr>
              <a:t>Gelijknamige breuken</a:t>
            </a:r>
            <a:r>
              <a:rPr lang="nl-BE" sz="2400">
                <a:solidFill>
                  <a:srgbClr val="6600CC"/>
                </a:solidFill>
                <a:latin typeface="Times New Roman" panose="02020603050405020304" pitchFamily="18" charset="0"/>
              </a:rPr>
              <a:t> </a:t>
            </a:r>
            <a:r>
              <a:rPr lang="nl-BE" sz="2400" b="0">
                <a:latin typeface="Times New Roman" panose="02020603050405020304" pitchFamily="18" charset="0"/>
              </a:rPr>
              <a:t>zijn breuken met dezelfde noemer.</a:t>
            </a:r>
            <a:endParaRPr lang="nl-NL" sz="2400" b="0">
              <a:latin typeface="Times New Roman" panose="02020603050405020304" pitchFamily="18" charset="0"/>
            </a:endParaRPr>
          </a:p>
        </p:txBody>
      </p:sp>
      <p:graphicFrame>
        <p:nvGraphicFramePr>
          <p:cNvPr id="25626" name="Object 26"/>
          <p:cNvGraphicFramePr>
            <a:graphicFrameLocks noChangeAspect="1"/>
          </p:cNvGraphicFramePr>
          <p:nvPr/>
        </p:nvGraphicFramePr>
        <p:xfrm>
          <a:off x="1103313" y="5988050"/>
          <a:ext cx="1092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9" name="Vergelijking" r:id="rId9" imgW="1091880" imgH="609480" progId="Equation.3">
                  <p:embed/>
                </p:oleObj>
              </mc:Choice>
              <mc:Fallback>
                <p:oleObj name="Vergelijking" r:id="rId9" imgW="1091880" imgH="6094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313" y="5988050"/>
                        <a:ext cx="1092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7" name="Object 27"/>
          <p:cNvGraphicFramePr>
            <a:graphicFrameLocks noChangeAspect="1"/>
          </p:cNvGraphicFramePr>
          <p:nvPr/>
        </p:nvGraphicFramePr>
        <p:xfrm>
          <a:off x="2319338" y="5988050"/>
          <a:ext cx="596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0" name="Vergelijking" r:id="rId11" imgW="596880" imgH="609480" progId="Equation.3">
                  <p:embed/>
                </p:oleObj>
              </mc:Choice>
              <mc:Fallback>
                <p:oleObj name="Vergelijking" r:id="rId11" imgW="596880" imgH="60948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9338" y="5988050"/>
                        <a:ext cx="5969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4" name="Object 24"/>
          <p:cNvGraphicFramePr>
            <a:graphicFrameLocks noChangeAspect="1"/>
          </p:cNvGraphicFramePr>
          <p:nvPr>
            <p:ph sz="quarter" idx="4"/>
          </p:nvPr>
        </p:nvGraphicFramePr>
        <p:xfrm>
          <a:off x="250825" y="5988050"/>
          <a:ext cx="749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1" name="Vergelijking" r:id="rId13" imgW="749160" imgH="609480" progId="Equation.3">
                  <p:embed/>
                </p:oleObj>
              </mc:Choice>
              <mc:Fallback>
                <p:oleObj name="Vergelijking" r:id="rId13" imgW="749160" imgH="6094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5988050"/>
                        <a:ext cx="7493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8" name="Object 28"/>
          <p:cNvGraphicFramePr>
            <a:graphicFrameLocks noChangeAspect="1"/>
          </p:cNvGraphicFramePr>
          <p:nvPr/>
        </p:nvGraphicFramePr>
        <p:xfrm>
          <a:off x="323850" y="5013325"/>
          <a:ext cx="1319213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2" name="Vergelijking" r:id="rId15" imgW="736560" imgH="393480" progId="Equation.3">
                  <p:embed/>
                </p:oleObj>
              </mc:Choice>
              <mc:Fallback>
                <p:oleObj name="Vergelijking" r:id="rId15" imgW="736560" imgH="39348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5013325"/>
                        <a:ext cx="1319213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157163" y="2755900"/>
            <a:ext cx="1900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0">
                <a:solidFill>
                  <a:srgbClr val="0000FF"/>
                </a:solidFill>
                <a:latin typeface="Verdana" panose="020B0604030504040204" pitchFamily="34" charset="0"/>
              </a:rPr>
              <a:t>Rekenregel</a:t>
            </a:r>
            <a:endParaRPr lang="nl-NL" sz="2400" b="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231775" y="3319463"/>
            <a:ext cx="7143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 b="0">
                <a:latin typeface="Times New Roman" panose="02020603050405020304" pitchFamily="18" charset="0"/>
              </a:rPr>
              <a:t> Tel de tellers op (rekenregel voor het optellen van gehele getallen).</a:t>
            </a:r>
            <a:endParaRPr lang="nl-NL" sz="2000" b="0">
              <a:latin typeface="Times New Roman" panose="02020603050405020304" pitchFamily="18" charset="0"/>
            </a:endParaRPr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246063" y="3824288"/>
            <a:ext cx="2317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 b="0">
                <a:latin typeface="Times New Roman" panose="02020603050405020304" pitchFamily="18" charset="0"/>
              </a:rPr>
              <a:t> Behoud de noemer.</a:t>
            </a:r>
            <a:endParaRPr lang="nl-NL" sz="2000" b="0">
              <a:latin typeface="Times New Roman" panose="02020603050405020304" pitchFamily="18" charset="0"/>
            </a:endParaRPr>
          </a:p>
        </p:txBody>
      </p:sp>
      <p:sp>
        <p:nvSpPr>
          <p:cNvPr id="25636" name="Text Box 36"/>
          <p:cNvSpPr txBox="1">
            <a:spLocks noChangeArrowheads="1"/>
          </p:cNvSpPr>
          <p:nvPr/>
        </p:nvSpPr>
        <p:spPr bwMode="auto">
          <a:xfrm>
            <a:off x="241300" y="4400550"/>
            <a:ext cx="8578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BE" sz="2000" b="0">
                <a:latin typeface="Times New Roman" panose="02020603050405020304" pitchFamily="18" charset="0"/>
              </a:rPr>
              <a:t> Vereenvoudig het resultaat tot de basisbreuk (indien mogelijk).</a:t>
            </a:r>
            <a:endParaRPr lang="nl-NL" sz="2000" b="0">
              <a:latin typeface="Times New Roman" panose="02020603050405020304" pitchFamily="18" charset="0"/>
            </a:endParaRPr>
          </a:p>
        </p:txBody>
      </p:sp>
      <p:grpSp>
        <p:nvGrpSpPr>
          <p:cNvPr id="25640" name="Group 40"/>
          <p:cNvGrpSpPr>
            <a:grpSpLocks/>
          </p:cNvGrpSpPr>
          <p:nvPr/>
        </p:nvGrpSpPr>
        <p:grpSpPr bwMode="auto">
          <a:xfrm>
            <a:off x="250825" y="1951038"/>
            <a:ext cx="3865563" cy="633412"/>
            <a:chOff x="158" y="1229"/>
            <a:chExt cx="2435" cy="399"/>
          </a:xfrm>
        </p:grpSpPr>
        <p:graphicFrame>
          <p:nvGraphicFramePr>
            <p:cNvPr id="25637" name="Object 37"/>
            <p:cNvGraphicFramePr>
              <a:graphicFrameLocks noChangeAspect="1"/>
            </p:cNvGraphicFramePr>
            <p:nvPr/>
          </p:nvGraphicFramePr>
          <p:xfrm>
            <a:off x="158" y="1229"/>
            <a:ext cx="605" cy="3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53" name="Vergelijking" r:id="rId17" imgW="596880" imgH="393480" progId="Equation.3">
                    <p:embed/>
                  </p:oleObj>
                </mc:Choice>
                <mc:Fallback>
                  <p:oleObj name="Vergelijking" r:id="rId17" imgW="596880" imgH="393480" progId="Equation.3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" y="1229"/>
                          <a:ext cx="605" cy="3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39" name="Text Box 39"/>
            <p:cNvSpPr txBox="1">
              <a:spLocks noChangeArrowheads="1"/>
            </p:cNvSpPr>
            <p:nvPr/>
          </p:nvSpPr>
          <p:spPr bwMode="auto">
            <a:xfrm>
              <a:off x="770" y="1298"/>
              <a:ext cx="18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0">
                  <a:latin typeface="Times New Roman" panose="02020603050405020304" pitchFamily="18" charset="0"/>
                </a:rPr>
                <a:t>zijn gelijknamige breuken.</a:t>
              </a:r>
              <a:endParaRPr lang="nl-NL" sz="2000" b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5645" name="Group 45"/>
          <p:cNvGrpSpPr>
            <a:grpSpLocks/>
          </p:cNvGrpSpPr>
          <p:nvPr/>
        </p:nvGrpSpPr>
        <p:grpSpPr bwMode="auto">
          <a:xfrm>
            <a:off x="1622425" y="4964113"/>
            <a:ext cx="1004888" cy="414337"/>
            <a:chOff x="1022" y="3127"/>
            <a:chExt cx="633" cy="261"/>
          </a:xfrm>
        </p:grpSpPr>
        <p:sp>
          <p:nvSpPr>
            <p:cNvPr id="25641" name="Text Box 41"/>
            <p:cNvSpPr txBox="1">
              <a:spLocks noChangeArrowheads="1"/>
            </p:cNvSpPr>
            <p:nvPr/>
          </p:nvSpPr>
          <p:spPr bwMode="auto">
            <a:xfrm>
              <a:off x="1022" y="3127"/>
              <a:ext cx="6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0">
                  <a:latin typeface="Times New Roman" panose="02020603050405020304" pitchFamily="18" charset="0"/>
                </a:rPr>
                <a:t>(–7 + 3)</a:t>
              </a:r>
              <a:endParaRPr lang="nl-NL" sz="2000" b="0">
                <a:latin typeface="Times New Roman" panose="02020603050405020304" pitchFamily="18" charset="0"/>
              </a:endParaRPr>
            </a:p>
          </p:txBody>
        </p:sp>
        <p:sp>
          <p:nvSpPr>
            <p:cNvPr id="25642" name="Line 42"/>
            <p:cNvSpPr>
              <a:spLocks noChangeShapeType="1"/>
            </p:cNvSpPr>
            <p:nvPr/>
          </p:nvSpPr>
          <p:spPr bwMode="auto">
            <a:xfrm>
              <a:off x="1108" y="3388"/>
              <a:ext cx="45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25643" name="Text Box 43"/>
          <p:cNvSpPr txBox="1">
            <a:spLocks noChangeArrowheads="1"/>
          </p:cNvSpPr>
          <p:nvPr/>
        </p:nvSpPr>
        <p:spPr bwMode="auto">
          <a:xfrm>
            <a:off x="1901825" y="5345113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0">
                <a:latin typeface="Times New Roman" panose="02020603050405020304" pitchFamily="18" charset="0"/>
              </a:rPr>
              <a:t>12</a:t>
            </a:r>
            <a:endParaRPr lang="nl-NL" sz="20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500"/>
                                        <p:tgtEl>
                                          <p:spTgt spid="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"/>
                                        <p:tgtEl>
                                          <p:spTgt spid="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5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5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5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5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5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/>
      <p:bldP spid="25617" grpId="0"/>
      <p:bldP spid="25629" grpId="0"/>
      <p:bldP spid="25634" grpId="0"/>
      <p:bldP spid="25635" grpId="0"/>
      <p:bldP spid="25636" grpId="0"/>
      <p:bldP spid="256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Breuken met een verschillende noemer optellen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22545" name="Object 17"/>
          <p:cNvGraphicFramePr>
            <a:graphicFrameLocks noChangeAspect="1"/>
          </p:cNvGraphicFramePr>
          <p:nvPr>
            <p:ph sz="half" idx="1"/>
          </p:nvPr>
        </p:nvGraphicFramePr>
        <p:xfrm>
          <a:off x="149225" y="6203950"/>
          <a:ext cx="584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2" name="Vergelijking" r:id="rId3" imgW="583920" imgH="609480" progId="Equation.3">
                  <p:embed/>
                </p:oleObj>
              </mc:Choice>
              <mc:Fallback>
                <p:oleObj name="Vergelijking" r:id="rId3" imgW="583920" imgH="609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" y="6203950"/>
                        <a:ext cx="584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58750" y="1458913"/>
            <a:ext cx="1900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0">
                <a:solidFill>
                  <a:srgbClr val="0000FF"/>
                </a:solidFill>
                <a:latin typeface="Verdana" panose="020B0604030504040204" pitchFamily="34" charset="0"/>
              </a:rPr>
              <a:t>Rekenregel</a:t>
            </a:r>
            <a:endParaRPr lang="nl-NL" sz="2400" b="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03213" y="20081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2314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0" y="2314575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3" name="Vergelijking" r:id="rId5" imgW="114151" imgH="215619" progId="Equation.3">
                  <p:embed/>
                </p:oleObj>
              </mc:Choice>
              <mc:Fallback>
                <p:oleObj name="Vergelijking" r:id="rId5" imgW="114151" imgH="21561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14575"/>
                        <a:ext cx="1143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22538" name="Object 10"/>
          <p:cNvGraphicFramePr>
            <a:graphicFrameLocks noChangeAspect="1"/>
          </p:cNvGraphicFramePr>
          <p:nvPr/>
        </p:nvGraphicFramePr>
        <p:xfrm>
          <a:off x="300038" y="2246313"/>
          <a:ext cx="1247775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4" name="Vergelijking" r:id="rId7" imgW="1130040" imgH="609480" progId="Equation.3">
                  <p:embed/>
                </p:oleObj>
              </mc:Choice>
              <mc:Fallback>
                <p:oleObj name="Vergelijking" r:id="rId7" imgW="1130040" imgH="609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8" y="2246313"/>
                        <a:ext cx="1247775" cy="677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22540" name="Object 12"/>
          <p:cNvGraphicFramePr>
            <a:graphicFrameLocks noChangeAspect="1"/>
          </p:cNvGraphicFramePr>
          <p:nvPr/>
        </p:nvGraphicFramePr>
        <p:xfrm>
          <a:off x="120650" y="3046413"/>
          <a:ext cx="1427163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5" name="Vergelijking" r:id="rId9" imgW="1282680" imgH="609480" progId="Equation.3">
                  <p:embed/>
                </p:oleObj>
              </mc:Choice>
              <mc:Fallback>
                <p:oleObj name="Vergelijking" r:id="rId9" imgW="1282680" imgH="609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3046413"/>
                        <a:ext cx="1427163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22542" name="Object 14"/>
          <p:cNvGraphicFramePr>
            <a:graphicFrameLocks noChangeAspect="1"/>
          </p:cNvGraphicFramePr>
          <p:nvPr/>
        </p:nvGraphicFramePr>
        <p:xfrm>
          <a:off x="141288" y="3860800"/>
          <a:ext cx="14224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6" name="Vergelijking" r:id="rId11" imgW="1320480" imgH="609480" progId="Equation.3">
                  <p:embed/>
                </p:oleObj>
              </mc:Choice>
              <mc:Fallback>
                <p:oleObj name="Vergelijking" r:id="rId11" imgW="1320480" imgH="609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8" y="3860800"/>
                        <a:ext cx="14224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22544" name="Object 16"/>
          <p:cNvGraphicFramePr>
            <a:graphicFrameLocks noChangeAspect="1"/>
          </p:cNvGraphicFramePr>
          <p:nvPr/>
        </p:nvGraphicFramePr>
        <p:xfrm>
          <a:off x="141288" y="5430838"/>
          <a:ext cx="615950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7" name="Vergelijking" r:id="rId13" imgW="558720" imgH="609480" progId="Equation.3">
                  <p:embed/>
                </p:oleObj>
              </mc:Choice>
              <mc:Fallback>
                <p:oleObj name="Vergelijking" r:id="rId13" imgW="558720" imgH="609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8" y="5430838"/>
                        <a:ext cx="615950" cy="661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3111500" y="2311400"/>
            <a:ext cx="4851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 b="0">
                <a:latin typeface="Times New Roman" panose="02020603050405020304" pitchFamily="18" charset="0"/>
              </a:rPr>
              <a:t> Vereenvoudig de breuken (indien mogelijk).</a:t>
            </a:r>
            <a:endParaRPr lang="nl-NL" sz="2000" b="0">
              <a:latin typeface="Times New Roman" panose="02020603050405020304" pitchFamily="18" charset="0"/>
            </a:endParaRP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3132138" y="3176588"/>
            <a:ext cx="3435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 b="0">
                <a:latin typeface="Times New Roman" panose="02020603050405020304" pitchFamily="18" charset="0"/>
              </a:rPr>
              <a:t> Maak de breuken gelijknamig.</a:t>
            </a:r>
            <a:endParaRPr lang="nl-NL" sz="2000" b="0">
              <a:latin typeface="Times New Roman" panose="02020603050405020304" pitchFamily="18" charset="0"/>
            </a:endParaRPr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3132138" y="4022725"/>
            <a:ext cx="54784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 b="0">
                <a:latin typeface="Times New Roman" panose="02020603050405020304" pitchFamily="18" charset="0"/>
              </a:rPr>
              <a:t> Tel de tellers op </a:t>
            </a:r>
          </a:p>
          <a:p>
            <a:r>
              <a:rPr lang="nl-BE" sz="2000" b="0">
                <a:latin typeface="Times New Roman" panose="02020603050405020304" pitchFamily="18" charset="0"/>
              </a:rPr>
              <a:t>   (rekenregel voor het optellen van gehele getallen).</a:t>
            </a:r>
            <a:endParaRPr lang="nl-NL" sz="2000" b="0">
              <a:latin typeface="Times New Roman" panose="02020603050405020304" pitchFamily="18" charset="0"/>
            </a:endParaRPr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3111500" y="5192713"/>
            <a:ext cx="2317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 b="0">
                <a:latin typeface="Times New Roman" panose="02020603050405020304" pitchFamily="18" charset="0"/>
              </a:rPr>
              <a:t> Behoud de noemer.</a:t>
            </a:r>
            <a:endParaRPr lang="nl-NL" sz="2000" b="0">
              <a:latin typeface="Times New Roman" panose="02020603050405020304" pitchFamily="18" charset="0"/>
            </a:endParaRPr>
          </a:p>
        </p:txBody>
      </p: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3111500" y="5967413"/>
            <a:ext cx="49625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 b="0">
                <a:latin typeface="Times New Roman" panose="02020603050405020304" pitchFamily="18" charset="0"/>
              </a:rPr>
              <a:t> Vereenvoudig het resultaat tot een basisbreuk</a:t>
            </a:r>
          </a:p>
          <a:p>
            <a:r>
              <a:rPr lang="nl-BE" sz="2000" b="0">
                <a:latin typeface="Times New Roman" panose="02020603050405020304" pitchFamily="18" charset="0"/>
              </a:rPr>
              <a:t>   (indien mogelijk).</a:t>
            </a:r>
            <a:endParaRPr lang="nl-NL" sz="2000" b="0">
              <a:latin typeface="Times New Roman" panose="02020603050405020304" pitchFamily="18" charset="0"/>
            </a:endParaRPr>
          </a:p>
        </p:txBody>
      </p:sp>
      <p:grpSp>
        <p:nvGrpSpPr>
          <p:cNvPr id="22559" name="Group 31"/>
          <p:cNvGrpSpPr>
            <a:grpSpLocks/>
          </p:cNvGrpSpPr>
          <p:nvPr/>
        </p:nvGrpSpPr>
        <p:grpSpPr bwMode="auto">
          <a:xfrm>
            <a:off x="74613" y="4659313"/>
            <a:ext cx="1712912" cy="569912"/>
            <a:chOff x="1793" y="1547"/>
            <a:chExt cx="1079" cy="359"/>
          </a:xfrm>
        </p:grpSpPr>
        <p:grpSp>
          <p:nvGrpSpPr>
            <p:cNvPr id="22556" name="Group 28"/>
            <p:cNvGrpSpPr>
              <a:grpSpLocks/>
            </p:cNvGrpSpPr>
            <p:nvPr/>
          </p:nvGrpSpPr>
          <p:grpSpPr bwMode="auto">
            <a:xfrm>
              <a:off x="1960" y="1547"/>
              <a:ext cx="912" cy="250"/>
              <a:chOff x="1960" y="1547"/>
              <a:chExt cx="912" cy="250"/>
            </a:xfrm>
          </p:grpSpPr>
          <p:sp>
            <p:nvSpPr>
              <p:cNvPr id="22554" name="Text Box 26"/>
              <p:cNvSpPr txBox="1">
                <a:spLocks noChangeArrowheads="1"/>
              </p:cNvSpPr>
              <p:nvPr/>
            </p:nvSpPr>
            <p:spPr bwMode="auto">
              <a:xfrm>
                <a:off x="1960" y="1547"/>
                <a:ext cx="91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 b="0">
                    <a:latin typeface="Times New Roman" panose="02020603050405020304" pitchFamily="18" charset="0"/>
                  </a:rPr>
                  <a:t>(– 3 + 2 – 7)</a:t>
                </a:r>
                <a:endParaRPr lang="nl-NL" sz="20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55" name="Line 27"/>
              <p:cNvSpPr>
                <a:spLocks noChangeShapeType="1"/>
              </p:cNvSpPr>
              <p:nvPr/>
            </p:nvSpPr>
            <p:spPr bwMode="auto">
              <a:xfrm>
                <a:off x="2036" y="1797"/>
                <a:ext cx="77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  <p:sp>
          <p:nvSpPr>
            <p:cNvPr id="22558" name="Text Box 30"/>
            <p:cNvSpPr txBox="1">
              <a:spLocks noChangeArrowheads="1"/>
            </p:cNvSpPr>
            <p:nvPr/>
          </p:nvSpPr>
          <p:spPr bwMode="auto">
            <a:xfrm>
              <a:off x="1793" y="1656"/>
              <a:ext cx="20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0">
                  <a:latin typeface="Times New Roman" panose="02020603050405020304" pitchFamily="18" charset="0"/>
                </a:rPr>
                <a:t>=</a:t>
              </a:r>
              <a:endParaRPr lang="nl-NL" sz="2000" b="0">
                <a:latin typeface="Times New Roman" panose="02020603050405020304" pitchFamily="18" charset="0"/>
              </a:endParaRPr>
            </a:p>
          </p:txBody>
        </p:sp>
      </p:grpSp>
      <p:sp>
        <p:nvSpPr>
          <p:cNvPr id="22561" name="Text Box 33"/>
          <p:cNvSpPr txBox="1">
            <a:spLocks noChangeArrowheads="1"/>
          </p:cNvSpPr>
          <p:nvPr/>
        </p:nvSpPr>
        <p:spPr bwMode="auto">
          <a:xfrm>
            <a:off x="971550" y="49768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0">
                <a:latin typeface="Times New Roman" panose="02020603050405020304" pitchFamily="18" charset="0"/>
              </a:rPr>
              <a:t>6</a:t>
            </a:r>
            <a:endParaRPr lang="nl-NL" sz="20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/>
      <p:bldP spid="22549" grpId="0"/>
      <p:bldP spid="22550" grpId="0"/>
      <p:bldP spid="22551" grpId="0"/>
      <p:bldP spid="22552" grpId="0"/>
      <p:bldP spid="22553" grpId="0"/>
      <p:bldP spid="225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038" y="71438"/>
            <a:ext cx="9036050" cy="649287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Breuken gelijknamig maken met het kgv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23386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427196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436245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38626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445770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239713" y="1052513"/>
            <a:ext cx="1169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0">
                <a:solidFill>
                  <a:srgbClr val="0000FF"/>
                </a:solidFill>
                <a:latin typeface="Verdana" panose="020B0604030504040204" pitchFamily="34" charset="0"/>
              </a:rPr>
              <a:t>Begrip</a:t>
            </a:r>
            <a:endParaRPr lang="nl-NL" sz="2400" b="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179388" y="1844675"/>
            <a:ext cx="8567737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0">
                <a:latin typeface="Times New Roman" panose="02020603050405020304" pitchFamily="18" charset="0"/>
              </a:rPr>
              <a:t>Het </a:t>
            </a:r>
            <a:r>
              <a:rPr lang="nl-BE" sz="2400">
                <a:solidFill>
                  <a:srgbClr val="660066"/>
                </a:solidFill>
                <a:latin typeface="Times New Roman" panose="02020603050405020304" pitchFamily="18" charset="0"/>
              </a:rPr>
              <a:t>kleinste gemeenschappelijke veelvoud (kgv)</a:t>
            </a:r>
            <a:r>
              <a:rPr lang="nl-BE" sz="2400" b="0">
                <a:latin typeface="Times New Roman" panose="02020603050405020304" pitchFamily="18" charset="0"/>
              </a:rPr>
              <a:t> van twee getallen</a:t>
            </a:r>
            <a:br>
              <a:rPr lang="nl-BE" sz="2400" b="0">
                <a:latin typeface="Times New Roman" panose="02020603050405020304" pitchFamily="18" charset="0"/>
              </a:rPr>
            </a:br>
            <a:r>
              <a:rPr lang="nl-BE" sz="2400" b="0">
                <a:latin typeface="Times New Roman" panose="02020603050405020304" pitchFamily="18" charset="0"/>
              </a:rPr>
              <a:t>is het kleinst mogelijke natuurlijk getal verschillend van 0 dat een</a:t>
            </a:r>
            <a:br>
              <a:rPr lang="nl-BE" sz="2400" b="0">
                <a:latin typeface="Times New Roman" panose="02020603050405020304" pitchFamily="18" charset="0"/>
              </a:rPr>
            </a:br>
            <a:r>
              <a:rPr lang="nl-BE" sz="2400" b="0">
                <a:latin typeface="Times New Roman" panose="02020603050405020304" pitchFamily="18" charset="0"/>
              </a:rPr>
              <a:t>veelvoud is van beide getallen.</a:t>
            </a:r>
            <a:endParaRPr lang="nl-NL" sz="2400" b="0">
              <a:latin typeface="Times New Roman" panose="02020603050405020304" pitchFamily="18" charset="0"/>
            </a:endParaRP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179388" y="3284538"/>
            <a:ext cx="147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0">
                <a:latin typeface="Times New Roman" panose="02020603050405020304" pitchFamily="18" charset="0"/>
              </a:rPr>
              <a:t>kgv(6,8) =</a:t>
            </a:r>
            <a:endParaRPr lang="nl-NL" sz="2400" b="0">
              <a:latin typeface="Times New Roman" panose="02020603050405020304" pitchFamily="18" charset="0"/>
            </a:endParaRP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179388" y="4076700"/>
            <a:ext cx="73183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0">
                <a:latin typeface="Times New Roman" panose="02020603050405020304" pitchFamily="18" charset="0"/>
              </a:rPr>
              <a:t>Lees kgv(3,7) = 21 als </a:t>
            </a:r>
          </a:p>
          <a:p>
            <a:r>
              <a:rPr lang="nl-BE" sz="2400" b="0" i="1">
                <a:latin typeface="Times New Roman" panose="02020603050405020304" pitchFamily="18" charset="0"/>
              </a:rPr>
              <a:t>het kleinste gemeenschappelijke veelvoud van 3 en 7 is 21.</a:t>
            </a:r>
            <a:endParaRPr lang="nl-NL" sz="2400" b="0" i="1">
              <a:latin typeface="Times New Roman" panose="02020603050405020304" pitchFamily="18" charset="0"/>
            </a:endParaRP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1619250" y="32845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0">
                <a:latin typeface="Times New Roman" panose="02020603050405020304" pitchFamily="18" charset="0"/>
              </a:rPr>
              <a:t>24</a:t>
            </a:r>
            <a:endParaRPr lang="nl-NL" sz="24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utoUpdateAnimBg="0"/>
      <p:bldP spid="34827" grpId="0"/>
      <p:bldP spid="34828" grpId="0"/>
      <p:bldP spid="34829" grpId="0"/>
      <p:bldP spid="34830" grpId="0"/>
      <p:bldP spid="3483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15888"/>
            <a:ext cx="8964613" cy="649287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Breuken gelijknamig maken met het kgv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33875" name="Object 83"/>
          <p:cNvGraphicFramePr>
            <a:graphicFrameLocks noChangeAspect="1"/>
          </p:cNvGraphicFramePr>
          <p:nvPr>
            <p:ph sz="quarter" idx="2"/>
          </p:nvPr>
        </p:nvGraphicFramePr>
        <p:xfrm>
          <a:off x="1519238" y="1524000"/>
          <a:ext cx="2520950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83" name="Vergelijking" r:id="rId3" imgW="1650960" imgH="393480" progId="Equation.3">
                  <p:embed/>
                </p:oleObj>
              </mc:Choice>
              <mc:Fallback>
                <p:oleObj name="Vergelijking" r:id="rId3" imgW="1650960" imgH="393480" progId="Equation.3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238" y="1524000"/>
                        <a:ext cx="2520950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23386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427196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436245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438626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445770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3825" name="Text Box 33"/>
          <p:cNvSpPr txBox="1">
            <a:spLocks noChangeArrowheads="1"/>
          </p:cNvSpPr>
          <p:nvPr/>
        </p:nvSpPr>
        <p:spPr bwMode="auto">
          <a:xfrm>
            <a:off x="231775" y="836613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0">
                <a:solidFill>
                  <a:srgbClr val="0000FF"/>
                </a:solidFill>
                <a:latin typeface="Verdana" panose="020B0604030504040204" pitchFamily="34" charset="0"/>
              </a:rPr>
              <a:t>Stappenplan</a:t>
            </a:r>
            <a:endParaRPr lang="nl-NL" sz="2400" b="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33830" name="Text Box 38"/>
          <p:cNvSpPr txBox="1">
            <a:spLocks noChangeArrowheads="1"/>
          </p:cNvSpPr>
          <p:nvPr/>
        </p:nvSpPr>
        <p:spPr bwMode="auto">
          <a:xfrm>
            <a:off x="246063" y="2420938"/>
            <a:ext cx="22145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0">
                <a:latin typeface="Times New Roman" panose="02020603050405020304" pitchFamily="18" charset="0"/>
              </a:rPr>
              <a:t>Bereken kgv(36,84)</a:t>
            </a:r>
            <a:endParaRPr lang="nl-NL" sz="2000" b="0">
              <a:latin typeface="Times New Roman" panose="02020603050405020304" pitchFamily="18" charset="0"/>
            </a:endParaRPr>
          </a:p>
        </p:txBody>
      </p:sp>
      <p:sp>
        <p:nvSpPr>
          <p:cNvPr id="33835" name="Text Box 43"/>
          <p:cNvSpPr txBox="1">
            <a:spLocks noChangeArrowheads="1"/>
          </p:cNvSpPr>
          <p:nvPr/>
        </p:nvSpPr>
        <p:spPr bwMode="auto">
          <a:xfrm>
            <a:off x="1541463" y="30702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0">
                <a:solidFill>
                  <a:srgbClr val="660066"/>
                </a:solidFill>
                <a:latin typeface="Times New Roman" panose="02020603050405020304" pitchFamily="18" charset="0"/>
              </a:rPr>
              <a:t>2</a:t>
            </a:r>
            <a:endParaRPr lang="nl-NL" sz="2000" b="0">
              <a:solidFill>
                <a:srgbClr val="660066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3860" name="Group 68"/>
          <p:cNvGrpSpPr>
            <a:grpSpLocks/>
          </p:cNvGrpSpPr>
          <p:nvPr/>
        </p:nvGrpSpPr>
        <p:grpSpPr bwMode="auto">
          <a:xfrm>
            <a:off x="239713" y="3068638"/>
            <a:ext cx="1706562" cy="2232025"/>
            <a:chOff x="151" y="1434"/>
            <a:chExt cx="1075" cy="1406"/>
          </a:xfrm>
        </p:grpSpPr>
        <p:sp>
          <p:nvSpPr>
            <p:cNvPr id="33831" name="Text Box 39"/>
            <p:cNvSpPr txBox="1">
              <a:spLocks noChangeArrowheads="1"/>
            </p:cNvSpPr>
            <p:nvPr/>
          </p:nvSpPr>
          <p:spPr bwMode="auto">
            <a:xfrm>
              <a:off x="151" y="1434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0">
                  <a:latin typeface="Times New Roman" panose="02020603050405020304" pitchFamily="18" charset="0"/>
                </a:rPr>
                <a:t>36</a:t>
              </a:r>
              <a:endParaRPr lang="nl-NL" sz="2000" b="0">
                <a:latin typeface="Times New Roman" panose="02020603050405020304" pitchFamily="18" charset="0"/>
              </a:endParaRPr>
            </a:p>
          </p:txBody>
        </p:sp>
        <p:sp>
          <p:nvSpPr>
            <p:cNvPr id="33832" name="Text Box 40"/>
            <p:cNvSpPr txBox="1">
              <a:spLocks noChangeArrowheads="1"/>
            </p:cNvSpPr>
            <p:nvPr/>
          </p:nvSpPr>
          <p:spPr bwMode="auto">
            <a:xfrm>
              <a:off x="567" y="1434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0">
                  <a:latin typeface="Times New Roman" panose="02020603050405020304" pitchFamily="18" charset="0"/>
                </a:rPr>
                <a:t>84</a:t>
              </a:r>
              <a:endParaRPr lang="nl-NL" sz="2000" b="0">
                <a:latin typeface="Times New Roman" panose="02020603050405020304" pitchFamily="18" charset="0"/>
              </a:endParaRPr>
            </a:p>
          </p:txBody>
        </p:sp>
        <p:sp>
          <p:nvSpPr>
            <p:cNvPr id="33833" name="Line 41"/>
            <p:cNvSpPr>
              <a:spLocks noChangeShapeType="1"/>
            </p:cNvSpPr>
            <p:nvPr/>
          </p:nvSpPr>
          <p:spPr bwMode="auto">
            <a:xfrm>
              <a:off x="493" y="1525"/>
              <a:ext cx="0" cy="13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3834" name="Line 42"/>
            <p:cNvSpPr>
              <a:spLocks noChangeShapeType="1"/>
            </p:cNvSpPr>
            <p:nvPr/>
          </p:nvSpPr>
          <p:spPr bwMode="auto">
            <a:xfrm>
              <a:off x="898" y="1525"/>
              <a:ext cx="0" cy="13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3836" name="Line 44"/>
            <p:cNvSpPr>
              <a:spLocks noChangeShapeType="1"/>
            </p:cNvSpPr>
            <p:nvPr/>
          </p:nvSpPr>
          <p:spPr bwMode="auto">
            <a:xfrm>
              <a:off x="1226" y="1525"/>
              <a:ext cx="0" cy="13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33837" name="Text Box 45"/>
          <p:cNvSpPr txBox="1">
            <a:spLocks noChangeArrowheads="1"/>
          </p:cNvSpPr>
          <p:nvPr/>
        </p:nvSpPr>
        <p:spPr bwMode="auto">
          <a:xfrm>
            <a:off x="3851275" y="2493963"/>
            <a:ext cx="42513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0">
                <a:latin typeface="Times New Roman" panose="02020603050405020304" pitchFamily="18" charset="0"/>
              </a:rPr>
              <a:t>Deel de getallen door opeenvolgende</a:t>
            </a:r>
            <a:br>
              <a:rPr lang="nl-BE" sz="2000" b="0">
                <a:latin typeface="Times New Roman" panose="02020603050405020304" pitchFamily="18" charset="0"/>
              </a:rPr>
            </a:br>
            <a:r>
              <a:rPr lang="nl-BE" sz="2000" b="0">
                <a:latin typeface="Times New Roman" panose="02020603050405020304" pitchFamily="18" charset="0"/>
              </a:rPr>
              <a:t>priemfactoren. Die priemgetallen noteer</a:t>
            </a:r>
            <a:br>
              <a:rPr lang="nl-BE" sz="2000" b="0">
                <a:latin typeface="Times New Roman" panose="02020603050405020304" pitchFamily="18" charset="0"/>
              </a:rPr>
            </a:br>
            <a:r>
              <a:rPr lang="nl-BE" sz="2000" b="0">
                <a:latin typeface="Times New Roman" panose="02020603050405020304" pitchFamily="18" charset="0"/>
              </a:rPr>
              <a:t>je in de rechterkolom.</a:t>
            </a:r>
            <a:endParaRPr lang="nl-NL" sz="2000" b="0">
              <a:latin typeface="Times New Roman" panose="02020603050405020304" pitchFamily="18" charset="0"/>
            </a:endParaRPr>
          </a:p>
        </p:txBody>
      </p:sp>
      <p:sp>
        <p:nvSpPr>
          <p:cNvPr id="33838" name="Text Box 46"/>
          <p:cNvSpPr txBox="1">
            <a:spLocks noChangeArrowheads="1"/>
          </p:cNvSpPr>
          <p:nvPr/>
        </p:nvSpPr>
        <p:spPr bwMode="auto">
          <a:xfrm>
            <a:off x="3857625" y="3448050"/>
            <a:ext cx="53228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0">
                <a:latin typeface="Times New Roman" panose="02020603050405020304" pitchFamily="18" charset="0"/>
              </a:rPr>
              <a:t>Zijn beide getallen deelbaar, dan deel je ze allebei.</a:t>
            </a:r>
            <a:br>
              <a:rPr lang="nl-BE" sz="2000" b="0">
                <a:latin typeface="Times New Roman" panose="02020603050405020304" pitchFamily="18" charset="0"/>
              </a:rPr>
            </a:br>
            <a:r>
              <a:rPr lang="nl-BE" sz="2000" b="0">
                <a:latin typeface="Times New Roman" panose="02020603050405020304" pitchFamily="18" charset="0"/>
              </a:rPr>
              <a:t>Noteer de quotiënten onder het deeltal.</a:t>
            </a:r>
            <a:endParaRPr lang="nl-NL" sz="2000" b="0">
              <a:latin typeface="Times New Roman" panose="02020603050405020304" pitchFamily="18" charset="0"/>
            </a:endParaRPr>
          </a:p>
        </p:txBody>
      </p:sp>
      <p:grpSp>
        <p:nvGrpSpPr>
          <p:cNvPr id="33861" name="Group 69"/>
          <p:cNvGrpSpPr>
            <a:grpSpLocks/>
          </p:cNvGrpSpPr>
          <p:nvPr/>
        </p:nvGrpSpPr>
        <p:grpSpPr bwMode="auto">
          <a:xfrm>
            <a:off x="234950" y="3460750"/>
            <a:ext cx="1103313" cy="400050"/>
            <a:chOff x="148" y="1659"/>
            <a:chExt cx="695" cy="252"/>
          </a:xfrm>
        </p:grpSpPr>
        <p:sp>
          <p:nvSpPr>
            <p:cNvPr id="33839" name="Text Box 47"/>
            <p:cNvSpPr txBox="1">
              <a:spLocks noChangeArrowheads="1"/>
            </p:cNvSpPr>
            <p:nvPr/>
          </p:nvSpPr>
          <p:spPr bwMode="auto">
            <a:xfrm>
              <a:off x="148" y="1659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0">
                  <a:latin typeface="Times New Roman" panose="02020603050405020304" pitchFamily="18" charset="0"/>
                </a:rPr>
                <a:t>18</a:t>
              </a:r>
              <a:endParaRPr lang="nl-NL" sz="2000" b="0">
                <a:latin typeface="Times New Roman" panose="02020603050405020304" pitchFamily="18" charset="0"/>
              </a:endParaRPr>
            </a:p>
          </p:txBody>
        </p:sp>
        <p:sp>
          <p:nvSpPr>
            <p:cNvPr id="33840" name="Text Box 48"/>
            <p:cNvSpPr txBox="1">
              <a:spLocks noChangeArrowheads="1"/>
            </p:cNvSpPr>
            <p:nvPr/>
          </p:nvSpPr>
          <p:spPr bwMode="auto">
            <a:xfrm>
              <a:off x="567" y="1661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0">
                  <a:latin typeface="Times New Roman" panose="02020603050405020304" pitchFamily="18" charset="0"/>
                </a:rPr>
                <a:t>42</a:t>
              </a:r>
              <a:endParaRPr lang="nl-NL" sz="2000" b="0">
                <a:latin typeface="Times New Roman" panose="02020603050405020304" pitchFamily="18" charset="0"/>
              </a:endParaRPr>
            </a:p>
          </p:txBody>
        </p:sp>
      </p:grpSp>
      <p:sp>
        <p:nvSpPr>
          <p:cNvPr id="33841" name="Text Box 49"/>
          <p:cNvSpPr txBox="1">
            <a:spLocks noChangeArrowheads="1"/>
          </p:cNvSpPr>
          <p:nvPr/>
        </p:nvSpPr>
        <p:spPr bwMode="auto">
          <a:xfrm>
            <a:off x="1547813" y="34639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0">
                <a:solidFill>
                  <a:srgbClr val="660066"/>
                </a:solidFill>
                <a:latin typeface="Times New Roman" panose="02020603050405020304" pitchFamily="18" charset="0"/>
              </a:rPr>
              <a:t>2</a:t>
            </a:r>
            <a:endParaRPr lang="nl-NL" sz="2000" b="0">
              <a:solidFill>
                <a:srgbClr val="660066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3862" name="Group 70"/>
          <p:cNvGrpSpPr>
            <a:grpSpLocks/>
          </p:cNvGrpSpPr>
          <p:nvPr/>
        </p:nvGrpSpPr>
        <p:grpSpPr bwMode="auto">
          <a:xfrm>
            <a:off x="228600" y="3816350"/>
            <a:ext cx="1109663" cy="404813"/>
            <a:chOff x="144" y="1881"/>
            <a:chExt cx="699" cy="255"/>
          </a:xfrm>
        </p:grpSpPr>
        <p:sp>
          <p:nvSpPr>
            <p:cNvPr id="33842" name="Text Box 50"/>
            <p:cNvSpPr txBox="1">
              <a:spLocks noChangeArrowheads="1"/>
            </p:cNvSpPr>
            <p:nvPr/>
          </p:nvSpPr>
          <p:spPr bwMode="auto">
            <a:xfrm>
              <a:off x="144" y="1881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0">
                  <a:latin typeface="Times New Roman" panose="02020603050405020304" pitchFamily="18" charset="0"/>
                </a:rPr>
                <a:t>  9</a:t>
              </a:r>
              <a:endParaRPr lang="nl-NL" sz="2000" b="0">
                <a:latin typeface="Times New Roman" panose="02020603050405020304" pitchFamily="18" charset="0"/>
              </a:endParaRPr>
            </a:p>
          </p:txBody>
        </p:sp>
        <p:sp>
          <p:nvSpPr>
            <p:cNvPr id="33843" name="Text Box 51"/>
            <p:cNvSpPr txBox="1">
              <a:spLocks noChangeArrowheads="1"/>
            </p:cNvSpPr>
            <p:nvPr/>
          </p:nvSpPr>
          <p:spPr bwMode="auto">
            <a:xfrm>
              <a:off x="567" y="1886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0">
                  <a:latin typeface="Times New Roman" panose="02020603050405020304" pitchFamily="18" charset="0"/>
                </a:rPr>
                <a:t>21</a:t>
              </a:r>
              <a:endParaRPr lang="nl-NL" sz="2000" b="0">
                <a:latin typeface="Times New Roman" panose="02020603050405020304" pitchFamily="18" charset="0"/>
              </a:endParaRPr>
            </a:p>
          </p:txBody>
        </p:sp>
      </p:grpSp>
      <p:sp>
        <p:nvSpPr>
          <p:cNvPr id="33844" name="Text Box 52"/>
          <p:cNvSpPr txBox="1">
            <a:spLocks noChangeArrowheads="1"/>
          </p:cNvSpPr>
          <p:nvPr/>
        </p:nvSpPr>
        <p:spPr bwMode="auto">
          <a:xfrm>
            <a:off x="1547813" y="38242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0">
                <a:solidFill>
                  <a:srgbClr val="660066"/>
                </a:solidFill>
                <a:latin typeface="Times New Roman" panose="02020603050405020304" pitchFamily="18" charset="0"/>
              </a:rPr>
              <a:t>3</a:t>
            </a:r>
            <a:endParaRPr lang="nl-NL" sz="2000" b="0">
              <a:solidFill>
                <a:srgbClr val="660066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3863" name="Group 71"/>
          <p:cNvGrpSpPr>
            <a:grpSpLocks/>
          </p:cNvGrpSpPr>
          <p:nvPr/>
        </p:nvGrpSpPr>
        <p:grpSpPr bwMode="auto">
          <a:xfrm>
            <a:off x="228600" y="4179888"/>
            <a:ext cx="1087438" cy="401637"/>
            <a:chOff x="144" y="2109"/>
            <a:chExt cx="685" cy="253"/>
          </a:xfrm>
        </p:grpSpPr>
        <p:sp>
          <p:nvSpPr>
            <p:cNvPr id="33845" name="Text Box 53"/>
            <p:cNvSpPr txBox="1">
              <a:spLocks noChangeArrowheads="1"/>
            </p:cNvSpPr>
            <p:nvPr/>
          </p:nvSpPr>
          <p:spPr bwMode="auto">
            <a:xfrm>
              <a:off x="144" y="2109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0">
                  <a:latin typeface="Times New Roman" panose="02020603050405020304" pitchFamily="18" charset="0"/>
                </a:rPr>
                <a:t>  3</a:t>
              </a:r>
              <a:endParaRPr lang="nl-NL" sz="2000" b="0">
                <a:latin typeface="Times New Roman" panose="02020603050405020304" pitchFamily="18" charset="0"/>
              </a:endParaRPr>
            </a:p>
          </p:txBody>
        </p:sp>
        <p:sp>
          <p:nvSpPr>
            <p:cNvPr id="33846" name="Text Box 54"/>
            <p:cNvSpPr txBox="1">
              <a:spLocks noChangeArrowheads="1"/>
            </p:cNvSpPr>
            <p:nvPr/>
          </p:nvSpPr>
          <p:spPr bwMode="auto">
            <a:xfrm>
              <a:off x="553" y="2112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0">
                  <a:latin typeface="Times New Roman" panose="02020603050405020304" pitchFamily="18" charset="0"/>
                </a:rPr>
                <a:t>  7</a:t>
              </a:r>
              <a:endParaRPr lang="nl-NL" sz="2000" b="0">
                <a:latin typeface="Times New Roman" panose="02020603050405020304" pitchFamily="18" charset="0"/>
              </a:endParaRPr>
            </a:p>
          </p:txBody>
        </p:sp>
      </p:grpSp>
      <p:sp>
        <p:nvSpPr>
          <p:cNvPr id="33848" name="Text Box 56"/>
          <p:cNvSpPr txBox="1">
            <a:spLocks noChangeArrowheads="1"/>
          </p:cNvSpPr>
          <p:nvPr/>
        </p:nvSpPr>
        <p:spPr bwMode="auto">
          <a:xfrm>
            <a:off x="3851275" y="4151313"/>
            <a:ext cx="51181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0">
                <a:latin typeface="Times New Roman" panose="02020603050405020304" pitchFamily="18" charset="0"/>
              </a:rPr>
              <a:t>Is slechts één getal deelbaar, dan deel je dat</a:t>
            </a:r>
            <a:br>
              <a:rPr lang="nl-BE" sz="2000" b="0">
                <a:latin typeface="Times New Roman" panose="02020603050405020304" pitchFamily="18" charset="0"/>
              </a:rPr>
            </a:br>
            <a:r>
              <a:rPr lang="nl-BE" sz="2000" b="0">
                <a:latin typeface="Times New Roman" panose="02020603050405020304" pitchFamily="18" charset="0"/>
              </a:rPr>
              <a:t>ene getal, noteer je het quotiënt onder het deeltal</a:t>
            </a:r>
            <a:br>
              <a:rPr lang="nl-BE" sz="2000" b="0">
                <a:latin typeface="Times New Roman" panose="02020603050405020304" pitchFamily="18" charset="0"/>
              </a:rPr>
            </a:br>
            <a:r>
              <a:rPr lang="nl-BE" sz="2000" b="0">
                <a:latin typeface="Times New Roman" panose="02020603050405020304" pitchFamily="18" charset="0"/>
              </a:rPr>
              <a:t>en schrijf je het andere getal over.</a:t>
            </a:r>
            <a:endParaRPr lang="nl-NL" sz="2000" b="0">
              <a:latin typeface="Times New Roman" panose="02020603050405020304" pitchFamily="18" charset="0"/>
            </a:endParaRPr>
          </a:p>
        </p:txBody>
      </p:sp>
      <p:sp>
        <p:nvSpPr>
          <p:cNvPr id="33849" name="Text Box 57"/>
          <p:cNvSpPr txBox="1">
            <a:spLocks noChangeArrowheads="1"/>
          </p:cNvSpPr>
          <p:nvPr/>
        </p:nvSpPr>
        <p:spPr bwMode="auto">
          <a:xfrm>
            <a:off x="1547813" y="418465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0">
                <a:solidFill>
                  <a:srgbClr val="660066"/>
                </a:solidFill>
                <a:latin typeface="Times New Roman" panose="02020603050405020304" pitchFamily="18" charset="0"/>
              </a:rPr>
              <a:t>3</a:t>
            </a:r>
            <a:endParaRPr lang="nl-NL" sz="2000" b="0">
              <a:solidFill>
                <a:srgbClr val="660066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3864" name="Group 72"/>
          <p:cNvGrpSpPr>
            <a:grpSpLocks/>
          </p:cNvGrpSpPr>
          <p:nvPr/>
        </p:nvGrpSpPr>
        <p:grpSpPr bwMode="auto">
          <a:xfrm>
            <a:off x="223838" y="4540250"/>
            <a:ext cx="1081087" cy="401638"/>
            <a:chOff x="141" y="2336"/>
            <a:chExt cx="681" cy="253"/>
          </a:xfrm>
        </p:grpSpPr>
        <p:sp>
          <p:nvSpPr>
            <p:cNvPr id="33850" name="Text Box 58"/>
            <p:cNvSpPr txBox="1">
              <a:spLocks noChangeArrowheads="1"/>
            </p:cNvSpPr>
            <p:nvPr/>
          </p:nvSpPr>
          <p:spPr bwMode="auto">
            <a:xfrm>
              <a:off x="141" y="2339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0">
                  <a:latin typeface="Times New Roman" panose="02020603050405020304" pitchFamily="18" charset="0"/>
                </a:rPr>
                <a:t>  1</a:t>
              </a:r>
              <a:endParaRPr lang="nl-NL" sz="2000" b="0">
                <a:latin typeface="Times New Roman" panose="02020603050405020304" pitchFamily="18" charset="0"/>
              </a:endParaRPr>
            </a:p>
          </p:txBody>
        </p:sp>
        <p:sp>
          <p:nvSpPr>
            <p:cNvPr id="33851" name="Text Box 59"/>
            <p:cNvSpPr txBox="1">
              <a:spLocks noChangeArrowheads="1"/>
            </p:cNvSpPr>
            <p:nvPr/>
          </p:nvSpPr>
          <p:spPr bwMode="auto">
            <a:xfrm>
              <a:off x="546" y="2336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0">
                  <a:latin typeface="Times New Roman" panose="02020603050405020304" pitchFamily="18" charset="0"/>
                </a:rPr>
                <a:t>  7</a:t>
              </a:r>
              <a:endParaRPr lang="nl-NL" sz="2000" b="0">
                <a:latin typeface="Times New Roman" panose="02020603050405020304" pitchFamily="18" charset="0"/>
              </a:endParaRPr>
            </a:p>
          </p:txBody>
        </p:sp>
      </p:grpSp>
      <p:sp>
        <p:nvSpPr>
          <p:cNvPr id="33852" name="Text Box 60"/>
          <p:cNvSpPr txBox="1">
            <a:spLocks noChangeArrowheads="1"/>
          </p:cNvSpPr>
          <p:nvPr/>
        </p:nvSpPr>
        <p:spPr bwMode="auto">
          <a:xfrm>
            <a:off x="1547813" y="45450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0">
                <a:solidFill>
                  <a:srgbClr val="660066"/>
                </a:solidFill>
                <a:latin typeface="Times New Roman" panose="02020603050405020304" pitchFamily="18" charset="0"/>
              </a:rPr>
              <a:t>7</a:t>
            </a:r>
            <a:endParaRPr lang="nl-NL" sz="2000" b="0">
              <a:solidFill>
                <a:srgbClr val="660066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3865" name="Group 73"/>
          <p:cNvGrpSpPr>
            <a:grpSpLocks/>
          </p:cNvGrpSpPr>
          <p:nvPr/>
        </p:nvGrpSpPr>
        <p:grpSpPr bwMode="auto">
          <a:xfrm>
            <a:off x="228600" y="4887913"/>
            <a:ext cx="1069975" cy="412750"/>
            <a:chOff x="144" y="2556"/>
            <a:chExt cx="674" cy="260"/>
          </a:xfrm>
        </p:grpSpPr>
        <p:sp>
          <p:nvSpPr>
            <p:cNvPr id="33853" name="Text Box 61"/>
            <p:cNvSpPr txBox="1">
              <a:spLocks noChangeArrowheads="1"/>
            </p:cNvSpPr>
            <p:nvPr/>
          </p:nvSpPr>
          <p:spPr bwMode="auto">
            <a:xfrm>
              <a:off x="144" y="2566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0">
                  <a:latin typeface="Times New Roman" panose="02020603050405020304" pitchFamily="18" charset="0"/>
                </a:rPr>
                <a:t>  1</a:t>
              </a:r>
              <a:endParaRPr lang="nl-NL" sz="2000" b="0">
                <a:latin typeface="Times New Roman" panose="02020603050405020304" pitchFamily="18" charset="0"/>
              </a:endParaRPr>
            </a:p>
          </p:txBody>
        </p:sp>
        <p:sp>
          <p:nvSpPr>
            <p:cNvPr id="33854" name="Text Box 62"/>
            <p:cNvSpPr txBox="1">
              <a:spLocks noChangeArrowheads="1"/>
            </p:cNvSpPr>
            <p:nvPr/>
          </p:nvSpPr>
          <p:spPr bwMode="auto">
            <a:xfrm>
              <a:off x="542" y="2556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0">
                  <a:latin typeface="Times New Roman" panose="02020603050405020304" pitchFamily="18" charset="0"/>
                </a:rPr>
                <a:t>  1</a:t>
              </a:r>
              <a:endParaRPr lang="nl-NL" sz="2000" b="0">
                <a:latin typeface="Times New Roman" panose="02020603050405020304" pitchFamily="18" charset="0"/>
              </a:endParaRPr>
            </a:p>
          </p:txBody>
        </p:sp>
      </p:grpSp>
      <p:sp>
        <p:nvSpPr>
          <p:cNvPr id="33855" name="Text Box 63"/>
          <p:cNvSpPr txBox="1">
            <a:spLocks noChangeArrowheads="1"/>
          </p:cNvSpPr>
          <p:nvPr/>
        </p:nvSpPr>
        <p:spPr bwMode="auto">
          <a:xfrm>
            <a:off x="3851275" y="5175250"/>
            <a:ext cx="3908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0">
                <a:latin typeface="Times New Roman" panose="02020603050405020304" pitchFamily="18" charset="0"/>
              </a:rPr>
              <a:t>Deel verder tot het quotiënt in beide </a:t>
            </a:r>
            <a:br>
              <a:rPr lang="nl-BE" sz="2000" b="0">
                <a:latin typeface="Times New Roman" panose="02020603050405020304" pitchFamily="18" charset="0"/>
              </a:rPr>
            </a:br>
            <a:r>
              <a:rPr lang="nl-BE" sz="2000" b="0">
                <a:latin typeface="Times New Roman" panose="02020603050405020304" pitchFamily="18" charset="0"/>
              </a:rPr>
              <a:t>kolommen 1 is.</a:t>
            </a:r>
            <a:endParaRPr lang="nl-NL" sz="2000" b="0">
              <a:latin typeface="Times New Roman" panose="02020603050405020304" pitchFamily="18" charset="0"/>
            </a:endParaRPr>
          </a:p>
        </p:txBody>
      </p:sp>
      <p:sp>
        <p:nvSpPr>
          <p:cNvPr id="33856" name="Text Box 64"/>
          <p:cNvSpPr txBox="1">
            <a:spLocks noChangeArrowheads="1"/>
          </p:cNvSpPr>
          <p:nvPr/>
        </p:nvSpPr>
        <p:spPr bwMode="auto">
          <a:xfrm>
            <a:off x="3851275" y="5867400"/>
            <a:ext cx="48180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0">
                <a:latin typeface="Times New Roman" panose="02020603050405020304" pitchFamily="18" charset="0"/>
              </a:rPr>
              <a:t>Het product van alle priemfactoren waardoor </a:t>
            </a:r>
            <a:br>
              <a:rPr lang="nl-BE" sz="2000" b="0">
                <a:latin typeface="Times New Roman" panose="02020603050405020304" pitchFamily="18" charset="0"/>
              </a:rPr>
            </a:br>
            <a:r>
              <a:rPr lang="nl-BE" sz="2000" b="0">
                <a:latin typeface="Times New Roman" panose="02020603050405020304" pitchFamily="18" charset="0"/>
              </a:rPr>
              <a:t>je deelde, is het kgv van beide getallen.</a:t>
            </a:r>
            <a:endParaRPr lang="nl-NL" sz="2000" b="0">
              <a:latin typeface="Times New Roman" panose="02020603050405020304" pitchFamily="18" charset="0"/>
            </a:endParaRPr>
          </a:p>
        </p:txBody>
      </p:sp>
      <p:sp>
        <p:nvSpPr>
          <p:cNvPr id="33857" name="Text Box 65"/>
          <p:cNvSpPr txBox="1">
            <a:spLocks noChangeArrowheads="1"/>
          </p:cNvSpPr>
          <p:nvPr/>
        </p:nvSpPr>
        <p:spPr bwMode="auto">
          <a:xfrm>
            <a:off x="250825" y="5480050"/>
            <a:ext cx="1304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0">
                <a:latin typeface="Times New Roman" panose="02020603050405020304" pitchFamily="18" charset="0"/>
              </a:rPr>
              <a:t>kgv(36,84)</a:t>
            </a:r>
            <a:endParaRPr lang="nl-NL" sz="2000" b="0">
              <a:latin typeface="Times New Roman" panose="02020603050405020304" pitchFamily="18" charset="0"/>
            </a:endParaRPr>
          </a:p>
        </p:txBody>
      </p:sp>
      <p:sp>
        <p:nvSpPr>
          <p:cNvPr id="33858" name="Text Box 66"/>
          <p:cNvSpPr txBox="1">
            <a:spLocks noChangeArrowheads="1"/>
          </p:cNvSpPr>
          <p:nvPr/>
        </p:nvSpPr>
        <p:spPr bwMode="auto">
          <a:xfrm>
            <a:off x="250825" y="5840413"/>
            <a:ext cx="1787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0">
                <a:latin typeface="Times New Roman" panose="02020603050405020304" pitchFamily="18" charset="0"/>
              </a:rPr>
              <a:t>= 2 . 2 . 3 . 3 . 7</a:t>
            </a:r>
            <a:endParaRPr lang="nl-NL" sz="2000" b="0">
              <a:latin typeface="Times New Roman" panose="02020603050405020304" pitchFamily="18" charset="0"/>
            </a:endParaRPr>
          </a:p>
        </p:txBody>
      </p:sp>
      <p:sp>
        <p:nvSpPr>
          <p:cNvPr id="33859" name="Text Box 67"/>
          <p:cNvSpPr txBox="1">
            <a:spLocks noChangeArrowheads="1"/>
          </p:cNvSpPr>
          <p:nvPr/>
        </p:nvSpPr>
        <p:spPr bwMode="auto">
          <a:xfrm>
            <a:off x="250825" y="6200775"/>
            <a:ext cx="771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0">
                <a:latin typeface="Times New Roman" panose="02020603050405020304" pitchFamily="18" charset="0"/>
              </a:rPr>
              <a:t>= 252</a:t>
            </a:r>
            <a:endParaRPr lang="nl-NL" sz="2000" b="0">
              <a:latin typeface="Times New Roman" panose="02020603050405020304" pitchFamily="18" charset="0"/>
            </a:endParaRPr>
          </a:p>
        </p:txBody>
      </p:sp>
      <p:sp>
        <p:nvSpPr>
          <p:cNvPr id="33868" name="Text Box 76"/>
          <p:cNvSpPr txBox="1">
            <a:spLocks noChangeArrowheads="1"/>
          </p:cNvSpPr>
          <p:nvPr/>
        </p:nvSpPr>
        <p:spPr bwMode="auto">
          <a:xfrm>
            <a:off x="3484563" y="5886450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>
                <a:latin typeface="Times New Roman" panose="02020603050405020304" pitchFamily="18" charset="0"/>
              </a:rPr>
              <a:t>5</a:t>
            </a:r>
            <a:endParaRPr lang="nl-NL" sz="1600">
              <a:latin typeface="Times New Roman" panose="02020603050405020304" pitchFamily="18" charset="0"/>
            </a:endParaRPr>
          </a:p>
        </p:txBody>
      </p:sp>
      <p:sp>
        <p:nvSpPr>
          <p:cNvPr id="33869" name="Text Box 77"/>
          <p:cNvSpPr txBox="1">
            <a:spLocks noChangeArrowheads="1"/>
          </p:cNvSpPr>
          <p:nvPr/>
        </p:nvSpPr>
        <p:spPr bwMode="auto">
          <a:xfrm>
            <a:off x="3484563" y="517048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>
                <a:latin typeface="Times New Roman" panose="02020603050405020304" pitchFamily="18" charset="0"/>
              </a:rPr>
              <a:t>4</a:t>
            </a:r>
            <a:endParaRPr lang="nl-NL" sz="1600">
              <a:latin typeface="Times New Roman" panose="02020603050405020304" pitchFamily="18" charset="0"/>
            </a:endParaRPr>
          </a:p>
        </p:txBody>
      </p:sp>
      <p:sp>
        <p:nvSpPr>
          <p:cNvPr id="33870" name="Text Box 78"/>
          <p:cNvSpPr txBox="1">
            <a:spLocks noChangeArrowheads="1"/>
          </p:cNvSpPr>
          <p:nvPr/>
        </p:nvSpPr>
        <p:spPr bwMode="auto">
          <a:xfrm>
            <a:off x="3484563" y="4162425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>
                <a:latin typeface="Times New Roman" panose="02020603050405020304" pitchFamily="18" charset="0"/>
              </a:rPr>
              <a:t>3</a:t>
            </a:r>
            <a:endParaRPr lang="nl-NL" sz="1600">
              <a:latin typeface="Times New Roman" panose="02020603050405020304" pitchFamily="18" charset="0"/>
            </a:endParaRPr>
          </a:p>
        </p:txBody>
      </p:sp>
      <p:sp>
        <p:nvSpPr>
          <p:cNvPr id="33871" name="Text Box 79"/>
          <p:cNvSpPr txBox="1">
            <a:spLocks noChangeArrowheads="1"/>
          </p:cNvSpPr>
          <p:nvPr/>
        </p:nvSpPr>
        <p:spPr bwMode="auto">
          <a:xfrm>
            <a:off x="3484563" y="346233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>
                <a:latin typeface="Times New Roman" panose="02020603050405020304" pitchFamily="18" charset="0"/>
              </a:rPr>
              <a:t>2</a:t>
            </a:r>
            <a:endParaRPr lang="nl-NL" sz="1600">
              <a:latin typeface="Times New Roman" panose="02020603050405020304" pitchFamily="18" charset="0"/>
            </a:endParaRPr>
          </a:p>
        </p:txBody>
      </p:sp>
      <p:sp>
        <p:nvSpPr>
          <p:cNvPr id="33872" name="Text Box 80"/>
          <p:cNvSpPr txBox="1">
            <a:spLocks noChangeArrowheads="1"/>
          </p:cNvSpPr>
          <p:nvPr/>
        </p:nvSpPr>
        <p:spPr bwMode="auto">
          <a:xfrm>
            <a:off x="3484563" y="2506663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>
                <a:latin typeface="Times New Roman" panose="02020603050405020304" pitchFamily="18" charset="0"/>
              </a:rPr>
              <a:t>1</a:t>
            </a:r>
            <a:endParaRPr lang="nl-NL" sz="1600">
              <a:latin typeface="Times New Roman" panose="02020603050405020304" pitchFamily="18" charset="0"/>
            </a:endParaRPr>
          </a:p>
        </p:txBody>
      </p:sp>
      <p:grpSp>
        <p:nvGrpSpPr>
          <p:cNvPr id="33882" name="Group 90"/>
          <p:cNvGrpSpPr>
            <a:grpSpLocks/>
          </p:cNvGrpSpPr>
          <p:nvPr/>
        </p:nvGrpSpPr>
        <p:grpSpPr bwMode="auto">
          <a:xfrm>
            <a:off x="446088" y="1535113"/>
            <a:ext cx="1143000" cy="576262"/>
            <a:chOff x="226" y="936"/>
            <a:chExt cx="839" cy="408"/>
          </a:xfrm>
        </p:grpSpPr>
        <p:graphicFrame>
          <p:nvGraphicFramePr>
            <p:cNvPr id="33873" name="Object 81"/>
            <p:cNvGraphicFramePr>
              <a:graphicFrameLocks noChangeAspect="1"/>
            </p:cNvGraphicFramePr>
            <p:nvPr/>
          </p:nvGraphicFramePr>
          <p:xfrm>
            <a:off x="226" y="936"/>
            <a:ext cx="658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84" name="Vergelijking" r:id="rId5" imgW="634680" imgH="393480" progId="Equation.3">
                    <p:embed/>
                  </p:oleObj>
                </mc:Choice>
                <mc:Fallback>
                  <p:oleObj name="Vergelijking" r:id="rId5" imgW="634680" imgH="393480" progId="Equation.3">
                    <p:embed/>
                    <p:pic>
                      <p:nvPicPr>
                        <p:cNvPr id="0" name="Object 8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" y="936"/>
                          <a:ext cx="658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881" name="Text Box 89"/>
            <p:cNvSpPr txBox="1">
              <a:spLocks noChangeArrowheads="1"/>
            </p:cNvSpPr>
            <p:nvPr/>
          </p:nvSpPr>
          <p:spPr bwMode="auto">
            <a:xfrm>
              <a:off x="825" y="1010"/>
              <a:ext cx="240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0">
                  <a:latin typeface="Times New Roman" panose="02020603050405020304" pitchFamily="18" charset="0"/>
                </a:rPr>
                <a:t>=</a:t>
              </a:r>
              <a:endParaRPr lang="nl-NL" sz="2000" b="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3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3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3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8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8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3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3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3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33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3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3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500"/>
                                        <p:tgtEl>
                                          <p:spTgt spid="33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3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33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38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8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500"/>
                                        <p:tgtEl>
                                          <p:spTgt spid="33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3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3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33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3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3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4" dur="500"/>
                                        <p:tgtEl>
                                          <p:spTgt spid="33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3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3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4" dur="500"/>
                                        <p:tgtEl>
                                          <p:spTgt spid="33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9" dur="500"/>
                                        <p:tgtEl>
                                          <p:spTgt spid="33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4" dur="500"/>
                                        <p:tgtEl>
                                          <p:spTgt spid="33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9" dur="500"/>
                                        <p:tgtEl>
                                          <p:spTgt spid="33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3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3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utoUpdateAnimBg="0"/>
      <p:bldP spid="33830" grpId="0"/>
      <p:bldP spid="33835" grpId="0"/>
      <p:bldP spid="33837" grpId="0"/>
      <p:bldP spid="33838" grpId="0"/>
      <p:bldP spid="33841" grpId="0"/>
      <p:bldP spid="33844" grpId="0"/>
      <p:bldP spid="33848" grpId="0"/>
      <p:bldP spid="33849" grpId="0"/>
      <p:bldP spid="33852" grpId="0"/>
      <p:bldP spid="33855" grpId="0"/>
      <p:bldP spid="33856" grpId="0"/>
      <p:bldP spid="33857" grpId="0"/>
      <p:bldP spid="33858" grpId="0"/>
      <p:bldP spid="33859" grpId="0"/>
      <p:bldP spid="33868" grpId="0" animBg="1"/>
      <p:bldP spid="33869" grpId="0" animBg="1"/>
      <p:bldP spid="33870" grpId="0" animBg="1"/>
      <p:bldP spid="33871" grpId="0" animBg="1"/>
      <p:bldP spid="3387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6675"/>
            <a:ext cx="9144000" cy="782638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Breuken gelijknamig maken met het kgv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423386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341313" y="1844675"/>
          <a:ext cx="1336675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7" name="Vergelijking" r:id="rId3" imgW="1130040" imgH="609480" progId="Equation.3">
                  <p:embed/>
                </p:oleObj>
              </mc:Choice>
              <mc:Fallback>
                <p:oleObj name="Vergelijking" r:id="rId3" imgW="1130040" imgH="609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313" y="1844675"/>
                        <a:ext cx="1336675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427196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436245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438626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445770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231775" y="1052513"/>
            <a:ext cx="6202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0">
                <a:solidFill>
                  <a:srgbClr val="0000FF"/>
                </a:solidFill>
                <a:latin typeface="Verdana" panose="020B0604030504040204" pitchFamily="34" charset="0"/>
              </a:rPr>
              <a:t>Maak de volgende breuken gelijknamig</a:t>
            </a:r>
            <a:endParaRPr lang="nl-NL" sz="2400" b="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8923" name="Object 11"/>
          <p:cNvGraphicFramePr>
            <a:graphicFrameLocks noChangeAspect="1"/>
          </p:cNvGraphicFramePr>
          <p:nvPr>
            <p:ph idx="1"/>
          </p:nvPr>
        </p:nvGraphicFramePr>
        <p:xfrm>
          <a:off x="473075" y="4292600"/>
          <a:ext cx="118110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8" name="Vergelijking" r:id="rId5" imgW="1028520" imgH="609480" progId="Equation.3">
                  <p:embed/>
                </p:oleObj>
              </mc:Choice>
              <mc:Fallback>
                <p:oleObj name="Vergelijking" r:id="rId5" imgW="1028520" imgH="609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" y="4292600"/>
                        <a:ext cx="1181100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8924" name="Group 12"/>
          <p:cNvGrpSpPr>
            <a:grpSpLocks/>
          </p:cNvGrpSpPr>
          <p:nvPr/>
        </p:nvGrpSpPr>
        <p:grpSpPr bwMode="auto">
          <a:xfrm>
            <a:off x="1042988" y="2997200"/>
            <a:ext cx="2327275" cy="863600"/>
            <a:chOff x="657" y="2115"/>
            <a:chExt cx="1466" cy="544"/>
          </a:xfrm>
        </p:grpSpPr>
        <p:sp>
          <p:nvSpPr>
            <p:cNvPr id="38925" name="Text Box 13"/>
            <p:cNvSpPr txBox="1">
              <a:spLocks noChangeArrowheads="1"/>
            </p:cNvSpPr>
            <p:nvPr/>
          </p:nvSpPr>
          <p:spPr bwMode="auto">
            <a:xfrm>
              <a:off x="782" y="2175"/>
              <a:ext cx="13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 b="0">
                  <a:solidFill>
                    <a:srgbClr val="FF0066"/>
                  </a:solidFill>
                  <a:latin typeface="Times New Roman" panose="02020603050405020304" pitchFamily="18" charset="0"/>
                </a:rPr>
                <a:t>vereenvoudigen</a:t>
              </a:r>
              <a:endParaRPr lang="nl-NL" sz="2400" b="0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8926" name="Line 14"/>
            <p:cNvSpPr>
              <a:spLocks noChangeShapeType="1"/>
            </p:cNvSpPr>
            <p:nvPr/>
          </p:nvSpPr>
          <p:spPr bwMode="auto">
            <a:xfrm>
              <a:off x="657" y="2115"/>
              <a:ext cx="0" cy="544"/>
            </a:xfrm>
            <a:prstGeom prst="line">
              <a:avLst/>
            </a:prstGeom>
            <a:noFill/>
            <a:ln w="31750">
              <a:solidFill>
                <a:srgbClr val="FF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38927" name="Group 15"/>
          <p:cNvGrpSpPr>
            <a:grpSpLocks/>
          </p:cNvGrpSpPr>
          <p:nvPr/>
        </p:nvGrpSpPr>
        <p:grpSpPr bwMode="auto">
          <a:xfrm>
            <a:off x="2268538" y="4652963"/>
            <a:ext cx="2235200" cy="669925"/>
            <a:chOff x="1429" y="3158"/>
            <a:chExt cx="1408" cy="422"/>
          </a:xfrm>
        </p:grpSpPr>
        <p:sp>
          <p:nvSpPr>
            <p:cNvPr id="38928" name="Text Box 16"/>
            <p:cNvSpPr txBox="1">
              <a:spLocks noChangeArrowheads="1"/>
            </p:cNvSpPr>
            <p:nvPr/>
          </p:nvSpPr>
          <p:spPr bwMode="auto">
            <a:xfrm>
              <a:off x="1429" y="3292"/>
              <a:ext cx="1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 b="0">
                  <a:solidFill>
                    <a:srgbClr val="660066"/>
                  </a:solidFill>
                  <a:latin typeface="Times New Roman" panose="02020603050405020304" pitchFamily="18" charset="0"/>
                </a:rPr>
                <a:t>kgv(12,18) =  36</a:t>
              </a:r>
              <a:endParaRPr lang="nl-NL" sz="2400" b="0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8929" name="Line 17"/>
            <p:cNvSpPr>
              <a:spLocks noChangeShapeType="1"/>
            </p:cNvSpPr>
            <p:nvPr/>
          </p:nvSpPr>
          <p:spPr bwMode="auto">
            <a:xfrm rot="16200000">
              <a:off x="2018" y="2886"/>
              <a:ext cx="0" cy="544"/>
            </a:xfrm>
            <a:prstGeom prst="line">
              <a:avLst/>
            </a:prstGeom>
            <a:noFill/>
            <a:ln w="31750">
              <a:solidFill>
                <a:srgbClr val="66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38930" name="Group 18"/>
          <p:cNvGrpSpPr>
            <a:grpSpLocks/>
          </p:cNvGrpSpPr>
          <p:nvPr/>
        </p:nvGrpSpPr>
        <p:grpSpPr bwMode="auto">
          <a:xfrm>
            <a:off x="609600" y="4292600"/>
            <a:ext cx="5618163" cy="1938338"/>
            <a:chOff x="384" y="2907"/>
            <a:chExt cx="3539" cy="1221"/>
          </a:xfrm>
        </p:grpSpPr>
        <p:graphicFrame>
          <p:nvGraphicFramePr>
            <p:cNvPr id="38931" name="Object 19"/>
            <p:cNvGraphicFramePr>
              <a:graphicFrameLocks noChangeAspect="1"/>
            </p:cNvGraphicFramePr>
            <p:nvPr/>
          </p:nvGraphicFramePr>
          <p:xfrm>
            <a:off x="3158" y="2907"/>
            <a:ext cx="765" cy="5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49" name="Vergelijking" r:id="rId7" imgW="647640" imgH="672840" progId="Equation.3">
                    <p:embed/>
                  </p:oleObj>
                </mc:Choice>
                <mc:Fallback>
                  <p:oleObj name="Vergelijking" r:id="rId7" imgW="647640" imgH="67284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58" y="2907"/>
                          <a:ext cx="765" cy="5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932" name="AutoShape 20"/>
            <p:cNvSpPr>
              <a:spLocks noChangeArrowheads="1"/>
            </p:cNvSpPr>
            <p:nvPr/>
          </p:nvSpPr>
          <p:spPr bwMode="auto">
            <a:xfrm>
              <a:off x="384" y="3744"/>
              <a:ext cx="3216" cy="384"/>
            </a:xfrm>
            <a:prstGeom prst="curvedUpArrow">
              <a:avLst>
                <a:gd name="adj1" fmla="val 25047"/>
                <a:gd name="adj2" fmla="val 209685"/>
                <a:gd name="adj3" fmla="val 24481"/>
              </a:avLst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38933" name="Line 21"/>
            <p:cNvSpPr>
              <a:spLocks noChangeShapeType="1"/>
            </p:cNvSpPr>
            <p:nvPr/>
          </p:nvSpPr>
          <p:spPr bwMode="auto">
            <a:xfrm>
              <a:off x="3706" y="3385"/>
              <a:ext cx="155" cy="0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8934" name="Line 22"/>
            <p:cNvSpPr>
              <a:spLocks noChangeShapeType="1"/>
            </p:cNvSpPr>
            <p:nvPr/>
          </p:nvSpPr>
          <p:spPr bwMode="auto">
            <a:xfrm>
              <a:off x="3695" y="3108"/>
              <a:ext cx="155" cy="0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38935" name="Group 23"/>
          <p:cNvGrpSpPr>
            <a:grpSpLocks/>
          </p:cNvGrpSpPr>
          <p:nvPr/>
        </p:nvGrpSpPr>
        <p:grpSpPr bwMode="auto">
          <a:xfrm>
            <a:off x="1447800" y="4292600"/>
            <a:ext cx="6781800" cy="1774825"/>
            <a:chOff x="912" y="2914"/>
            <a:chExt cx="4272" cy="1118"/>
          </a:xfrm>
        </p:grpSpPr>
        <p:graphicFrame>
          <p:nvGraphicFramePr>
            <p:cNvPr id="38936" name="Object 24"/>
            <p:cNvGraphicFramePr>
              <a:graphicFrameLocks noChangeAspect="1"/>
            </p:cNvGraphicFramePr>
            <p:nvPr/>
          </p:nvGraphicFramePr>
          <p:xfrm>
            <a:off x="4468" y="2914"/>
            <a:ext cx="635" cy="4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50" name="Vergelijking" r:id="rId9" imgW="545760" imgH="609480" progId="Equation.3">
                    <p:embed/>
                  </p:oleObj>
                </mc:Choice>
                <mc:Fallback>
                  <p:oleObj name="Vergelijking" r:id="rId9" imgW="545760" imgH="609480" progId="Equation.3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68" y="2914"/>
                          <a:ext cx="635" cy="45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937" name="Text Box 25"/>
            <p:cNvSpPr txBox="1">
              <a:spLocks noChangeArrowheads="1"/>
            </p:cNvSpPr>
            <p:nvPr/>
          </p:nvSpPr>
          <p:spPr bwMode="auto">
            <a:xfrm>
              <a:off x="4039" y="3000"/>
              <a:ext cx="2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 b="0">
                  <a:latin typeface="Times New Roman" panose="02020603050405020304" pitchFamily="18" charset="0"/>
                </a:rPr>
                <a:t>en</a:t>
              </a:r>
              <a:endParaRPr lang="nl-NL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38938" name="AutoShape 26"/>
            <p:cNvSpPr>
              <a:spLocks noChangeArrowheads="1"/>
            </p:cNvSpPr>
            <p:nvPr/>
          </p:nvSpPr>
          <p:spPr bwMode="auto">
            <a:xfrm>
              <a:off x="912" y="3744"/>
              <a:ext cx="4272" cy="288"/>
            </a:xfrm>
            <a:prstGeom prst="curvedUpArrow">
              <a:avLst>
                <a:gd name="adj1" fmla="val 70939"/>
                <a:gd name="adj2" fmla="val 344806"/>
                <a:gd name="adj3" fmla="val 33333"/>
              </a:avLst>
            </a:prstGeom>
            <a:solidFill>
              <a:srgbClr val="993300"/>
            </a:solidFill>
            <a:ln w="9525">
              <a:solidFill>
                <a:srgbClr val="99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38939" name="Line 27"/>
            <p:cNvSpPr>
              <a:spLocks noChangeShapeType="1"/>
            </p:cNvSpPr>
            <p:nvPr/>
          </p:nvSpPr>
          <p:spPr bwMode="auto">
            <a:xfrm>
              <a:off x="4890" y="3385"/>
              <a:ext cx="137" cy="0"/>
            </a:xfrm>
            <a:prstGeom prst="line">
              <a:avLst/>
            </a:prstGeom>
            <a:noFill/>
            <a:ln w="508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8940" name="Line 28"/>
            <p:cNvSpPr>
              <a:spLocks noChangeShapeType="1"/>
            </p:cNvSpPr>
            <p:nvPr/>
          </p:nvSpPr>
          <p:spPr bwMode="auto">
            <a:xfrm>
              <a:off x="4876" y="3120"/>
              <a:ext cx="137" cy="0"/>
            </a:xfrm>
            <a:prstGeom prst="line">
              <a:avLst/>
            </a:prstGeom>
            <a:noFill/>
            <a:ln w="508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38941" name="Group 29"/>
          <p:cNvGrpSpPr>
            <a:grpSpLocks/>
          </p:cNvGrpSpPr>
          <p:nvPr/>
        </p:nvGrpSpPr>
        <p:grpSpPr bwMode="auto">
          <a:xfrm>
            <a:off x="3132138" y="1773238"/>
            <a:ext cx="4608512" cy="2035175"/>
            <a:chOff x="1973" y="1377"/>
            <a:chExt cx="2903" cy="1282"/>
          </a:xfrm>
        </p:grpSpPr>
        <p:graphicFrame>
          <p:nvGraphicFramePr>
            <p:cNvPr id="38942" name="Object 30"/>
            <p:cNvGraphicFramePr>
              <a:graphicFrameLocks noChangeAspect="1"/>
            </p:cNvGraphicFramePr>
            <p:nvPr/>
          </p:nvGraphicFramePr>
          <p:xfrm>
            <a:off x="3361" y="1377"/>
            <a:ext cx="381" cy="4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51" name="Vergelijking" r:id="rId11" imgW="482400" imgH="609480" progId="Equation.3">
                    <p:embed/>
                  </p:oleObj>
                </mc:Choice>
                <mc:Fallback>
                  <p:oleObj name="Vergelijking" r:id="rId11" imgW="482400" imgH="609480" progId="Equation.3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1" y="1377"/>
                          <a:ext cx="381" cy="4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43" name="Object 31"/>
            <p:cNvGraphicFramePr>
              <a:graphicFrameLocks noChangeAspect="1"/>
            </p:cNvGraphicFramePr>
            <p:nvPr/>
          </p:nvGraphicFramePr>
          <p:xfrm>
            <a:off x="4625" y="1378"/>
            <a:ext cx="251" cy="4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52" name="Vergelijking" r:id="rId13" imgW="317160" imgH="609480" progId="Equation.3">
                    <p:embed/>
                  </p:oleObj>
                </mc:Choice>
                <mc:Fallback>
                  <p:oleObj name="Vergelijking" r:id="rId13" imgW="317160" imgH="609480" progId="Equation.3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25" y="1378"/>
                          <a:ext cx="251" cy="47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944" name="Rectangle 32"/>
            <p:cNvSpPr>
              <a:spLocks noChangeArrowheads="1"/>
            </p:cNvSpPr>
            <p:nvPr/>
          </p:nvSpPr>
          <p:spPr bwMode="auto">
            <a:xfrm>
              <a:off x="4021" y="1479"/>
              <a:ext cx="2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 b="0">
                  <a:latin typeface="Times New Roman" panose="02020603050405020304" pitchFamily="18" charset="0"/>
                </a:rPr>
                <a:t>en</a:t>
              </a:r>
              <a:endParaRPr lang="nl-NL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38945" name="Line 33"/>
            <p:cNvSpPr>
              <a:spLocks noChangeShapeType="1"/>
            </p:cNvSpPr>
            <p:nvPr/>
          </p:nvSpPr>
          <p:spPr bwMode="auto">
            <a:xfrm>
              <a:off x="1973" y="1616"/>
              <a:ext cx="635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8946" name="Line 34"/>
            <p:cNvSpPr>
              <a:spLocks noChangeShapeType="1"/>
            </p:cNvSpPr>
            <p:nvPr/>
          </p:nvSpPr>
          <p:spPr bwMode="auto">
            <a:xfrm rot="10800000">
              <a:off x="4195" y="2115"/>
              <a:ext cx="0" cy="544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38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38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20725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Optellen en aftrekken van breuken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73038" y="1100138"/>
            <a:ext cx="209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0">
                <a:solidFill>
                  <a:schemeClr val="accent2"/>
                </a:solidFill>
                <a:latin typeface="Verdana" panose="020B0604030504040204" pitchFamily="34" charset="0"/>
              </a:rPr>
              <a:t>Voorbeelden</a:t>
            </a:r>
            <a:endParaRPr lang="nl-NL" sz="2400" b="0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179388" y="1747838"/>
            <a:ext cx="5307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0">
                <a:latin typeface="Times New Roman" panose="02020603050405020304" pitchFamily="18" charset="0"/>
              </a:rPr>
              <a:t>Problemen bij het berekenen van het kgv?</a:t>
            </a:r>
            <a:endParaRPr lang="nl-NL" sz="2400" b="0">
              <a:latin typeface="Times New Roman" panose="02020603050405020304" pitchFamily="18" charset="0"/>
            </a:endParaRP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179388" y="4108450"/>
            <a:ext cx="6667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0">
                <a:latin typeface="Times New Roman" panose="02020603050405020304" pitchFamily="18" charset="0"/>
              </a:rPr>
              <a:t>Problemen bij het optellen of aftrekken van breuken?</a:t>
            </a:r>
            <a:endParaRPr lang="nl-NL" sz="2400" b="0">
              <a:latin typeface="Times New Roman" panose="02020603050405020304" pitchFamily="18" charset="0"/>
            </a:endParaRPr>
          </a:p>
        </p:txBody>
      </p:sp>
      <p:sp>
        <p:nvSpPr>
          <p:cNvPr id="36879" name="AutoShape 15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1331913" y="2708275"/>
            <a:ext cx="611187" cy="576263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36880" name="AutoShape 16">
            <a:hlinkClick r:id="" action="ppaction://noaction" highlightClick="1"/>
            <a:hlinkHover r:id="rId3" action="ppaction://hlinkfile"/>
          </p:cNvPr>
          <p:cNvSpPr>
            <a:spLocks noChangeArrowheads="1"/>
          </p:cNvSpPr>
          <p:nvPr/>
        </p:nvSpPr>
        <p:spPr bwMode="auto">
          <a:xfrm>
            <a:off x="1331913" y="5013325"/>
            <a:ext cx="611187" cy="576263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utoUpdateAnimBg="0"/>
      <p:bldP spid="36867" grpId="0"/>
      <p:bldP spid="36869" grpId="0"/>
      <p:bldP spid="36871" grpId="0"/>
      <p:bldP spid="36879" grpId="0" animBg="1"/>
      <p:bldP spid="36880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304</Words>
  <Application>Microsoft Office PowerPoint</Application>
  <PresentationFormat>Diavoorstelling (4:3)</PresentationFormat>
  <Paragraphs>77</Paragraphs>
  <Slides>7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7</vt:i4>
      </vt:variant>
    </vt:vector>
  </HeadingPairs>
  <TitlesOfParts>
    <vt:vector size="14" baseType="lpstr">
      <vt:lpstr>Arial</vt:lpstr>
      <vt:lpstr>Comic Sans MS</vt:lpstr>
      <vt:lpstr>Verdana</vt:lpstr>
      <vt:lpstr>Times New Roman</vt:lpstr>
      <vt:lpstr>Standaardontwerp</vt:lpstr>
      <vt:lpstr>Microsoft Vergelijkingseditor 3.0</vt:lpstr>
      <vt:lpstr>Microsoft Vergelijking 3.0</vt:lpstr>
      <vt:lpstr>Breuken optellen en aftrekken</vt:lpstr>
      <vt:lpstr>Breuken met dezelfde noemer optellen</vt:lpstr>
      <vt:lpstr>Breuken met een verschillende noemer optellen</vt:lpstr>
      <vt:lpstr>Breuken gelijknamig maken met het kgv</vt:lpstr>
      <vt:lpstr>Breuken gelijknamig maken met het kgv</vt:lpstr>
      <vt:lpstr>Breuken gelijknamig maken met het kgv</vt:lpstr>
      <vt:lpstr>Optellen en aftrekken van breuken</vt:lpstr>
    </vt:vector>
  </TitlesOfParts>
  <Company>Sint Jan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RATIONALE GETALLEN</dc:title>
  <dc:creator>Lesgever</dc:creator>
  <cp:lastModifiedBy>andre snijers</cp:lastModifiedBy>
  <cp:revision>41</cp:revision>
  <dcterms:created xsi:type="dcterms:W3CDTF">2003-06-20T12:10:10Z</dcterms:created>
  <dcterms:modified xsi:type="dcterms:W3CDTF">2013-12-11T12:55:47Z</dcterms:modified>
</cp:coreProperties>
</file>