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00FF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F68A1-62AC-4C0A-AEB9-01C19CBFA37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90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758AE-0BE4-415F-8CB5-FBB36B0B035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544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EA28E-80D8-4E8E-AAA1-9ADD38FE28B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67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F64D9-C2A8-442E-B1EA-611A25F8FE1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143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0D6D2-520C-494C-BE97-4742C57A05A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03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FCC30-6373-4A1F-A3BB-35374B8A8EF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97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443A3-895E-44F7-85DB-482635763CB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60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998A5-2969-44BA-A1FA-603BDDF70F8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95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4BF96-A90C-4BE0-93AD-0F48A948424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12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C2F39-8AC0-42D8-B485-C818F8F7624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205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166FC-6CF7-46EC-8095-319C967E0E0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711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B9CFF75-A998-4997-BC26-483E96212CB4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" y="2573338"/>
            <a:ext cx="8686800" cy="1143000"/>
          </a:xfrm>
        </p:spPr>
        <p:txBody>
          <a:bodyPr/>
          <a:lstStyle/>
          <a:p>
            <a:r>
              <a:rPr lang="nl-BE" sz="4000" b="1">
                <a:solidFill>
                  <a:srgbClr val="3333FF"/>
                </a:solidFill>
                <a:latin typeface="Comic Sans MS" panose="030F0702030302020204" pitchFamily="66" charset="0"/>
              </a:rPr>
              <a:t>Kommagetallen optellen en aftrekken</a:t>
            </a:r>
            <a:endParaRPr lang="nl-NL" sz="4000" b="1">
              <a:solidFill>
                <a:srgbClr val="3333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7" name="WordArt 3"/>
          <p:cNvSpPr>
            <a:spLocks noChangeArrowheads="1" noChangeShapeType="1" noTextEdit="1"/>
          </p:cNvSpPr>
          <p:nvPr/>
        </p:nvSpPr>
        <p:spPr bwMode="auto">
          <a:xfrm rot="678596">
            <a:off x="1254125" y="976313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921404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Kommagetallen optellen en aftrekken</a:t>
            </a:r>
          </a:p>
        </p:txBody>
      </p:sp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 rot="-658839">
            <a:off x="1657350" y="4795838"/>
            <a:ext cx="51816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658839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Kommagetallen optellen en aftrekken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143625" y="579913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cs typeface="Arial" panose="020B0604020202020204" pitchFamily="34" charset="0"/>
              </a:rPr>
              <a:t>©   André Snijers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10663" cy="7921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Optellen en aftrekken van kommagetallen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58750" y="1052513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7" name="Vergelijking" r:id="rId3" imgW="114151" imgH="215619" progId="Equation.3">
                  <p:embed/>
                </p:oleObj>
              </mc:Choice>
              <mc:Fallback>
                <p:oleObj name="Vergelijking" r:id="rId3" imgW="114151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157163" y="2311400"/>
            <a:ext cx="1654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(2 + 4,5 = 6,5)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2561" name="Group 33"/>
          <p:cNvGrpSpPr>
            <a:grpSpLocks/>
          </p:cNvGrpSpPr>
          <p:nvPr/>
        </p:nvGrpSpPr>
        <p:grpSpPr bwMode="auto">
          <a:xfrm>
            <a:off x="390525" y="2889250"/>
            <a:ext cx="941388" cy="755650"/>
            <a:chOff x="246" y="1616"/>
            <a:chExt cx="593" cy="476"/>
          </a:xfrm>
        </p:grpSpPr>
        <p:sp>
          <p:nvSpPr>
            <p:cNvPr id="22549" name="Text Box 21"/>
            <p:cNvSpPr txBox="1">
              <a:spLocks noChangeArrowheads="1"/>
            </p:cNvSpPr>
            <p:nvPr/>
          </p:nvSpPr>
          <p:spPr bwMode="auto">
            <a:xfrm>
              <a:off x="432" y="1616"/>
              <a:ext cx="3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2,3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550" name="Text Box 22"/>
            <p:cNvSpPr txBox="1">
              <a:spLocks noChangeArrowheads="1"/>
            </p:cNvSpPr>
            <p:nvPr/>
          </p:nvSpPr>
          <p:spPr bwMode="auto">
            <a:xfrm>
              <a:off x="246" y="1842"/>
              <a:ext cx="56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+  4,56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551" name="Line 23"/>
            <p:cNvSpPr>
              <a:spLocks noChangeShapeType="1"/>
            </p:cNvSpPr>
            <p:nvPr/>
          </p:nvSpPr>
          <p:spPr bwMode="auto">
            <a:xfrm>
              <a:off x="295" y="2052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406400" y="3608388"/>
            <a:ext cx="88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    6,86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2563" name="Group 35"/>
          <p:cNvGrpSpPr>
            <a:grpSpLocks/>
          </p:cNvGrpSpPr>
          <p:nvPr/>
        </p:nvGrpSpPr>
        <p:grpSpPr bwMode="auto">
          <a:xfrm>
            <a:off x="152400" y="1773238"/>
            <a:ext cx="2036763" cy="2951162"/>
            <a:chOff x="96" y="1117"/>
            <a:chExt cx="1283" cy="1859"/>
          </a:xfrm>
        </p:grpSpPr>
        <p:sp>
          <p:nvSpPr>
            <p:cNvPr id="22546" name="Text Box 18"/>
            <p:cNvSpPr txBox="1">
              <a:spLocks noChangeArrowheads="1"/>
            </p:cNvSpPr>
            <p:nvPr/>
          </p:nvSpPr>
          <p:spPr bwMode="auto">
            <a:xfrm>
              <a:off x="99" y="2688"/>
              <a:ext cx="12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– 5,87 – 2,16 =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2545" name="Text Box 17"/>
            <p:cNvSpPr txBox="1">
              <a:spLocks noChangeArrowheads="1"/>
            </p:cNvSpPr>
            <p:nvPr/>
          </p:nvSpPr>
          <p:spPr bwMode="auto">
            <a:xfrm>
              <a:off x="96" y="1117"/>
              <a:ext cx="10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2,3 + 4,56 =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738313" y="1762125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solidFill>
                  <a:srgbClr val="6600CC"/>
                </a:solidFill>
                <a:latin typeface="Times New Roman" panose="02020603050405020304" pitchFamily="18" charset="0"/>
              </a:rPr>
              <a:t>6,86</a:t>
            </a:r>
            <a:endParaRPr lang="nl-NL" sz="2400" b="1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157163" y="4832350"/>
            <a:ext cx="163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(–</a:t>
            </a:r>
            <a:r>
              <a:rPr lang="nl-BE"/>
              <a:t> </a:t>
            </a:r>
            <a:r>
              <a:rPr lang="nl-BE" sz="2000">
                <a:latin typeface="Times New Roman" panose="02020603050405020304" pitchFamily="18" charset="0"/>
              </a:rPr>
              <a:t>6 – 2 = –</a:t>
            </a:r>
            <a:r>
              <a:rPr lang="nl-BE"/>
              <a:t> </a:t>
            </a:r>
            <a:r>
              <a:rPr lang="nl-BE" sz="2000">
                <a:latin typeface="Times New Roman" panose="02020603050405020304" pitchFamily="18" charset="0"/>
              </a:rPr>
              <a:t>8)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2562" name="Group 34"/>
          <p:cNvGrpSpPr>
            <a:grpSpLocks/>
          </p:cNvGrpSpPr>
          <p:nvPr/>
        </p:nvGrpSpPr>
        <p:grpSpPr bwMode="auto">
          <a:xfrm>
            <a:off x="450850" y="5300663"/>
            <a:ext cx="881063" cy="792162"/>
            <a:chOff x="284" y="3158"/>
            <a:chExt cx="555" cy="499"/>
          </a:xfrm>
        </p:grpSpPr>
        <p:sp>
          <p:nvSpPr>
            <p:cNvPr id="22555" name="Text Box 27"/>
            <p:cNvSpPr txBox="1">
              <a:spLocks noChangeArrowheads="1"/>
            </p:cNvSpPr>
            <p:nvPr/>
          </p:nvSpPr>
          <p:spPr bwMode="auto">
            <a:xfrm>
              <a:off x="431" y="3158"/>
              <a:ext cx="3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5,87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556" name="Text Box 28"/>
            <p:cNvSpPr txBox="1">
              <a:spLocks noChangeArrowheads="1"/>
            </p:cNvSpPr>
            <p:nvPr/>
          </p:nvSpPr>
          <p:spPr bwMode="auto">
            <a:xfrm>
              <a:off x="284" y="3407"/>
              <a:ext cx="5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+</a:t>
              </a:r>
              <a:r>
                <a:rPr lang="nl-BE"/>
                <a:t> </a:t>
              </a:r>
              <a:r>
                <a:rPr lang="nl-BE" sz="2000">
                  <a:latin typeface="Times New Roman" panose="02020603050405020304" pitchFamily="18" charset="0"/>
                </a:rPr>
                <a:t>2,16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2557" name="Line 29"/>
            <p:cNvSpPr>
              <a:spLocks noChangeShapeType="1"/>
            </p:cNvSpPr>
            <p:nvPr/>
          </p:nvSpPr>
          <p:spPr bwMode="auto">
            <a:xfrm>
              <a:off x="295" y="3612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395288" y="6056313"/>
            <a:ext cx="88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    8,03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2079625" y="4256088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solidFill>
                  <a:srgbClr val="6600CC"/>
                </a:solidFill>
                <a:latin typeface="Times New Roman" panose="02020603050405020304" pitchFamily="18" charset="0"/>
              </a:rPr>
              <a:t>– 8,03</a:t>
            </a:r>
            <a:endParaRPr lang="nl-NL" sz="2400" b="1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3995738" y="1879600"/>
            <a:ext cx="2257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Schat het resultaat.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3998913" y="2443163"/>
            <a:ext cx="40798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Schrijf de getallen met dezelfde rang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(eenheden, tienden …) onder elkaar.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Zorg ervoor dat alle komma’s netjes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onder elkaar staan.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3995738" y="3922713"/>
            <a:ext cx="42656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Pas de tekenregel toe voor het optellen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van gehele getallen.</a:t>
            </a:r>
            <a:endParaRPr lang="nl-NL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  <p:bldP spid="22547" grpId="0"/>
      <p:bldP spid="22552" grpId="0"/>
      <p:bldP spid="22553" grpId="0"/>
      <p:bldP spid="22554" grpId="0"/>
      <p:bldP spid="22558" grpId="0"/>
      <p:bldP spid="22559" grpId="0"/>
      <p:bldP spid="22564" grpId="0"/>
      <p:bldP spid="22565" grpId="0"/>
      <p:bldP spid="225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074150" cy="792163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Optellen en aftrekken van kommagetallen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58750" y="1052513"/>
            <a:ext cx="1900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Rekenregel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03213" y="20081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0" y="2314575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4" name="Vergelijking" r:id="rId3" imgW="114151" imgH="215619" progId="Equation.3">
                  <p:embed/>
                </p:oleObj>
              </mc:Choice>
              <mc:Fallback>
                <p:oleObj name="Vergelijking" r:id="rId3" imgW="114151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14575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BE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157163" y="2311400"/>
            <a:ext cx="163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(8,5 – 4 = 4,5)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5629" name="Group 29"/>
          <p:cNvGrpSpPr>
            <a:grpSpLocks/>
          </p:cNvGrpSpPr>
          <p:nvPr/>
        </p:nvGrpSpPr>
        <p:grpSpPr bwMode="auto">
          <a:xfrm>
            <a:off x="468313" y="2889250"/>
            <a:ext cx="863600" cy="755650"/>
            <a:chOff x="295" y="1616"/>
            <a:chExt cx="544" cy="476"/>
          </a:xfrm>
        </p:grpSpPr>
        <p:sp>
          <p:nvSpPr>
            <p:cNvPr id="25614" name="Text Box 14"/>
            <p:cNvSpPr txBox="1">
              <a:spLocks noChangeArrowheads="1"/>
            </p:cNvSpPr>
            <p:nvPr/>
          </p:nvSpPr>
          <p:spPr bwMode="auto">
            <a:xfrm>
              <a:off x="432" y="1616"/>
              <a:ext cx="3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8,31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5615" name="Text Box 15"/>
            <p:cNvSpPr txBox="1">
              <a:spLocks noChangeArrowheads="1"/>
            </p:cNvSpPr>
            <p:nvPr/>
          </p:nvSpPr>
          <p:spPr bwMode="auto">
            <a:xfrm>
              <a:off x="309" y="1842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– 3,79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5616" name="Line 16"/>
            <p:cNvSpPr>
              <a:spLocks noChangeShapeType="1"/>
            </p:cNvSpPr>
            <p:nvPr/>
          </p:nvSpPr>
          <p:spPr bwMode="auto">
            <a:xfrm>
              <a:off x="295" y="2052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428625" y="3608388"/>
            <a:ext cx="88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    4,52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5618" name="Group 18"/>
          <p:cNvGrpSpPr>
            <a:grpSpLocks/>
          </p:cNvGrpSpPr>
          <p:nvPr/>
        </p:nvGrpSpPr>
        <p:grpSpPr bwMode="auto">
          <a:xfrm>
            <a:off x="152400" y="1773238"/>
            <a:ext cx="2360613" cy="2951162"/>
            <a:chOff x="96" y="1117"/>
            <a:chExt cx="1487" cy="1859"/>
          </a:xfrm>
        </p:grpSpPr>
        <p:sp>
          <p:nvSpPr>
            <p:cNvPr id="25619" name="Text Box 19"/>
            <p:cNvSpPr txBox="1">
              <a:spLocks noChangeArrowheads="1"/>
            </p:cNvSpPr>
            <p:nvPr/>
          </p:nvSpPr>
          <p:spPr bwMode="auto">
            <a:xfrm>
              <a:off x="99" y="2688"/>
              <a:ext cx="14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– 14,19 + 21,93 =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5620" name="Text Box 20"/>
            <p:cNvSpPr txBox="1">
              <a:spLocks noChangeArrowheads="1"/>
            </p:cNvSpPr>
            <p:nvPr/>
          </p:nvSpPr>
          <p:spPr bwMode="auto">
            <a:xfrm>
              <a:off x="96" y="1117"/>
              <a:ext cx="11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400">
                  <a:latin typeface="Times New Roman" panose="02020603050405020304" pitchFamily="18" charset="0"/>
                </a:rPr>
                <a:t>8,31 – 3,79 =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1838325" y="1762125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solidFill>
                  <a:srgbClr val="6600CC"/>
                </a:solidFill>
                <a:latin typeface="Times New Roman" panose="02020603050405020304" pitchFamily="18" charset="0"/>
              </a:rPr>
              <a:t>4,52</a:t>
            </a:r>
            <a:endParaRPr lang="nl-NL" sz="2400" b="1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57163" y="4832350"/>
            <a:ext cx="1717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(–</a:t>
            </a:r>
            <a:r>
              <a:rPr lang="nl-BE"/>
              <a:t> </a:t>
            </a:r>
            <a:r>
              <a:rPr lang="nl-BE" sz="2000">
                <a:latin typeface="Times New Roman" panose="02020603050405020304" pitchFamily="18" charset="0"/>
              </a:rPr>
              <a:t>14 + 22 = 8)</a:t>
            </a:r>
            <a:endParaRPr lang="nl-NL" sz="2000">
              <a:latin typeface="Times New Roman" panose="02020603050405020304" pitchFamily="18" charset="0"/>
            </a:endParaRPr>
          </a:p>
        </p:txBody>
      </p:sp>
      <p:grpSp>
        <p:nvGrpSpPr>
          <p:cNvPr id="25630" name="Group 30"/>
          <p:cNvGrpSpPr>
            <a:grpSpLocks/>
          </p:cNvGrpSpPr>
          <p:nvPr/>
        </p:nvGrpSpPr>
        <p:grpSpPr bwMode="auto">
          <a:xfrm>
            <a:off x="450850" y="5300663"/>
            <a:ext cx="946150" cy="792162"/>
            <a:chOff x="284" y="3158"/>
            <a:chExt cx="596" cy="499"/>
          </a:xfrm>
        </p:grpSpPr>
        <p:sp>
          <p:nvSpPr>
            <p:cNvPr id="25624" name="Text Box 24"/>
            <p:cNvSpPr txBox="1">
              <a:spLocks noChangeArrowheads="1"/>
            </p:cNvSpPr>
            <p:nvPr/>
          </p:nvSpPr>
          <p:spPr bwMode="auto">
            <a:xfrm>
              <a:off x="403" y="3158"/>
              <a:ext cx="4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21,93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5625" name="Text Box 25"/>
            <p:cNvSpPr txBox="1">
              <a:spLocks noChangeArrowheads="1"/>
            </p:cNvSpPr>
            <p:nvPr/>
          </p:nvSpPr>
          <p:spPr bwMode="auto">
            <a:xfrm>
              <a:off x="284" y="3407"/>
              <a:ext cx="5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–</a:t>
              </a:r>
              <a:r>
                <a:rPr lang="nl-BE"/>
                <a:t> </a:t>
              </a:r>
              <a:r>
                <a:rPr lang="nl-BE" sz="2000">
                  <a:latin typeface="Times New Roman" panose="02020603050405020304" pitchFamily="18" charset="0"/>
                </a:rPr>
                <a:t>14,19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25626" name="Line 26"/>
            <p:cNvSpPr>
              <a:spLocks noChangeShapeType="1"/>
            </p:cNvSpPr>
            <p:nvPr/>
          </p:nvSpPr>
          <p:spPr bwMode="auto">
            <a:xfrm>
              <a:off x="295" y="3612"/>
              <a:ext cx="5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73088" y="6056313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latin typeface="Times New Roman" panose="02020603050405020304" pitchFamily="18" charset="0"/>
              </a:rPr>
              <a:t>   7,74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2374900" y="4254500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 b="1">
                <a:solidFill>
                  <a:srgbClr val="6600CC"/>
                </a:solidFill>
                <a:latin typeface="Times New Roman" panose="02020603050405020304" pitchFamily="18" charset="0"/>
              </a:rPr>
              <a:t>7,74</a:t>
            </a:r>
            <a:endParaRPr lang="nl-NL" sz="2400" b="1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3995738" y="1879600"/>
            <a:ext cx="2257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Schat het resultaat.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3998913" y="2443163"/>
            <a:ext cx="407987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Schrijf de getallen met dezelfde rang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(eenheden, tienden …) onder elkaar.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Zorg ervoor dat alle komma’s netjes</a:t>
            </a:r>
            <a:br>
              <a:rPr lang="nl-BE" sz="2000">
                <a:latin typeface="Times New Roman" panose="02020603050405020304" pitchFamily="18" charset="0"/>
              </a:rPr>
            </a:br>
            <a:r>
              <a:rPr lang="nl-BE" sz="2000">
                <a:latin typeface="Times New Roman" panose="02020603050405020304" pitchFamily="18" charset="0"/>
              </a:rPr>
              <a:t>   onder elkaar staan.</a:t>
            </a:r>
            <a:endParaRPr lang="nl-NL" sz="2000">
              <a:latin typeface="Times New Roman" panose="02020603050405020304" pitchFamily="18" charset="0"/>
            </a:endParaRP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3995738" y="3922713"/>
            <a:ext cx="42656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000">
                <a:latin typeface="Times New Roman" panose="02020603050405020304" pitchFamily="18" charset="0"/>
              </a:rPr>
              <a:t> Pas de tekenregel toe voor het optellen</a:t>
            </a:r>
          </a:p>
          <a:p>
            <a:r>
              <a:rPr lang="nl-BE" sz="2000">
                <a:latin typeface="Times New Roman" panose="02020603050405020304" pitchFamily="18" charset="0"/>
              </a:rPr>
              <a:t>   van gehele getallen.</a:t>
            </a:r>
            <a:endParaRPr lang="nl-NL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/>
      <p:bldP spid="25612" grpId="0"/>
      <p:bldP spid="25617" grpId="0"/>
      <p:bldP spid="25621" grpId="0"/>
      <p:bldP spid="25622" grpId="0"/>
      <p:bldP spid="25627" grpId="0"/>
      <p:bldP spid="25628" grpId="0"/>
      <p:bldP spid="25631" grpId="0"/>
      <p:bldP spid="25632" grpId="0"/>
      <p:bldP spid="25633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167</Words>
  <Application>Microsoft Office PowerPoint</Application>
  <PresentationFormat>Diavoorstelling (4:3)</PresentationFormat>
  <Paragraphs>42</Paragraphs>
  <Slides>3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Comic Sans MS</vt:lpstr>
      <vt:lpstr>Verdana</vt:lpstr>
      <vt:lpstr>Times New Roman</vt:lpstr>
      <vt:lpstr>Standaardontwerp</vt:lpstr>
      <vt:lpstr>Microsoft Vergelijking 3.0</vt:lpstr>
      <vt:lpstr>Kommagetallen optellen en aftrekken</vt:lpstr>
      <vt:lpstr>Optellen en aftrekken van kommagetallen</vt:lpstr>
      <vt:lpstr>Optellen en aftrekken van kommagetallen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23</cp:revision>
  <dcterms:created xsi:type="dcterms:W3CDTF">2003-06-20T12:10:10Z</dcterms:created>
  <dcterms:modified xsi:type="dcterms:W3CDTF">2013-12-11T12:57:20Z</dcterms:modified>
</cp:coreProperties>
</file>