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3" r:id="rId3"/>
    <p:sldId id="278" r:id="rId4"/>
    <p:sldId id="27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800080"/>
    <a:srgbClr val="0000FF"/>
    <a:srgbClr val="009900"/>
    <a:srgbClr val="FF0066"/>
    <a:srgbClr val="99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1F598-9F25-4CEC-9926-A03E69F154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5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57BF6-BB7E-4406-8D51-D991F08312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79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501D-1053-45FC-BD2C-E6D45739869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80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6A7ABA-51A7-4866-96D7-22F7F5489D0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78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1CDD6-6908-4467-B9B3-9F674DE2319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41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D9C5F-AC33-4147-AC94-C938C79C58B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49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A22D7-13B8-4C0C-A271-C51340C0CC1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424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7BA13-05D0-405B-A951-E43A6E8090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85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3C981-694E-4928-A902-4F5863C621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592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E991D-1A08-4DAC-AC6A-A449889FFA2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45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7E289-A7D3-4BA2-847D-EF3DDB476D7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15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76192-F121-4B9F-B8DE-EA09202CD49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0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27E2E9-811B-4B93-9B1D-D7B3DC23A85D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32a_vergelijkingen_met_rationale_termen_apple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75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x + a = b oplossen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x + a = b oplossen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x + a = b oplossen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x + a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3582" name="Object 30"/>
          <p:cNvGraphicFramePr>
            <a:graphicFrameLocks noChangeAspect="1"/>
          </p:cNvGraphicFramePr>
          <p:nvPr>
            <p:ph sz="quarter" idx="1"/>
          </p:nvPr>
        </p:nvGraphicFramePr>
        <p:xfrm>
          <a:off x="1470025" y="1557338"/>
          <a:ext cx="11525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Vergelijking" r:id="rId3" imgW="1091880" imgH="609480" progId="Equation.3">
                  <p:embed/>
                </p:oleObj>
              </mc:Choice>
              <mc:Fallback>
                <p:oleObj name="Vergelijking" r:id="rId3" imgW="1091880" imgH="609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1557338"/>
                        <a:ext cx="11525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8" name="Object 36"/>
          <p:cNvGraphicFramePr>
            <a:graphicFrameLocks noChangeAspect="1"/>
          </p:cNvGraphicFramePr>
          <p:nvPr>
            <p:ph sz="quarter" idx="4"/>
          </p:nvPr>
        </p:nvGraphicFramePr>
        <p:xfrm>
          <a:off x="1990725" y="3433763"/>
          <a:ext cx="9858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Vergelijking" r:id="rId5" imgW="965160" imgH="609480" progId="Equation.3">
                  <p:embed/>
                </p:oleObj>
              </mc:Choice>
              <mc:Fallback>
                <p:oleObj name="Vergelijking" r:id="rId5" imgW="965160" imgH="609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3433763"/>
                        <a:ext cx="9858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88925" y="11255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5086350" y="1900238"/>
            <a:ext cx="1141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Controle:</a:t>
            </a:r>
            <a:endParaRPr lang="nl-NL" sz="2000"/>
          </a:p>
        </p:txBody>
      </p:sp>
      <p:grpSp>
        <p:nvGrpSpPr>
          <p:cNvPr id="23599" name="Group 47"/>
          <p:cNvGrpSpPr>
            <a:grpSpLocks/>
          </p:cNvGrpSpPr>
          <p:nvPr/>
        </p:nvGrpSpPr>
        <p:grpSpPr bwMode="auto">
          <a:xfrm>
            <a:off x="490538" y="1916113"/>
            <a:ext cx="3525837" cy="898525"/>
            <a:chOff x="309" y="1207"/>
            <a:chExt cx="2221" cy="566"/>
          </a:xfrm>
        </p:grpSpPr>
        <p:graphicFrame>
          <p:nvGraphicFramePr>
            <p:cNvPr id="23586" name="Object 34"/>
            <p:cNvGraphicFramePr>
              <a:graphicFrameLocks noChangeAspect="1"/>
            </p:cNvGraphicFramePr>
            <p:nvPr/>
          </p:nvGraphicFramePr>
          <p:xfrm>
            <a:off x="2290" y="1228"/>
            <a:ext cx="24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2" name="Vergelijking" r:id="rId7" imgW="380880" imgH="609480" progId="Equation.3">
                    <p:embed/>
                  </p:oleObj>
                </mc:Choice>
                <mc:Fallback>
                  <p:oleObj name="Vergelijking" r:id="rId7" imgW="380880" imgH="60948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0" y="1228"/>
                          <a:ext cx="24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0" name="AutoShape 18"/>
            <p:cNvSpPr>
              <a:spLocks noChangeArrowheads="1"/>
            </p:cNvSpPr>
            <p:nvPr/>
          </p:nvSpPr>
          <p:spPr bwMode="auto">
            <a:xfrm>
              <a:off x="2064" y="120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601" y="120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3591" name="Object 39"/>
            <p:cNvGraphicFramePr>
              <a:graphicFrameLocks noChangeAspect="1"/>
            </p:cNvGraphicFramePr>
            <p:nvPr/>
          </p:nvGraphicFramePr>
          <p:xfrm>
            <a:off x="309" y="1225"/>
            <a:ext cx="24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3" name="Vergelijking" r:id="rId9" imgW="380880" imgH="609480" progId="Equation.3">
                    <p:embed/>
                  </p:oleObj>
                </mc:Choice>
                <mc:Fallback>
                  <p:oleObj name="Vergelijking" r:id="rId9" imgW="380880" imgH="60948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" y="1225"/>
                          <a:ext cx="24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92" name="Object 40"/>
            <p:cNvGraphicFramePr>
              <a:graphicFrameLocks noChangeAspect="1"/>
            </p:cNvGraphicFramePr>
            <p:nvPr/>
          </p:nvGraphicFramePr>
          <p:xfrm>
            <a:off x="1246" y="1389"/>
            <a:ext cx="68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4" name="Vergelijking" r:id="rId11" imgW="1091880" imgH="609480" progId="Equation.3">
                    <p:embed/>
                  </p:oleObj>
                </mc:Choice>
                <mc:Fallback>
                  <p:oleObj name="Vergelijking" r:id="rId11" imgW="1091880" imgH="60948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6" y="1389"/>
                          <a:ext cx="68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593" name="Object 41"/>
          <p:cNvGraphicFramePr>
            <a:graphicFrameLocks noChangeAspect="1"/>
          </p:cNvGraphicFramePr>
          <p:nvPr/>
        </p:nvGraphicFramePr>
        <p:xfrm>
          <a:off x="1979613" y="2808288"/>
          <a:ext cx="1295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5" name="Vergelijking" r:id="rId13" imgW="1295280" imgH="609480" progId="Equation.3">
                  <p:embed/>
                </p:oleObj>
              </mc:Choice>
              <mc:Fallback>
                <p:oleObj name="Vergelijking" r:id="rId13" imgW="1295280" imgH="609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08288"/>
                        <a:ext cx="1295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5" name="Object 43"/>
          <p:cNvGraphicFramePr>
            <a:graphicFrameLocks noChangeAspect="1"/>
          </p:cNvGraphicFramePr>
          <p:nvPr>
            <p:ph sz="quarter" idx="2"/>
          </p:nvPr>
        </p:nvGraphicFramePr>
        <p:xfrm>
          <a:off x="6570663" y="1773238"/>
          <a:ext cx="10255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6" name="Vergelijking" r:id="rId15" imgW="622080" imgH="368280" progId="Equation.3">
                  <p:embed/>
                </p:oleObj>
              </mc:Choice>
              <mc:Fallback>
                <p:oleObj name="Vergelijking" r:id="rId15" imgW="622080" imgH="3682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663" y="1773238"/>
                        <a:ext cx="10255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7" name="Object 45"/>
          <p:cNvGraphicFramePr>
            <a:graphicFrameLocks noChangeAspect="1"/>
          </p:cNvGraphicFramePr>
          <p:nvPr/>
        </p:nvGraphicFramePr>
        <p:xfrm>
          <a:off x="6410325" y="2492375"/>
          <a:ext cx="13303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7" name="Vergelijking" r:id="rId17" imgW="850680" imgH="368280" progId="Equation.3">
                  <p:embed/>
                </p:oleObj>
              </mc:Choice>
              <mc:Fallback>
                <p:oleObj name="Vergelijking" r:id="rId17" imgW="850680" imgH="3682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2492375"/>
                        <a:ext cx="13303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8" name="Object 46"/>
          <p:cNvGraphicFramePr>
            <a:graphicFrameLocks noChangeAspect="1"/>
          </p:cNvGraphicFramePr>
          <p:nvPr/>
        </p:nvGraphicFramePr>
        <p:xfrm>
          <a:off x="6405563" y="3171825"/>
          <a:ext cx="11684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8" name="Vergelijking" r:id="rId19" imgW="698400" imgH="368280" progId="Equation.3">
                  <p:embed/>
                </p:oleObj>
              </mc:Choice>
              <mc:Fallback>
                <p:oleObj name="Vergelijking" r:id="rId19" imgW="698400" imgH="3682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563" y="3171825"/>
                        <a:ext cx="116840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68313" y="41132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827088" y="4095750"/>
            <a:ext cx="707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 sz="2000"/>
              <a:t>Noteer elke stap op een nieuwe regel en schrijf de gelijkheidstekens</a:t>
            </a:r>
          </a:p>
          <a:p>
            <a:r>
              <a:rPr lang="nl-BE" sz="2000"/>
              <a:t>netjes onder elkaar.</a:t>
            </a:r>
            <a:endParaRPr lang="nl-NL" sz="2000"/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468313" y="47783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833438" y="4760913"/>
            <a:ext cx="6834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Zonder x af door in beide leden dezelfde bewerking uit te voeren.</a:t>
            </a:r>
            <a:endParaRPr lang="nl-NL" sz="2000"/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1117600" y="5119688"/>
            <a:ext cx="5902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In het linker- en het rechterlid dezelfde term aftrekken.</a:t>
            </a:r>
            <a:endParaRPr lang="nl-NL" sz="2000"/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1116013" y="5480050"/>
            <a:ext cx="5761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In het linker- en het rechterlid dezelfde term optellen.</a:t>
            </a:r>
            <a:endParaRPr lang="nl-NL" sz="2000"/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468313" y="583882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820738" y="5838825"/>
            <a:ext cx="2814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Bereken de waarde van x.</a:t>
            </a:r>
            <a:endParaRPr lang="nl-NL" sz="2000"/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468313" y="62420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817563" y="6203950"/>
            <a:ext cx="7499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de oplossing door het getal in te vullen in de vergelijking op </a:t>
            </a:r>
          </a:p>
          <a:p>
            <a:r>
              <a:rPr lang="nl-BE" sz="2000"/>
              <a:t>de plaats van de x.</a:t>
            </a:r>
            <a:endParaRPr 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68" grpId="0"/>
      <p:bldP spid="23575" grpId="0"/>
      <p:bldP spid="23600" grpId="0" animBg="1"/>
      <p:bldP spid="23601" grpId="0"/>
      <p:bldP spid="23602" grpId="0" animBg="1"/>
      <p:bldP spid="23603" grpId="0"/>
      <p:bldP spid="23604" grpId="0"/>
      <p:bldP spid="23605" grpId="0"/>
      <p:bldP spid="23606" grpId="0" animBg="1"/>
      <p:bldP spid="23607" grpId="0"/>
      <p:bldP spid="23608" grpId="0" animBg="1"/>
      <p:bldP spid="23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x + a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8925" y="16033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25438" y="2597150"/>
            <a:ext cx="605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Problemen bij het oplossen van vergelijkingen? </a:t>
            </a:r>
            <a:endParaRPr lang="nl-NL"/>
          </a:p>
        </p:txBody>
      </p:sp>
      <p:sp>
        <p:nvSpPr>
          <p:cNvPr id="30746" name="AutoShape 26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952750" y="350043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/>
      <p:bldP spid="30738" grpId="0"/>
      <p:bldP spid="307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4450"/>
            <a:ext cx="7993063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Vraagstukken oplossen met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59338" y="1885950"/>
            <a:ext cx="3587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Lees het vraagstuk aandachtig</a:t>
            </a:r>
            <a:r>
              <a:rPr lang="nl-BE"/>
              <a:t> </a:t>
            </a:r>
            <a:r>
              <a:rPr lang="nl-BE" sz="2000"/>
              <a:t>en</a:t>
            </a:r>
            <a:br>
              <a:rPr lang="nl-BE" sz="2000"/>
            </a:br>
            <a:r>
              <a:rPr lang="nl-BE" sz="2000"/>
              <a:t>onderstreep de bekende gegevens</a:t>
            </a:r>
            <a:endParaRPr lang="nl-NL" sz="2000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787900" y="2693988"/>
            <a:ext cx="441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Wat is de onbekende in het vraagstuk? </a:t>
            </a:r>
          </a:p>
          <a:p>
            <a:r>
              <a:rPr lang="nl-BE" sz="2000"/>
              <a:t>De onbekende stel je voor met de letter x.</a:t>
            </a:r>
            <a:endParaRPr lang="nl-NL" sz="2000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304925" y="2492375"/>
            <a:ext cx="1366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 sz="2000"/>
          </a:p>
          <a:p>
            <a:r>
              <a:rPr lang="nl-BE" sz="2000"/>
              <a:t>Het getal: x</a:t>
            </a:r>
            <a:endParaRPr lang="nl-NL" sz="2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787900" y="3429000"/>
            <a:ext cx="3808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Schrijf het verband tussen de </a:t>
            </a:r>
            <a:br>
              <a:rPr lang="nl-BE" sz="2000"/>
            </a:br>
            <a:r>
              <a:rPr lang="nl-BE" sz="2000"/>
              <a:t>onbekende en de bekende gegevens</a:t>
            </a:r>
            <a:br>
              <a:rPr lang="nl-BE" sz="2000"/>
            </a:br>
            <a:r>
              <a:rPr lang="nl-BE" sz="2000"/>
              <a:t>als een vergelijking.</a:t>
            </a:r>
            <a:endParaRPr lang="nl-NL" sz="2000"/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4787900" y="4481513"/>
            <a:ext cx="253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Los de vergelijking op.</a:t>
            </a:r>
            <a:endParaRPr lang="nl-NL" sz="2000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787900" y="4930775"/>
            <a:ext cx="350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je antwoord door het </a:t>
            </a:r>
            <a:br>
              <a:rPr lang="nl-BE" sz="2000"/>
            </a:br>
            <a:r>
              <a:rPr lang="nl-BE" sz="2000"/>
              <a:t>in de vergelijking in te vullen</a:t>
            </a:r>
            <a:br>
              <a:rPr lang="nl-BE" sz="2000"/>
            </a:br>
            <a:r>
              <a:rPr lang="nl-BE" sz="2000"/>
              <a:t>op de plaats van de x.</a:t>
            </a:r>
            <a:endParaRPr lang="nl-NL" sz="2000"/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787900" y="5994400"/>
            <a:ext cx="305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Formuleer een antwoordzin.</a:t>
            </a:r>
            <a:endParaRPr lang="nl-NL" sz="2000"/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288925" y="1260475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5654" name="Object 54"/>
          <p:cNvGraphicFramePr>
            <a:graphicFrameLocks noChangeAspect="1"/>
          </p:cNvGraphicFramePr>
          <p:nvPr/>
        </p:nvGraphicFramePr>
        <p:xfrm>
          <a:off x="381000" y="1519238"/>
          <a:ext cx="3327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Vergelijking" r:id="rId3" imgW="3327120" imgH="1295280" progId="Equation.3">
                  <p:embed/>
                </p:oleObj>
              </mc:Choice>
              <mc:Fallback>
                <p:oleObj name="Vergelijking" r:id="rId3" imgW="3327120" imgH="12952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19238"/>
                        <a:ext cx="3327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5" name="Object 55"/>
          <p:cNvGraphicFramePr>
            <a:graphicFrameLocks noChangeAspect="1"/>
          </p:cNvGraphicFramePr>
          <p:nvPr/>
        </p:nvGraphicFramePr>
        <p:xfrm>
          <a:off x="1447800" y="3141663"/>
          <a:ext cx="1079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Vergelijking" r:id="rId5" imgW="1079280" imgH="609480" progId="Equation.3">
                  <p:embed/>
                </p:oleObj>
              </mc:Choice>
              <mc:Fallback>
                <p:oleObj name="Vergelijking" r:id="rId5" imgW="1079280" imgH="60948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41663"/>
                        <a:ext cx="1079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7" name="Object 57"/>
          <p:cNvGraphicFramePr>
            <a:graphicFrameLocks noChangeAspect="1"/>
          </p:cNvGraphicFramePr>
          <p:nvPr/>
        </p:nvGraphicFramePr>
        <p:xfrm>
          <a:off x="1919288" y="4397375"/>
          <a:ext cx="1320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5" name="Vergelijking" r:id="rId7" imgW="1320480" imgH="609480" progId="Equation.3">
                  <p:embed/>
                </p:oleObj>
              </mc:Choice>
              <mc:Fallback>
                <p:oleObj name="Vergelijking" r:id="rId7" imgW="1320480" imgH="60948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4397375"/>
                        <a:ext cx="1320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8" name="Object 58"/>
          <p:cNvGraphicFramePr>
            <a:graphicFrameLocks noChangeAspect="1"/>
          </p:cNvGraphicFramePr>
          <p:nvPr/>
        </p:nvGraphicFramePr>
        <p:xfrm>
          <a:off x="1925638" y="5040313"/>
          <a:ext cx="76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name="Vergelijking" r:id="rId9" imgW="761760" imgH="609480" progId="Equation.3">
                  <p:embed/>
                </p:oleObj>
              </mc:Choice>
              <mc:Fallback>
                <p:oleObj name="Vergelijking" r:id="rId9" imgW="761760" imgH="60948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5040313"/>
                        <a:ext cx="762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61" name="Group 61"/>
          <p:cNvGrpSpPr>
            <a:grpSpLocks/>
          </p:cNvGrpSpPr>
          <p:nvPr/>
        </p:nvGrpSpPr>
        <p:grpSpPr bwMode="auto">
          <a:xfrm>
            <a:off x="468313" y="2027238"/>
            <a:ext cx="2657475" cy="785812"/>
            <a:chOff x="295" y="1277"/>
            <a:chExt cx="1674" cy="495"/>
          </a:xfrm>
        </p:grpSpPr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 flipV="1">
              <a:off x="1337" y="1277"/>
              <a:ext cx="318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 flipV="1">
              <a:off x="1742" y="1368"/>
              <a:ext cx="227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59" name="Line 59"/>
            <p:cNvSpPr>
              <a:spLocks noChangeShapeType="1"/>
            </p:cNvSpPr>
            <p:nvPr/>
          </p:nvSpPr>
          <p:spPr bwMode="auto">
            <a:xfrm flipV="1">
              <a:off x="295" y="1368"/>
              <a:ext cx="227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60" name="Line 60"/>
            <p:cNvSpPr>
              <a:spLocks noChangeShapeType="1"/>
            </p:cNvSpPr>
            <p:nvPr/>
          </p:nvSpPr>
          <p:spPr bwMode="auto">
            <a:xfrm flipV="1">
              <a:off x="867" y="1772"/>
              <a:ext cx="182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5666" name="Group 66"/>
          <p:cNvGrpSpPr>
            <a:grpSpLocks/>
          </p:cNvGrpSpPr>
          <p:nvPr/>
        </p:nvGrpSpPr>
        <p:grpSpPr bwMode="auto">
          <a:xfrm>
            <a:off x="395288" y="3646488"/>
            <a:ext cx="3748087" cy="719137"/>
            <a:chOff x="249" y="2297"/>
            <a:chExt cx="2361" cy="453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588" y="229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39" name="AutoShape 39"/>
            <p:cNvSpPr>
              <a:spLocks noChangeArrowheads="1"/>
            </p:cNvSpPr>
            <p:nvPr/>
          </p:nvSpPr>
          <p:spPr bwMode="auto">
            <a:xfrm>
              <a:off x="2095" y="229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5656" name="Object 56"/>
            <p:cNvGraphicFramePr>
              <a:graphicFrameLocks noChangeAspect="1"/>
            </p:cNvGraphicFramePr>
            <p:nvPr/>
          </p:nvGraphicFramePr>
          <p:xfrm>
            <a:off x="1205" y="2355"/>
            <a:ext cx="68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7" name="Vergelijking" r:id="rId11" imgW="1079280" imgH="609480" progId="Equation.3">
                    <p:embed/>
                  </p:oleObj>
                </mc:Choice>
                <mc:Fallback>
                  <p:oleObj name="Vergelijking" r:id="rId11" imgW="1079280" imgH="609480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5" y="2355"/>
                          <a:ext cx="68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62" name="Object 62"/>
            <p:cNvGraphicFramePr>
              <a:graphicFrameLocks noChangeAspect="1"/>
            </p:cNvGraphicFramePr>
            <p:nvPr/>
          </p:nvGraphicFramePr>
          <p:xfrm>
            <a:off x="249" y="2320"/>
            <a:ext cx="29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8" name="Vergelijking" r:id="rId13" imgW="469800" imgH="609480" progId="Equation.3">
                    <p:embed/>
                  </p:oleObj>
                </mc:Choice>
                <mc:Fallback>
                  <p:oleObj name="Vergelijking" r:id="rId13" imgW="469800" imgH="609480" progId="Equation.3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2320"/>
                          <a:ext cx="29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63" name="Object 63"/>
            <p:cNvGraphicFramePr>
              <a:graphicFrameLocks noChangeAspect="1"/>
            </p:cNvGraphicFramePr>
            <p:nvPr/>
          </p:nvGraphicFramePr>
          <p:xfrm>
            <a:off x="2314" y="2317"/>
            <a:ext cx="29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79" name="Vergelijking" r:id="rId15" imgW="469800" imgH="609480" progId="Equation.3">
                    <p:embed/>
                  </p:oleObj>
                </mc:Choice>
                <mc:Fallback>
                  <p:oleObj name="Vergelijking" r:id="rId15" imgW="469800" imgH="609480" progId="Equation.3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4" y="2317"/>
                          <a:ext cx="29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664" name="Object 64"/>
          <p:cNvGraphicFramePr>
            <a:graphicFrameLocks noChangeAspect="1"/>
          </p:cNvGraphicFramePr>
          <p:nvPr/>
        </p:nvGraphicFramePr>
        <p:xfrm>
          <a:off x="827088" y="5661025"/>
          <a:ext cx="2984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0" name="Vergelijking" r:id="rId17" imgW="2984400" imgH="609480" progId="Equation.3">
                  <p:embed/>
                </p:oleObj>
              </mc:Choice>
              <mc:Fallback>
                <p:oleObj name="Vergelijking" r:id="rId17" imgW="2984400" imgH="60948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661025"/>
                        <a:ext cx="2984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5" name="Object 65"/>
          <p:cNvGraphicFramePr>
            <a:graphicFrameLocks noChangeAspect="1"/>
          </p:cNvGraphicFramePr>
          <p:nvPr/>
        </p:nvGraphicFramePr>
        <p:xfrm>
          <a:off x="1381125" y="6259513"/>
          <a:ext cx="158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Vergelijking" r:id="rId19" imgW="1587240" imgH="609480" progId="Equation.3">
                  <p:embed/>
                </p:oleObj>
              </mc:Choice>
              <mc:Fallback>
                <p:oleObj name="Vergelijking" r:id="rId19" imgW="1587240" imgH="60948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6259513"/>
                        <a:ext cx="158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67" name="Text Box 67"/>
          <p:cNvSpPr txBox="1">
            <a:spLocks noChangeArrowheads="1"/>
          </p:cNvSpPr>
          <p:nvPr/>
        </p:nvSpPr>
        <p:spPr bwMode="auto">
          <a:xfrm>
            <a:off x="4500563" y="19605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5668" name="Text Box 68"/>
          <p:cNvSpPr txBox="1">
            <a:spLocks noChangeArrowheads="1"/>
          </p:cNvSpPr>
          <p:nvPr/>
        </p:nvSpPr>
        <p:spPr bwMode="auto">
          <a:xfrm>
            <a:off x="4500563" y="27003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5669" name="Text Box 69"/>
          <p:cNvSpPr txBox="1">
            <a:spLocks noChangeArrowheads="1"/>
          </p:cNvSpPr>
          <p:nvPr/>
        </p:nvSpPr>
        <p:spPr bwMode="auto">
          <a:xfrm>
            <a:off x="4500563" y="34575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4500563" y="44973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4500563" y="49466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5</a:t>
            </a:r>
            <a:endParaRPr lang="nl-NL" sz="1600" b="1"/>
          </a:p>
        </p:txBody>
      </p:sp>
      <p:sp>
        <p:nvSpPr>
          <p:cNvPr id="25672" name="Text Box 72"/>
          <p:cNvSpPr txBox="1">
            <a:spLocks noChangeArrowheads="1"/>
          </p:cNvSpPr>
          <p:nvPr/>
        </p:nvSpPr>
        <p:spPr bwMode="auto">
          <a:xfrm>
            <a:off x="4500563" y="60213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6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29" grpId="0"/>
      <p:bldP spid="25633" grpId="0"/>
      <p:bldP spid="25634" grpId="0"/>
      <p:bldP spid="25635" grpId="0"/>
      <p:bldP spid="25642" grpId="0"/>
      <p:bldP spid="25646" grpId="0"/>
      <p:bldP spid="25648" grpId="0"/>
      <p:bldP spid="25650" grpId="0"/>
      <p:bldP spid="25667" grpId="0" animBg="1"/>
      <p:bldP spid="25668" grpId="0" animBg="1"/>
      <p:bldP spid="25669" grpId="0" animBg="1"/>
      <p:bldP spid="25670" grpId="0" animBg="1"/>
      <p:bldP spid="25671" grpId="0" animBg="1"/>
      <p:bldP spid="2567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183</Words>
  <Application>Microsoft Office PowerPoint</Application>
  <PresentationFormat>Diavoorstelling (4:3)</PresentationFormat>
  <Paragraphs>39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Comic Sans MS</vt:lpstr>
      <vt:lpstr>Verdana</vt:lpstr>
      <vt:lpstr>Standaardontwerp</vt:lpstr>
      <vt:lpstr>Microsoft Vergelijkingseditor 3.0</vt:lpstr>
      <vt:lpstr>Vergelijkingen van de vorm  x + a = b oplossen</vt:lpstr>
      <vt:lpstr>Een vergelijking van de vorm  x + a = b oplossen</vt:lpstr>
      <vt:lpstr>Een vergelijking van de vorm  x + a = b oplossen</vt:lpstr>
      <vt:lpstr>Vraagstukken oplossen met  een vergelijking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DEEL 4  :  VERGELIJKINGEN</dc:title>
  <dc:creator>ONZE LIEVE VROUW INSTITUUT</dc:creator>
  <cp:lastModifiedBy>andre snijers</cp:lastModifiedBy>
  <cp:revision>39</cp:revision>
  <dcterms:created xsi:type="dcterms:W3CDTF">2003-05-10T20:17:35Z</dcterms:created>
  <dcterms:modified xsi:type="dcterms:W3CDTF">2013-12-11T14:23:00Z</dcterms:modified>
</cp:coreProperties>
</file>