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59" r:id="rId4"/>
    <p:sldId id="265" r:id="rId5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6600CC"/>
    <a:srgbClr val="0000FF"/>
    <a:srgbClr val="660066"/>
    <a:srgbClr val="FF0066"/>
    <a:srgbClr val="FF0000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00" autoAdjust="0"/>
    <p:restoredTop sz="94600"/>
  </p:normalViewPr>
  <p:slideViewPr>
    <p:cSldViewPr>
      <p:cViewPr varScale="1">
        <p:scale>
          <a:sx n="74" d="100"/>
          <a:sy n="74" d="100"/>
        </p:scale>
        <p:origin x="111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4E9963-8CDF-4ECD-8207-7B3C2C9FBED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13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8D4D88-52D8-4323-A427-A6B5C9697092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7404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F2B828-4B3E-4B23-BEBB-7F4059F34E5F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429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F0FE8A-09C4-4A24-BE94-5D4EF5AE916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516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4E3DEC-7280-43C6-BB57-D16C52391AB2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6355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15FF22-CF7E-41E7-8654-B8DE2181208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4352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65A59F-800B-4AE3-91AC-EEDC2C6F3B5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9805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5771C5-F5D1-4C3F-8669-2057A5583734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2704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B6D50E-DF0C-41B3-9AF4-BCBA94B6076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6015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D8B14F-4AD5-4EAE-89E9-0151C4BB49A2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4888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8FF86B-5B8E-4E7F-821F-347C0AED632F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2325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56BE505-C5F6-4514-95A1-AA080753866C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8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file:///C:\01_Pelckmans_1ste%20jaar_versie_2_W2013\00_Matrix_1ste_jaar\01_Bordboek_LWB_Matrix_1_Getallenleer\33a_vermenigvuldigen_van_breuken_film.html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75" y="2646363"/>
            <a:ext cx="8686800" cy="1143000"/>
          </a:xfrm>
        </p:spPr>
        <p:txBody>
          <a:bodyPr/>
          <a:lstStyle/>
          <a:p>
            <a:r>
              <a:rPr lang="nl-BE" b="1">
                <a:solidFill>
                  <a:srgbClr val="3333FF"/>
                </a:solidFill>
                <a:latin typeface="Comic Sans MS" panose="030F0702030302020204" pitchFamily="66" charset="0"/>
              </a:rPr>
              <a:t>Breuken vermenigvuldigen</a:t>
            </a:r>
            <a:endParaRPr lang="nl-NL" b="1">
              <a:solidFill>
                <a:srgbClr val="3333FF"/>
              </a:solidFill>
              <a:latin typeface="Comic Sans MS" panose="030F0702030302020204" pitchFamily="66" charset="0"/>
            </a:endParaRPr>
          </a:p>
        </p:txBody>
      </p:sp>
      <p:sp>
        <p:nvSpPr>
          <p:cNvPr id="22532" name="WordArt 4"/>
          <p:cNvSpPr>
            <a:spLocks noChangeArrowheads="1" noChangeShapeType="1" noTextEdit="1"/>
          </p:cNvSpPr>
          <p:nvPr/>
        </p:nvSpPr>
        <p:spPr bwMode="auto">
          <a:xfrm rot="678596">
            <a:off x="1254125" y="976313"/>
            <a:ext cx="51816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0921404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Breuken vermenigvuldigen</a:t>
            </a:r>
          </a:p>
        </p:txBody>
      </p:sp>
      <p:sp>
        <p:nvSpPr>
          <p:cNvPr id="22533" name="WordArt 5"/>
          <p:cNvSpPr>
            <a:spLocks noChangeArrowheads="1" noChangeShapeType="1" noTextEdit="1"/>
          </p:cNvSpPr>
          <p:nvPr/>
        </p:nvSpPr>
        <p:spPr bwMode="auto">
          <a:xfrm rot="-658839">
            <a:off x="1657350" y="4795838"/>
            <a:ext cx="51816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658839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Breuken vermenigvuldigen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6143625" y="5799138"/>
            <a:ext cx="2028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cs typeface="Arial" panose="020B0604020202020204" pitchFamily="34" charset="0"/>
              </a:rPr>
              <a:t>©   André Snijers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649288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Breuken vermenigvuldigen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150813" y="981075"/>
            <a:ext cx="1900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solidFill>
                  <a:srgbClr val="0000FF"/>
                </a:solidFill>
                <a:latin typeface="Verdana" panose="020B0604030504040204" pitchFamily="34" charset="0"/>
              </a:rPr>
              <a:t>Rekenregel</a:t>
            </a:r>
            <a:endParaRPr lang="nl-NL" sz="2400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nl-BE"/>
          </a:p>
        </p:txBody>
      </p:sp>
      <p:graphicFrame>
        <p:nvGraphicFramePr>
          <p:cNvPr id="28677" name="Object 5"/>
          <p:cNvGraphicFramePr>
            <a:graphicFrameLocks noChangeAspect="1"/>
          </p:cNvGraphicFramePr>
          <p:nvPr/>
        </p:nvGraphicFramePr>
        <p:xfrm>
          <a:off x="539750" y="1484313"/>
          <a:ext cx="1295400" cy="68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7" name="Vergelijking" r:id="rId3" imgW="1244520" imgH="660240" progId="Equation.3">
                  <p:embed/>
                </p:oleObj>
              </mc:Choice>
              <mc:Fallback>
                <p:oleObj name="Vergelijking" r:id="rId3" imgW="1244520" imgH="660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1484313"/>
                        <a:ext cx="1295400" cy="681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nl-BE"/>
          </a:p>
        </p:txBody>
      </p:sp>
      <p:graphicFrame>
        <p:nvGraphicFramePr>
          <p:cNvPr id="28679" name="Object 7"/>
          <p:cNvGraphicFramePr>
            <a:graphicFrameLocks noChangeAspect="1"/>
          </p:cNvGraphicFramePr>
          <p:nvPr/>
        </p:nvGraphicFramePr>
        <p:xfrm>
          <a:off x="290513" y="2349500"/>
          <a:ext cx="577850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8" name="Vergelijking" r:id="rId5" imgW="545760" imgH="609480" progId="Equation.3">
                  <p:embed/>
                </p:oleObj>
              </mc:Choice>
              <mc:Fallback>
                <p:oleObj name="Vergelijking" r:id="rId5" imgW="545760" imgH="6094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513" y="2349500"/>
                        <a:ext cx="577850" cy="636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nl-BE"/>
          </a:p>
        </p:txBody>
      </p:sp>
      <p:graphicFrame>
        <p:nvGraphicFramePr>
          <p:cNvPr id="28683" name="Object 11"/>
          <p:cNvGraphicFramePr>
            <a:graphicFrameLocks noChangeAspect="1"/>
          </p:cNvGraphicFramePr>
          <p:nvPr/>
        </p:nvGraphicFramePr>
        <p:xfrm>
          <a:off x="307975" y="3213100"/>
          <a:ext cx="447675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9" name="Vergelijking" r:id="rId7" imgW="419040" imgH="609480" progId="Equation.3">
                  <p:embed/>
                </p:oleObj>
              </mc:Choice>
              <mc:Fallback>
                <p:oleObj name="Vergelijking" r:id="rId7" imgW="419040" imgH="60948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" y="3213100"/>
                        <a:ext cx="447675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3779838" y="1409700"/>
            <a:ext cx="450373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000">
                <a:latin typeface="Times New Roman" panose="02020603050405020304" pitchFamily="18" charset="0"/>
              </a:rPr>
              <a:t> Bepaal het teken en plaats het in de teller</a:t>
            </a:r>
          </a:p>
          <a:p>
            <a:r>
              <a:rPr lang="nl-BE" sz="2000">
                <a:latin typeface="Times New Roman" panose="02020603050405020304" pitchFamily="18" charset="0"/>
              </a:rPr>
              <a:t>   of voor de breukstreep.</a:t>
            </a:r>
            <a:endParaRPr lang="nl-NL" sz="2000">
              <a:latin typeface="Times New Roman" panose="02020603050405020304" pitchFamily="18" charset="0"/>
            </a:endParaRPr>
          </a:p>
        </p:txBody>
      </p:sp>
      <p:sp>
        <p:nvSpPr>
          <p:cNvPr id="28686" name="Text Box 14"/>
          <p:cNvSpPr txBox="1">
            <a:spLocks noChangeArrowheads="1"/>
          </p:cNvSpPr>
          <p:nvPr/>
        </p:nvSpPr>
        <p:spPr bwMode="auto">
          <a:xfrm>
            <a:off x="3779838" y="2295525"/>
            <a:ext cx="32861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000">
                <a:latin typeface="Times New Roman" panose="02020603050405020304" pitchFamily="18" charset="0"/>
              </a:rPr>
              <a:t> Vermenigvuldig de tellers en</a:t>
            </a:r>
            <a:br>
              <a:rPr lang="nl-BE" sz="2000">
                <a:latin typeface="Times New Roman" panose="02020603050405020304" pitchFamily="18" charset="0"/>
              </a:rPr>
            </a:br>
            <a:r>
              <a:rPr lang="nl-BE" sz="2000">
                <a:latin typeface="Times New Roman" panose="02020603050405020304" pitchFamily="18" charset="0"/>
              </a:rPr>
              <a:t>   vermenigvuldig de noemers.</a:t>
            </a:r>
            <a:endParaRPr lang="nl-NL" sz="2000">
              <a:latin typeface="Times New Roman" panose="02020603050405020304" pitchFamily="18" charset="0"/>
            </a:endParaRPr>
          </a:p>
        </p:txBody>
      </p:sp>
      <p:sp>
        <p:nvSpPr>
          <p:cNvPr id="28687" name="Text Box 15"/>
          <p:cNvSpPr txBox="1">
            <a:spLocks noChangeArrowheads="1"/>
          </p:cNvSpPr>
          <p:nvPr/>
        </p:nvSpPr>
        <p:spPr bwMode="auto">
          <a:xfrm>
            <a:off x="3779838" y="3176588"/>
            <a:ext cx="5026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000">
                <a:latin typeface="Times New Roman" panose="02020603050405020304" pitchFamily="18" charset="0"/>
              </a:rPr>
              <a:t> Vereenvoudig het resultaat tot een basisbreuk.</a:t>
            </a:r>
            <a:endParaRPr lang="nl-NL" sz="2000">
              <a:latin typeface="Times New Roman" panose="02020603050405020304" pitchFamily="18" charset="0"/>
            </a:endParaRPr>
          </a:p>
        </p:txBody>
      </p:sp>
      <p:grpSp>
        <p:nvGrpSpPr>
          <p:cNvPr id="28698" name="Group 26"/>
          <p:cNvGrpSpPr>
            <a:grpSpLocks/>
          </p:cNvGrpSpPr>
          <p:nvPr/>
        </p:nvGrpSpPr>
        <p:grpSpPr bwMode="auto">
          <a:xfrm>
            <a:off x="323850" y="4149725"/>
            <a:ext cx="2286000" cy="708025"/>
            <a:chOff x="204" y="2614"/>
            <a:chExt cx="1440" cy="446"/>
          </a:xfrm>
        </p:grpSpPr>
        <p:grpSp>
          <p:nvGrpSpPr>
            <p:cNvPr id="28694" name="Group 22"/>
            <p:cNvGrpSpPr>
              <a:grpSpLocks/>
            </p:cNvGrpSpPr>
            <p:nvPr/>
          </p:nvGrpSpPr>
          <p:grpSpPr bwMode="auto">
            <a:xfrm>
              <a:off x="204" y="2614"/>
              <a:ext cx="196" cy="443"/>
              <a:chOff x="204" y="2614"/>
              <a:chExt cx="196" cy="443"/>
            </a:xfrm>
          </p:grpSpPr>
          <p:sp>
            <p:nvSpPr>
              <p:cNvPr id="28688" name="Text Box 16"/>
              <p:cNvSpPr txBox="1">
                <a:spLocks noChangeArrowheads="1"/>
              </p:cNvSpPr>
              <p:nvPr/>
            </p:nvSpPr>
            <p:spPr bwMode="auto">
              <a:xfrm>
                <a:off x="204" y="2614"/>
                <a:ext cx="187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 sz="2000">
                    <a:latin typeface="Times New Roman" panose="02020603050405020304" pitchFamily="18" charset="0"/>
                  </a:rPr>
                  <a:t>a</a:t>
                </a:r>
                <a:endParaRPr lang="nl-NL" sz="20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689" name="Text Box 17"/>
              <p:cNvSpPr txBox="1">
                <a:spLocks noChangeArrowheads="1"/>
              </p:cNvSpPr>
              <p:nvPr/>
            </p:nvSpPr>
            <p:spPr bwMode="auto">
              <a:xfrm>
                <a:off x="204" y="2807"/>
                <a:ext cx="19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 sz="2000">
                    <a:latin typeface="Times New Roman" panose="02020603050405020304" pitchFamily="18" charset="0"/>
                  </a:rPr>
                  <a:t>b</a:t>
                </a:r>
                <a:endParaRPr lang="nl-NL" sz="20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692" name="Line 20"/>
              <p:cNvSpPr>
                <a:spLocks noChangeShapeType="1"/>
              </p:cNvSpPr>
              <p:nvPr/>
            </p:nvSpPr>
            <p:spPr bwMode="auto">
              <a:xfrm>
                <a:off x="249" y="2840"/>
                <a:ext cx="9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l-BE"/>
              </a:p>
            </p:txBody>
          </p:sp>
        </p:grpSp>
        <p:grpSp>
          <p:nvGrpSpPr>
            <p:cNvPr id="28695" name="Group 23"/>
            <p:cNvGrpSpPr>
              <a:grpSpLocks/>
            </p:cNvGrpSpPr>
            <p:nvPr/>
          </p:nvGrpSpPr>
          <p:grpSpPr bwMode="auto">
            <a:xfrm>
              <a:off x="553" y="2614"/>
              <a:ext cx="196" cy="446"/>
              <a:chOff x="779" y="2614"/>
              <a:chExt cx="196" cy="446"/>
            </a:xfrm>
          </p:grpSpPr>
          <p:sp>
            <p:nvSpPr>
              <p:cNvPr id="28690" name="Text Box 18"/>
              <p:cNvSpPr txBox="1">
                <a:spLocks noChangeArrowheads="1"/>
              </p:cNvSpPr>
              <p:nvPr/>
            </p:nvSpPr>
            <p:spPr bwMode="auto">
              <a:xfrm>
                <a:off x="788" y="2614"/>
                <a:ext cx="187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 sz="2000">
                    <a:latin typeface="Times New Roman" panose="02020603050405020304" pitchFamily="18" charset="0"/>
                  </a:rPr>
                  <a:t>c</a:t>
                </a:r>
                <a:endParaRPr lang="nl-NL" sz="20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691" name="Text Box 19"/>
              <p:cNvSpPr txBox="1">
                <a:spLocks noChangeArrowheads="1"/>
              </p:cNvSpPr>
              <p:nvPr/>
            </p:nvSpPr>
            <p:spPr bwMode="auto">
              <a:xfrm>
                <a:off x="779" y="2810"/>
                <a:ext cx="19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 sz="2000">
                    <a:latin typeface="Times New Roman" panose="02020603050405020304" pitchFamily="18" charset="0"/>
                  </a:rPr>
                  <a:t>d</a:t>
                </a:r>
                <a:endParaRPr lang="nl-NL" sz="20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693" name="Line 21"/>
              <p:cNvSpPr>
                <a:spLocks noChangeShapeType="1"/>
              </p:cNvSpPr>
              <p:nvPr/>
            </p:nvSpPr>
            <p:spPr bwMode="auto">
              <a:xfrm>
                <a:off x="839" y="2840"/>
                <a:ext cx="9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l-BE"/>
              </a:p>
            </p:txBody>
          </p:sp>
        </p:grpSp>
        <p:sp>
          <p:nvSpPr>
            <p:cNvPr id="28696" name="Text Box 24"/>
            <p:cNvSpPr txBox="1">
              <a:spLocks noChangeArrowheads="1"/>
            </p:cNvSpPr>
            <p:nvPr/>
          </p:nvSpPr>
          <p:spPr bwMode="auto">
            <a:xfrm>
              <a:off x="340" y="2690"/>
              <a:ext cx="26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en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  <p:sp>
          <p:nvSpPr>
            <p:cNvPr id="28697" name="Text Box 25"/>
            <p:cNvSpPr txBox="1">
              <a:spLocks noChangeArrowheads="1"/>
            </p:cNvSpPr>
            <p:nvPr/>
          </p:nvSpPr>
          <p:spPr bwMode="auto">
            <a:xfrm>
              <a:off x="734" y="2694"/>
              <a:ext cx="91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zijn breuken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</p:grpSp>
      <p:sp>
        <p:nvSpPr>
          <p:cNvPr id="28699" name="Text Box 27"/>
          <p:cNvSpPr txBox="1">
            <a:spLocks noChangeArrowheads="1"/>
          </p:cNvSpPr>
          <p:nvPr/>
        </p:nvSpPr>
        <p:spPr bwMode="auto">
          <a:xfrm>
            <a:off x="323850" y="5084763"/>
            <a:ext cx="1198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>
                <a:latin typeface="Times New Roman" panose="02020603050405020304" pitchFamily="18" charset="0"/>
              </a:rPr>
              <a:t>b en d </a:t>
            </a:r>
            <a:r>
              <a:rPr lang="nl-BE" sz="2000">
                <a:latin typeface="Times New Roman" panose="02020603050405020304" pitchFamily="18" charset="0"/>
                <a:cs typeface="Arial" panose="020B0604020202020204" pitchFamily="34" charset="0"/>
              </a:rPr>
              <a:t>≠ 0</a:t>
            </a:r>
          </a:p>
        </p:txBody>
      </p:sp>
      <p:grpSp>
        <p:nvGrpSpPr>
          <p:cNvPr id="28713" name="Group 41"/>
          <p:cNvGrpSpPr>
            <a:grpSpLocks/>
          </p:cNvGrpSpPr>
          <p:nvPr/>
        </p:nvGrpSpPr>
        <p:grpSpPr bwMode="auto">
          <a:xfrm>
            <a:off x="1350963" y="5578475"/>
            <a:ext cx="628650" cy="771525"/>
            <a:chOff x="3093" y="3679"/>
            <a:chExt cx="396" cy="486"/>
          </a:xfrm>
        </p:grpSpPr>
        <p:sp>
          <p:nvSpPr>
            <p:cNvPr id="28704" name="Text Box 32"/>
            <p:cNvSpPr txBox="1">
              <a:spLocks noChangeArrowheads="1"/>
            </p:cNvSpPr>
            <p:nvPr/>
          </p:nvSpPr>
          <p:spPr bwMode="auto">
            <a:xfrm>
              <a:off x="3094" y="3679"/>
              <a:ext cx="37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a . c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  <p:sp>
          <p:nvSpPr>
            <p:cNvPr id="28705" name="Text Box 33"/>
            <p:cNvSpPr txBox="1">
              <a:spLocks noChangeArrowheads="1"/>
            </p:cNvSpPr>
            <p:nvPr/>
          </p:nvSpPr>
          <p:spPr bwMode="auto">
            <a:xfrm>
              <a:off x="3093" y="3915"/>
              <a:ext cx="3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b . d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  <p:sp>
          <p:nvSpPr>
            <p:cNvPr id="28712" name="Line 40"/>
            <p:cNvSpPr>
              <a:spLocks noChangeShapeType="1"/>
            </p:cNvSpPr>
            <p:nvPr/>
          </p:nvSpPr>
          <p:spPr bwMode="auto">
            <a:xfrm>
              <a:off x="3152" y="3929"/>
              <a:ext cx="2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grpSp>
        <p:nvGrpSpPr>
          <p:cNvPr id="28716" name="Group 44"/>
          <p:cNvGrpSpPr>
            <a:grpSpLocks/>
          </p:cNvGrpSpPr>
          <p:nvPr/>
        </p:nvGrpSpPr>
        <p:grpSpPr bwMode="auto">
          <a:xfrm>
            <a:off x="323850" y="5619750"/>
            <a:ext cx="1063625" cy="741363"/>
            <a:chOff x="204" y="3540"/>
            <a:chExt cx="670" cy="467"/>
          </a:xfrm>
        </p:grpSpPr>
        <p:grpSp>
          <p:nvGrpSpPr>
            <p:cNvPr id="28710" name="Group 38"/>
            <p:cNvGrpSpPr>
              <a:grpSpLocks/>
            </p:cNvGrpSpPr>
            <p:nvPr/>
          </p:nvGrpSpPr>
          <p:grpSpPr bwMode="auto">
            <a:xfrm>
              <a:off x="204" y="3540"/>
              <a:ext cx="196" cy="466"/>
              <a:chOff x="2957" y="2478"/>
              <a:chExt cx="196" cy="466"/>
            </a:xfrm>
          </p:grpSpPr>
          <p:sp>
            <p:nvSpPr>
              <p:cNvPr id="28700" name="Text Box 28"/>
              <p:cNvSpPr txBox="1">
                <a:spLocks noChangeArrowheads="1"/>
              </p:cNvSpPr>
              <p:nvPr/>
            </p:nvSpPr>
            <p:spPr bwMode="auto">
              <a:xfrm>
                <a:off x="2958" y="2478"/>
                <a:ext cx="187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 sz="2000">
                    <a:latin typeface="Times New Roman" panose="02020603050405020304" pitchFamily="18" charset="0"/>
                  </a:rPr>
                  <a:t>a</a:t>
                </a:r>
                <a:endParaRPr lang="nl-NL" sz="20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701" name="Text Box 29"/>
              <p:cNvSpPr txBox="1">
                <a:spLocks noChangeArrowheads="1"/>
              </p:cNvSpPr>
              <p:nvPr/>
            </p:nvSpPr>
            <p:spPr bwMode="auto">
              <a:xfrm>
                <a:off x="2957" y="2694"/>
                <a:ext cx="19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 sz="2000">
                    <a:latin typeface="Times New Roman" panose="02020603050405020304" pitchFamily="18" charset="0"/>
                  </a:rPr>
                  <a:t>b</a:t>
                </a:r>
                <a:endParaRPr lang="nl-NL" sz="20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708" name="Line 36"/>
              <p:cNvSpPr>
                <a:spLocks noChangeShapeType="1"/>
              </p:cNvSpPr>
              <p:nvPr/>
            </p:nvSpPr>
            <p:spPr bwMode="auto">
              <a:xfrm>
                <a:off x="3002" y="2704"/>
                <a:ext cx="9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l-BE"/>
              </a:p>
            </p:txBody>
          </p:sp>
        </p:grpSp>
        <p:grpSp>
          <p:nvGrpSpPr>
            <p:cNvPr id="28711" name="Group 39"/>
            <p:cNvGrpSpPr>
              <a:grpSpLocks/>
            </p:cNvGrpSpPr>
            <p:nvPr/>
          </p:nvGrpSpPr>
          <p:grpSpPr bwMode="auto">
            <a:xfrm>
              <a:off x="476" y="3545"/>
              <a:ext cx="196" cy="462"/>
              <a:chOff x="3327" y="2621"/>
              <a:chExt cx="196" cy="462"/>
            </a:xfrm>
          </p:grpSpPr>
          <p:sp>
            <p:nvSpPr>
              <p:cNvPr id="28702" name="Text Box 30"/>
              <p:cNvSpPr txBox="1">
                <a:spLocks noChangeArrowheads="1"/>
              </p:cNvSpPr>
              <p:nvPr/>
            </p:nvSpPr>
            <p:spPr bwMode="auto">
              <a:xfrm>
                <a:off x="3328" y="2621"/>
                <a:ext cx="187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 sz="2000">
                    <a:latin typeface="Times New Roman" panose="02020603050405020304" pitchFamily="18" charset="0"/>
                  </a:rPr>
                  <a:t>c</a:t>
                </a:r>
                <a:endParaRPr lang="nl-NL" sz="20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703" name="Text Box 31"/>
              <p:cNvSpPr txBox="1">
                <a:spLocks noChangeArrowheads="1"/>
              </p:cNvSpPr>
              <p:nvPr/>
            </p:nvSpPr>
            <p:spPr bwMode="auto">
              <a:xfrm>
                <a:off x="3327" y="2833"/>
                <a:ext cx="19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 sz="2000">
                    <a:latin typeface="Times New Roman" panose="02020603050405020304" pitchFamily="18" charset="0"/>
                  </a:rPr>
                  <a:t>d</a:t>
                </a:r>
                <a:endParaRPr lang="nl-NL" sz="20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709" name="Line 37"/>
              <p:cNvSpPr>
                <a:spLocks noChangeShapeType="1"/>
              </p:cNvSpPr>
              <p:nvPr/>
            </p:nvSpPr>
            <p:spPr bwMode="auto">
              <a:xfrm>
                <a:off x="3379" y="2840"/>
                <a:ext cx="9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l-BE"/>
              </a:p>
            </p:txBody>
          </p:sp>
        </p:grpSp>
        <p:sp>
          <p:nvSpPr>
            <p:cNvPr id="28714" name="Text Box 42"/>
            <p:cNvSpPr txBox="1">
              <a:spLocks noChangeArrowheads="1"/>
            </p:cNvSpPr>
            <p:nvPr/>
          </p:nvSpPr>
          <p:spPr bwMode="auto">
            <a:xfrm>
              <a:off x="357" y="3564"/>
              <a:ext cx="16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400">
                  <a:latin typeface="Times New Roman" panose="02020603050405020304" pitchFamily="18" charset="0"/>
                </a:rPr>
                <a:t>.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8715" name="Text Box 43"/>
            <p:cNvSpPr txBox="1">
              <a:spLocks noChangeArrowheads="1"/>
            </p:cNvSpPr>
            <p:nvPr/>
          </p:nvSpPr>
          <p:spPr bwMode="auto">
            <a:xfrm>
              <a:off x="668" y="3633"/>
              <a:ext cx="20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=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5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500"/>
                                        <p:tgtEl>
                                          <p:spTgt spid="28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500"/>
                                        <p:tgtEl>
                                          <p:spTgt spid="28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500"/>
                                        <p:tgtEl>
                                          <p:spTgt spid="28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28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75" grpId="0"/>
      <p:bldP spid="28685" grpId="0"/>
      <p:bldP spid="28686" grpId="0"/>
      <p:bldP spid="28687" grpId="0"/>
      <p:bldP spid="2869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633413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Breuken vermenigvuldigen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6157" name="Object 13"/>
          <p:cNvGraphicFramePr>
            <a:graphicFrameLocks noChangeAspect="1"/>
          </p:cNvGraphicFramePr>
          <p:nvPr>
            <p:ph sz="half" idx="1"/>
          </p:nvPr>
        </p:nvGraphicFramePr>
        <p:xfrm>
          <a:off x="1042988" y="2182813"/>
          <a:ext cx="808037" cy="839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2" name="Vergelijking" r:id="rId3" imgW="647640" imgH="672840" progId="Equation.3">
                  <p:embed/>
                </p:oleObj>
              </mc:Choice>
              <mc:Fallback>
                <p:oleObj name="Vergelijking" r:id="rId3" imgW="647640" imgH="67284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2182813"/>
                        <a:ext cx="808037" cy="839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68275" y="765175"/>
            <a:ext cx="2603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solidFill>
                  <a:srgbClr val="0000FF"/>
                </a:solidFill>
                <a:latin typeface="Verdana" panose="020B0604030504040204" pitchFamily="34" charset="0"/>
              </a:rPr>
              <a:t>Handig rekenen</a:t>
            </a:r>
            <a:endParaRPr lang="nl-NL" sz="2400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nl-BE"/>
          </a:p>
        </p:txBody>
      </p:sp>
      <p:graphicFrame>
        <p:nvGraphicFramePr>
          <p:cNvPr id="6149" name="Object 5"/>
          <p:cNvGraphicFramePr>
            <a:graphicFrameLocks noChangeAspect="1"/>
          </p:cNvGraphicFramePr>
          <p:nvPr/>
        </p:nvGraphicFramePr>
        <p:xfrm>
          <a:off x="519113" y="1341438"/>
          <a:ext cx="984250" cy="728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3" name="Vergelijking" r:id="rId5" imgW="812520" imgH="609480" progId="Equation.3">
                  <p:embed/>
                </p:oleObj>
              </mc:Choice>
              <mc:Fallback>
                <p:oleObj name="Vergelijking" r:id="rId5" imgW="812520" imgH="609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1341438"/>
                        <a:ext cx="984250" cy="728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nl-BE"/>
          </a:p>
        </p:txBody>
      </p:sp>
      <p:graphicFrame>
        <p:nvGraphicFramePr>
          <p:cNvPr id="6151" name="Object 7"/>
          <p:cNvGraphicFramePr>
            <a:graphicFrameLocks noChangeAspect="1"/>
          </p:cNvGraphicFramePr>
          <p:nvPr/>
        </p:nvGraphicFramePr>
        <p:xfrm>
          <a:off x="458788" y="2519363"/>
          <a:ext cx="441325" cy="144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4" name="Vergelijking" r:id="rId7" imgW="380880" imgH="126720" progId="Equation.3">
                  <p:embed/>
                </p:oleObj>
              </mc:Choice>
              <mc:Fallback>
                <p:oleObj name="Vergelijking" r:id="rId7" imgW="380880" imgH="12672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788" y="2519363"/>
                        <a:ext cx="441325" cy="144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5" name="Object 11"/>
          <p:cNvGraphicFramePr>
            <a:graphicFrameLocks noChangeAspect="1"/>
          </p:cNvGraphicFramePr>
          <p:nvPr/>
        </p:nvGraphicFramePr>
        <p:xfrm>
          <a:off x="468313" y="4292600"/>
          <a:ext cx="773112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5" name="Vergelijking" r:id="rId9" imgW="380835" imgH="393529" progId="Equation.3">
                  <p:embed/>
                </p:oleObj>
              </mc:Choice>
              <mc:Fallback>
                <p:oleObj name="Vergelijking" r:id="rId9" imgW="380835" imgH="393529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4292600"/>
                        <a:ext cx="773112" cy="792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9" name="Object 15"/>
          <p:cNvGraphicFramePr>
            <a:graphicFrameLocks noChangeAspect="1"/>
          </p:cNvGraphicFramePr>
          <p:nvPr>
            <p:ph sz="half" idx="2"/>
          </p:nvPr>
        </p:nvGraphicFramePr>
        <p:xfrm>
          <a:off x="446088" y="3284538"/>
          <a:ext cx="12954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6" name="Vergelijking" r:id="rId11" imgW="1143000" imgH="672840" progId="Equation.3">
                  <p:embed/>
                </p:oleObj>
              </mc:Choice>
              <mc:Fallback>
                <p:oleObj name="Vergelijking" r:id="rId11" imgW="1143000" imgH="67284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088" y="3284538"/>
                        <a:ext cx="12954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168" name="Group 24"/>
          <p:cNvGrpSpPr>
            <a:grpSpLocks/>
          </p:cNvGrpSpPr>
          <p:nvPr/>
        </p:nvGrpSpPr>
        <p:grpSpPr bwMode="auto">
          <a:xfrm>
            <a:off x="755650" y="2997200"/>
            <a:ext cx="1217613" cy="1296988"/>
            <a:chOff x="476" y="2407"/>
            <a:chExt cx="767" cy="817"/>
          </a:xfrm>
        </p:grpSpPr>
        <p:sp>
          <p:nvSpPr>
            <p:cNvPr id="6161" name="Line 17"/>
            <p:cNvSpPr>
              <a:spLocks noChangeShapeType="1"/>
            </p:cNvSpPr>
            <p:nvPr/>
          </p:nvSpPr>
          <p:spPr bwMode="auto">
            <a:xfrm flipV="1">
              <a:off x="612" y="2568"/>
              <a:ext cx="227" cy="227"/>
            </a:xfrm>
            <a:prstGeom prst="line">
              <a:avLst/>
            </a:prstGeom>
            <a:noFill/>
            <a:ln w="31750">
              <a:solidFill>
                <a:srgbClr val="66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6162" name="Line 18"/>
            <p:cNvSpPr>
              <a:spLocks noChangeShapeType="1"/>
            </p:cNvSpPr>
            <p:nvPr/>
          </p:nvSpPr>
          <p:spPr bwMode="auto">
            <a:xfrm flipV="1">
              <a:off x="919" y="2819"/>
              <a:ext cx="227" cy="227"/>
            </a:xfrm>
            <a:prstGeom prst="line">
              <a:avLst/>
            </a:prstGeom>
            <a:noFill/>
            <a:ln w="31750">
              <a:solidFill>
                <a:srgbClr val="66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6163" name="Text Box 19"/>
            <p:cNvSpPr txBox="1">
              <a:spLocks noChangeArrowheads="1"/>
            </p:cNvSpPr>
            <p:nvPr/>
          </p:nvSpPr>
          <p:spPr bwMode="auto">
            <a:xfrm>
              <a:off x="476" y="2407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400">
                  <a:solidFill>
                    <a:srgbClr val="6600CC"/>
                  </a:solidFill>
                  <a:latin typeface="Times New Roman" panose="02020603050405020304" pitchFamily="18" charset="0"/>
                </a:rPr>
                <a:t>5</a:t>
              </a:r>
              <a:endParaRPr lang="nl-NL" sz="2400">
                <a:solidFill>
                  <a:srgbClr val="6600CC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164" name="Text Box 20"/>
            <p:cNvSpPr txBox="1">
              <a:spLocks noChangeArrowheads="1"/>
            </p:cNvSpPr>
            <p:nvPr/>
          </p:nvSpPr>
          <p:spPr bwMode="auto">
            <a:xfrm>
              <a:off x="1031" y="2936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400">
                  <a:solidFill>
                    <a:srgbClr val="6600CC"/>
                  </a:solidFill>
                  <a:latin typeface="Times New Roman" panose="02020603050405020304" pitchFamily="18" charset="0"/>
                </a:rPr>
                <a:t>1</a:t>
              </a:r>
              <a:endParaRPr lang="nl-NL" sz="2400">
                <a:solidFill>
                  <a:srgbClr val="6600CC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6169" name="Group 25"/>
          <p:cNvGrpSpPr>
            <a:grpSpLocks/>
          </p:cNvGrpSpPr>
          <p:nvPr/>
        </p:nvGrpSpPr>
        <p:grpSpPr bwMode="auto">
          <a:xfrm>
            <a:off x="754063" y="2997200"/>
            <a:ext cx="1235075" cy="1304925"/>
            <a:chOff x="475" y="2404"/>
            <a:chExt cx="778" cy="822"/>
          </a:xfrm>
        </p:grpSpPr>
        <p:sp>
          <p:nvSpPr>
            <p:cNvPr id="6153" name="Rectangle 9"/>
            <p:cNvSpPr>
              <a:spLocks noChangeArrowheads="1"/>
            </p:cNvSpPr>
            <p:nvPr/>
          </p:nvSpPr>
          <p:spPr bwMode="auto">
            <a:xfrm>
              <a:off x="475" y="2938"/>
              <a:ext cx="18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nl-NL" sz="2400">
                  <a:solidFill>
                    <a:srgbClr val="00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lang="nl-NL" sz="2400" b="1">
                <a:solidFill>
                  <a:srgbClr val="0066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165" name="Text Box 21"/>
            <p:cNvSpPr txBox="1">
              <a:spLocks noChangeArrowheads="1"/>
            </p:cNvSpPr>
            <p:nvPr/>
          </p:nvSpPr>
          <p:spPr bwMode="auto">
            <a:xfrm>
              <a:off x="1041" y="2404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400">
                  <a:solidFill>
                    <a:srgbClr val="006600"/>
                  </a:solidFill>
                  <a:latin typeface="Times New Roman" panose="02020603050405020304" pitchFamily="18" charset="0"/>
                </a:rPr>
                <a:t>1</a:t>
              </a:r>
              <a:endParaRPr lang="nl-NL" sz="2400">
                <a:solidFill>
                  <a:srgbClr val="0066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166" name="Line 22"/>
            <p:cNvSpPr>
              <a:spLocks noChangeShapeType="1"/>
            </p:cNvSpPr>
            <p:nvPr/>
          </p:nvSpPr>
          <p:spPr bwMode="auto">
            <a:xfrm>
              <a:off x="937" y="2582"/>
              <a:ext cx="181" cy="182"/>
            </a:xfrm>
            <a:prstGeom prst="line">
              <a:avLst/>
            </a:prstGeom>
            <a:noFill/>
            <a:ln w="3175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6167" name="Line 23"/>
            <p:cNvSpPr>
              <a:spLocks noChangeShapeType="1"/>
            </p:cNvSpPr>
            <p:nvPr/>
          </p:nvSpPr>
          <p:spPr bwMode="auto">
            <a:xfrm>
              <a:off x="675" y="2854"/>
              <a:ext cx="181" cy="182"/>
            </a:xfrm>
            <a:prstGeom prst="line">
              <a:avLst/>
            </a:prstGeom>
            <a:noFill/>
            <a:ln w="3175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sp>
        <p:nvSpPr>
          <p:cNvPr id="6170" name="Text Box 26"/>
          <p:cNvSpPr txBox="1">
            <a:spLocks noChangeArrowheads="1"/>
          </p:cNvSpPr>
          <p:nvPr/>
        </p:nvSpPr>
        <p:spPr bwMode="auto">
          <a:xfrm>
            <a:off x="3779838" y="1409700"/>
            <a:ext cx="450373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000">
                <a:latin typeface="Times New Roman" panose="02020603050405020304" pitchFamily="18" charset="0"/>
              </a:rPr>
              <a:t> Bepaal het teken en plaats het in de teller</a:t>
            </a:r>
          </a:p>
          <a:p>
            <a:r>
              <a:rPr lang="nl-BE" sz="2000">
                <a:latin typeface="Times New Roman" panose="02020603050405020304" pitchFamily="18" charset="0"/>
              </a:rPr>
              <a:t>   of voor de breukstreep.</a:t>
            </a:r>
            <a:endParaRPr lang="nl-NL" sz="2000">
              <a:latin typeface="Times New Roman" panose="02020603050405020304" pitchFamily="18" charset="0"/>
            </a:endParaRPr>
          </a:p>
        </p:txBody>
      </p:sp>
      <p:sp>
        <p:nvSpPr>
          <p:cNvPr id="6171" name="Text Box 27"/>
          <p:cNvSpPr txBox="1">
            <a:spLocks noChangeArrowheads="1"/>
          </p:cNvSpPr>
          <p:nvPr/>
        </p:nvSpPr>
        <p:spPr bwMode="auto">
          <a:xfrm>
            <a:off x="3779838" y="2168525"/>
            <a:ext cx="45069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000">
                <a:latin typeface="Times New Roman" panose="02020603050405020304" pitchFamily="18" charset="0"/>
              </a:rPr>
              <a:t> Herschrijf de opgave op één breukstreep.</a:t>
            </a:r>
            <a:endParaRPr lang="nl-NL" sz="2000">
              <a:latin typeface="Times New Roman" panose="02020603050405020304" pitchFamily="18" charset="0"/>
            </a:endParaRPr>
          </a:p>
        </p:txBody>
      </p:sp>
      <p:sp>
        <p:nvSpPr>
          <p:cNvPr id="6172" name="Text Box 28"/>
          <p:cNvSpPr txBox="1">
            <a:spLocks noChangeArrowheads="1"/>
          </p:cNvSpPr>
          <p:nvPr/>
        </p:nvSpPr>
        <p:spPr bwMode="auto">
          <a:xfrm>
            <a:off x="3779838" y="2708275"/>
            <a:ext cx="3619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000">
                <a:latin typeface="Times New Roman" panose="02020603050405020304" pitchFamily="18" charset="0"/>
              </a:rPr>
              <a:t> Vereenvoudig tot de basisbreuk.</a:t>
            </a:r>
            <a:endParaRPr lang="nl-NL" sz="2000">
              <a:latin typeface="Times New Roman" panose="02020603050405020304" pitchFamily="18" charset="0"/>
            </a:endParaRPr>
          </a:p>
        </p:txBody>
      </p:sp>
      <p:sp>
        <p:nvSpPr>
          <p:cNvPr id="6173" name="Text Box 29"/>
          <p:cNvSpPr txBox="1">
            <a:spLocks noChangeArrowheads="1"/>
          </p:cNvSpPr>
          <p:nvPr/>
        </p:nvSpPr>
        <p:spPr bwMode="auto">
          <a:xfrm>
            <a:off x="3779838" y="3284538"/>
            <a:ext cx="32861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000">
                <a:latin typeface="Times New Roman" panose="02020603050405020304" pitchFamily="18" charset="0"/>
              </a:rPr>
              <a:t> Vermenigvuldig de tellers en</a:t>
            </a:r>
          </a:p>
          <a:p>
            <a:r>
              <a:rPr lang="nl-BE" sz="2000">
                <a:latin typeface="Times New Roman" panose="02020603050405020304" pitchFamily="18" charset="0"/>
              </a:rPr>
              <a:t>   vermenigvuldig de noemers.</a:t>
            </a:r>
            <a:endParaRPr lang="nl-NL" sz="2000">
              <a:latin typeface="Times New Roman" panose="02020603050405020304" pitchFamily="18" charset="0"/>
            </a:endParaRPr>
          </a:p>
        </p:txBody>
      </p:sp>
      <p:grpSp>
        <p:nvGrpSpPr>
          <p:cNvPr id="6174" name="Group 30"/>
          <p:cNvGrpSpPr>
            <a:grpSpLocks/>
          </p:cNvGrpSpPr>
          <p:nvPr/>
        </p:nvGrpSpPr>
        <p:grpSpPr bwMode="auto">
          <a:xfrm>
            <a:off x="323850" y="5084763"/>
            <a:ext cx="2286000" cy="708025"/>
            <a:chOff x="204" y="2614"/>
            <a:chExt cx="1440" cy="446"/>
          </a:xfrm>
        </p:grpSpPr>
        <p:grpSp>
          <p:nvGrpSpPr>
            <p:cNvPr id="6175" name="Group 31"/>
            <p:cNvGrpSpPr>
              <a:grpSpLocks/>
            </p:cNvGrpSpPr>
            <p:nvPr/>
          </p:nvGrpSpPr>
          <p:grpSpPr bwMode="auto">
            <a:xfrm>
              <a:off x="204" y="2614"/>
              <a:ext cx="196" cy="443"/>
              <a:chOff x="204" y="2614"/>
              <a:chExt cx="196" cy="443"/>
            </a:xfrm>
          </p:grpSpPr>
          <p:sp>
            <p:nvSpPr>
              <p:cNvPr id="6176" name="Text Box 32"/>
              <p:cNvSpPr txBox="1">
                <a:spLocks noChangeArrowheads="1"/>
              </p:cNvSpPr>
              <p:nvPr/>
            </p:nvSpPr>
            <p:spPr bwMode="auto">
              <a:xfrm>
                <a:off x="204" y="2614"/>
                <a:ext cx="187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 sz="2000">
                    <a:latin typeface="Times New Roman" panose="02020603050405020304" pitchFamily="18" charset="0"/>
                  </a:rPr>
                  <a:t>a</a:t>
                </a:r>
                <a:endParaRPr lang="nl-NL" sz="20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177" name="Text Box 33"/>
              <p:cNvSpPr txBox="1">
                <a:spLocks noChangeArrowheads="1"/>
              </p:cNvSpPr>
              <p:nvPr/>
            </p:nvSpPr>
            <p:spPr bwMode="auto">
              <a:xfrm>
                <a:off x="204" y="2807"/>
                <a:ext cx="19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 sz="2000">
                    <a:latin typeface="Times New Roman" panose="02020603050405020304" pitchFamily="18" charset="0"/>
                  </a:rPr>
                  <a:t>b</a:t>
                </a:r>
                <a:endParaRPr lang="nl-NL" sz="20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178" name="Line 34"/>
              <p:cNvSpPr>
                <a:spLocks noChangeShapeType="1"/>
              </p:cNvSpPr>
              <p:nvPr/>
            </p:nvSpPr>
            <p:spPr bwMode="auto">
              <a:xfrm>
                <a:off x="249" y="2840"/>
                <a:ext cx="9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l-BE"/>
              </a:p>
            </p:txBody>
          </p:sp>
        </p:grpSp>
        <p:grpSp>
          <p:nvGrpSpPr>
            <p:cNvPr id="6179" name="Group 35"/>
            <p:cNvGrpSpPr>
              <a:grpSpLocks/>
            </p:cNvGrpSpPr>
            <p:nvPr/>
          </p:nvGrpSpPr>
          <p:grpSpPr bwMode="auto">
            <a:xfrm>
              <a:off x="553" y="2614"/>
              <a:ext cx="196" cy="446"/>
              <a:chOff x="779" y="2614"/>
              <a:chExt cx="196" cy="446"/>
            </a:xfrm>
          </p:grpSpPr>
          <p:sp>
            <p:nvSpPr>
              <p:cNvPr id="6180" name="Text Box 36"/>
              <p:cNvSpPr txBox="1">
                <a:spLocks noChangeArrowheads="1"/>
              </p:cNvSpPr>
              <p:nvPr/>
            </p:nvSpPr>
            <p:spPr bwMode="auto">
              <a:xfrm>
                <a:off x="788" y="2614"/>
                <a:ext cx="187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 sz="2000">
                    <a:latin typeface="Times New Roman" panose="02020603050405020304" pitchFamily="18" charset="0"/>
                  </a:rPr>
                  <a:t>c</a:t>
                </a:r>
                <a:endParaRPr lang="nl-NL" sz="20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181" name="Text Box 37"/>
              <p:cNvSpPr txBox="1">
                <a:spLocks noChangeArrowheads="1"/>
              </p:cNvSpPr>
              <p:nvPr/>
            </p:nvSpPr>
            <p:spPr bwMode="auto">
              <a:xfrm>
                <a:off x="779" y="2810"/>
                <a:ext cx="19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 sz="2000">
                    <a:latin typeface="Times New Roman" panose="02020603050405020304" pitchFamily="18" charset="0"/>
                  </a:rPr>
                  <a:t>d</a:t>
                </a:r>
                <a:endParaRPr lang="nl-NL" sz="20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182" name="Line 38"/>
              <p:cNvSpPr>
                <a:spLocks noChangeShapeType="1"/>
              </p:cNvSpPr>
              <p:nvPr/>
            </p:nvSpPr>
            <p:spPr bwMode="auto">
              <a:xfrm>
                <a:off x="839" y="2840"/>
                <a:ext cx="9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l-BE"/>
              </a:p>
            </p:txBody>
          </p:sp>
        </p:grpSp>
        <p:sp>
          <p:nvSpPr>
            <p:cNvPr id="6183" name="Text Box 39"/>
            <p:cNvSpPr txBox="1">
              <a:spLocks noChangeArrowheads="1"/>
            </p:cNvSpPr>
            <p:nvPr/>
          </p:nvSpPr>
          <p:spPr bwMode="auto">
            <a:xfrm>
              <a:off x="340" y="2690"/>
              <a:ext cx="26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en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  <p:sp>
          <p:nvSpPr>
            <p:cNvPr id="6184" name="Text Box 40"/>
            <p:cNvSpPr txBox="1">
              <a:spLocks noChangeArrowheads="1"/>
            </p:cNvSpPr>
            <p:nvPr/>
          </p:nvSpPr>
          <p:spPr bwMode="auto">
            <a:xfrm>
              <a:off x="734" y="2694"/>
              <a:ext cx="91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zijn breuken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</p:grpSp>
      <p:sp>
        <p:nvSpPr>
          <p:cNvPr id="6185" name="Text Box 41"/>
          <p:cNvSpPr txBox="1">
            <a:spLocks noChangeArrowheads="1"/>
          </p:cNvSpPr>
          <p:nvPr/>
        </p:nvSpPr>
        <p:spPr bwMode="auto">
          <a:xfrm>
            <a:off x="323850" y="5762625"/>
            <a:ext cx="1198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>
                <a:latin typeface="Times New Roman" panose="02020603050405020304" pitchFamily="18" charset="0"/>
              </a:rPr>
              <a:t>b en d </a:t>
            </a:r>
            <a:r>
              <a:rPr lang="nl-BE" sz="2000">
                <a:latin typeface="Times New Roman" panose="02020603050405020304" pitchFamily="18" charset="0"/>
                <a:cs typeface="Arial" panose="020B0604020202020204" pitchFamily="34" charset="0"/>
              </a:rPr>
              <a:t>≠ 0</a:t>
            </a:r>
          </a:p>
        </p:txBody>
      </p:sp>
      <p:grpSp>
        <p:nvGrpSpPr>
          <p:cNvPr id="6186" name="Group 42"/>
          <p:cNvGrpSpPr>
            <a:grpSpLocks/>
          </p:cNvGrpSpPr>
          <p:nvPr/>
        </p:nvGrpSpPr>
        <p:grpSpPr bwMode="auto">
          <a:xfrm>
            <a:off x="323850" y="6092825"/>
            <a:ext cx="1063625" cy="741363"/>
            <a:chOff x="204" y="3540"/>
            <a:chExt cx="670" cy="467"/>
          </a:xfrm>
        </p:grpSpPr>
        <p:grpSp>
          <p:nvGrpSpPr>
            <p:cNvPr id="6187" name="Group 43"/>
            <p:cNvGrpSpPr>
              <a:grpSpLocks/>
            </p:cNvGrpSpPr>
            <p:nvPr/>
          </p:nvGrpSpPr>
          <p:grpSpPr bwMode="auto">
            <a:xfrm>
              <a:off x="204" y="3540"/>
              <a:ext cx="196" cy="466"/>
              <a:chOff x="2957" y="2478"/>
              <a:chExt cx="196" cy="466"/>
            </a:xfrm>
          </p:grpSpPr>
          <p:sp>
            <p:nvSpPr>
              <p:cNvPr id="6188" name="Text Box 44"/>
              <p:cNvSpPr txBox="1">
                <a:spLocks noChangeArrowheads="1"/>
              </p:cNvSpPr>
              <p:nvPr/>
            </p:nvSpPr>
            <p:spPr bwMode="auto">
              <a:xfrm>
                <a:off x="2958" y="2478"/>
                <a:ext cx="187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 sz="2000">
                    <a:latin typeface="Times New Roman" panose="02020603050405020304" pitchFamily="18" charset="0"/>
                  </a:rPr>
                  <a:t>a</a:t>
                </a:r>
                <a:endParaRPr lang="nl-NL" sz="20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189" name="Text Box 45"/>
              <p:cNvSpPr txBox="1">
                <a:spLocks noChangeArrowheads="1"/>
              </p:cNvSpPr>
              <p:nvPr/>
            </p:nvSpPr>
            <p:spPr bwMode="auto">
              <a:xfrm>
                <a:off x="2957" y="2694"/>
                <a:ext cx="19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 sz="2000">
                    <a:latin typeface="Times New Roman" panose="02020603050405020304" pitchFamily="18" charset="0"/>
                  </a:rPr>
                  <a:t>b</a:t>
                </a:r>
                <a:endParaRPr lang="nl-NL" sz="20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190" name="Line 46"/>
              <p:cNvSpPr>
                <a:spLocks noChangeShapeType="1"/>
              </p:cNvSpPr>
              <p:nvPr/>
            </p:nvSpPr>
            <p:spPr bwMode="auto">
              <a:xfrm>
                <a:off x="3002" y="2704"/>
                <a:ext cx="9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l-BE"/>
              </a:p>
            </p:txBody>
          </p:sp>
        </p:grpSp>
        <p:grpSp>
          <p:nvGrpSpPr>
            <p:cNvPr id="6191" name="Group 47"/>
            <p:cNvGrpSpPr>
              <a:grpSpLocks/>
            </p:cNvGrpSpPr>
            <p:nvPr/>
          </p:nvGrpSpPr>
          <p:grpSpPr bwMode="auto">
            <a:xfrm>
              <a:off x="476" y="3545"/>
              <a:ext cx="196" cy="462"/>
              <a:chOff x="3327" y="2621"/>
              <a:chExt cx="196" cy="462"/>
            </a:xfrm>
          </p:grpSpPr>
          <p:sp>
            <p:nvSpPr>
              <p:cNvPr id="6192" name="Text Box 48"/>
              <p:cNvSpPr txBox="1">
                <a:spLocks noChangeArrowheads="1"/>
              </p:cNvSpPr>
              <p:nvPr/>
            </p:nvSpPr>
            <p:spPr bwMode="auto">
              <a:xfrm>
                <a:off x="3328" y="2621"/>
                <a:ext cx="187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 sz="2000">
                    <a:latin typeface="Times New Roman" panose="02020603050405020304" pitchFamily="18" charset="0"/>
                  </a:rPr>
                  <a:t>c</a:t>
                </a:r>
                <a:endParaRPr lang="nl-NL" sz="20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193" name="Text Box 49"/>
              <p:cNvSpPr txBox="1">
                <a:spLocks noChangeArrowheads="1"/>
              </p:cNvSpPr>
              <p:nvPr/>
            </p:nvSpPr>
            <p:spPr bwMode="auto">
              <a:xfrm>
                <a:off x="3327" y="2833"/>
                <a:ext cx="19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 sz="2000">
                    <a:latin typeface="Times New Roman" panose="02020603050405020304" pitchFamily="18" charset="0"/>
                  </a:rPr>
                  <a:t>d</a:t>
                </a:r>
                <a:endParaRPr lang="nl-NL" sz="20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194" name="Line 50"/>
              <p:cNvSpPr>
                <a:spLocks noChangeShapeType="1"/>
              </p:cNvSpPr>
              <p:nvPr/>
            </p:nvSpPr>
            <p:spPr bwMode="auto">
              <a:xfrm>
                <a:off x="3379" y="2840"/>
                <a:ext cx="9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l-BE"/>
              </a:p>
            </p:txBody>
          </p:sp>
        </p:grpSp>
        <p:sp>
          <p:nvSpPr>
            <p:cNvPr id="6195" name="Text Box 51"/>
            <p:cNvSpPr txBox="1">
              <a:spLocks noChangeArrowheads="1"/>
            </p:cNvSpPr>
            <p:nvPr/>
          </p:nvSpPr>
          <p:spPr bwMode="auto">
            <a:xfrm>
              <a:off x="357" y="3564"/>
              <a:ext cx="16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400">
                  <a:latin typeface="Times New Roman" panose="02020603050405020304" pitchFamily="18" charset="0"/>
                </a:rPr>
                <a:t>.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6196" name="Text Box 52"/>
            <p:cNvSpPr txBox="1">
              <a:spLocks noChangeArrowheads="1"/>
            </p:cNvSpPr>
            <p:nvPr/>
          </p:nvSpPr>
          <p:spPr bwMode="auto">
            <a:xfrm>
              <a:off x="668" y="3633"/>
              <a:ext cx="20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=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6197" name="Group 53"/>
          <p:cNvGrpSpPr>
            <a:grpSpLocks/>
          </p:cNvGrpSpPr>
          <p:nvPr/>
        </p:nvGrpSpPr>
        <p:grpSpPr bwMode="auto">
          <a:xfrm>
            <a:off x="1350963" y="6043613"/>
            <a:ext cx="628650" cy="771525"/>
            <a:chOff x="3093" y="3679"/>
            <a:chExt cx="396" cy="486"/>
          </a:xfrm>
        </p:grpSpPr>
        <p:sp>
          <p:nvSpPr>
            <p:cNvPr id="6198" name="Text Box 54"/>
            <p:cNvSpPr txBox="1">
              <a:spLocks noChangeArrowheads="1"/>
            </p:cNvSpPr>
            <p:nvPr/>
          </p:nvSpPr>
          <p:spPr bwMode="auto">
            <a:xfrm>
              <a:off x="3094" y="3679"/>
              <a:ext cx="37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a . c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  <p:sp>
          <p:nvSpPr>
            <p:cNvPr id="6199" name="Text Box 55"/>
            <p:cNvSpPr txBox="1">
              <a:spLocks noChangeArrowheads="1"/>
            </p:cNvSpPr>
            <p:nvPr/>
          </p:nvSpPr>
          <p:spPr bwMode="auto">
            <a:xfrm>
              <a:off x="3093" y="3915"/>
              <a:ext cx="3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b . d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  <p:sp>
          <p:nvSpPr>
            <p:cNvPr id="6200" name="Line 56"/>
            <p:cNvSpPr>
              <a:spLocks noChangeShapeType="1"/>
            </p:cNvSpPr>
            <p:nvPr/>
          </p:nvSpPr>
          <p:spPr bwMode="auto">
            <a:xfrm>
              <a:off x="3152" y="3929"/>
              <a:ext cx="2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6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6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6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0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5" dur="500"/>
                                        <p:tgtEl>
                                          <p:spTgt spid="6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9" dur="500"/>
                                        <p:tgtEl>
                                          <p:spTgt spid="6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4" dur="500"/>
                                        <p:tgtEl>
                                          <p:spTgt spid="6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6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/>
      <p:bldP spid="6170" grpId="0"/>
      <p:bldP spid="6171" grpId="0"/>
      <p:bldP spid="6172" grpId="0"/>
      <p:bldP spid="6173" grpId="0"/>
      <p:bldP spid="618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5563"/>
            <a:ext cx="8229600" cy="777875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Breuken vermenigvuldigen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173038" y="1243013"/>
            <a:ext cx="2095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solidFill>
                  <a:schemeClr val="accent2"/>
                </a:solidFill>
                <a:latin typeface="Verdana" panose="020B0604030504040204" pitchFamily="34" charset="0"/>
              </a:rPr>
              <a:t>Voorbeelden</a:t>
            </a:r>
            <a:endParaRPr lang="nl-NL" sz="2400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179388" y="2060575"/>
            <a:ext cx="6346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latin typeface="Times New Roman" panose="02020603050405020304" pitchFamily="18" charset="0"/>
              </a:rPr>
              <a:t>Problemen bij het vermenigvuldigen van breuken?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31756" name="AutoShape 12">
            <a:hlinkClick r:id="" action="ppaction://noaction" highlightClick="1"/>
            <a:hlinkHover r:id="rId2" action="ppaction://hlinkfile"/>
          </p:cNvPr>
          <p:cNvSpPr>
            <a:spLocks noChangeArrowheads="1"/>
          </p:cNvSpPr>
          <p:nvPr/>
        </p:nvSpPr>
        <p:spPr bwMode="auto">
          <a:xfrm>
            <a:off x="2952750" y="2997200"/>
            <a:ext cx="611188" cy="576263"/>
          </a:xfrm>
          <a:prstGeom prst="actionButtonInformation">
            <a:avLst/>
          </a:prstGeom>
          <a:solidFill>
            <a:srgbClr val="8787E1"/>
          </a:solidFill>
          <a:ln w="19050">
            <a:solidFill>
              <a:srgbClr val="3232C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autoUpdateAnimBg="0"/>
      <p:bldP spid="31747" grpId="0"/>
      <p:bldP spid="31752" grpId="0"/>
      <p:bldP spid="31756" grpId="0" animBg="1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147</Words>
  <Application>Microsoft Office PowerPoint</Application>
  <PresentationFormat>Diavoorstelling (4:3)</PresentationFormat>
  <Paragraphs>55</Paragraphs>
  <Slides>4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2</vt:i4>
      </vt:variant>
      <vt:variant>
        <vt:lpstr>Diatitels</vt:lpstr>
      </vt:variant>
      <vt:variant>
        <vt:i4>4</vt:i4>
      </vt:variant>
    </vt:vector>
  </HeadingPairs>
  <TitlesOfParts>
    <vt:vector size="11" baseType="lpstr">
      <vt:lpstr>Arial</vt:lpstr>
      <vt:lpstr>Comic Sans MS</vt:lpstr>
      <vt:lpstr>Verdana</vt:lpstr>
      <vt:lpstr>Times New Roman</vt:lpstr>
      <vt:lpstr>Standaardontwerp</vt:lpstr>
      <vt:lpstr>Microsoft Vergelijkingseditor 3.0</vt:lpstr>
      <vt:lpstr>Microsoft Vergelijking 3.0</vt:lpstr>
      <vt:lpstr>Breuken vermenigvuldigen</vt:lpstr>
      <vt:lpstr>Breuken vermenigvuldigen</vt:lpstr>
      <vt:lpstr>Breuken vermenigvuldigen</vt:lpstr>
      <vt:lpstr>Breuken vermenigvuldigen</vt:lpstr>
    </vt:vector>
  </TitlesOfParts>
  <Company>Sint Jan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RATIONALE GETALLEN</dc:title>
  <dc:creator>Lesgever</dc:creator>
  <cp:lastModifiedBy>andre snijers</cp:lastModifiedBy>
  <cp:revision>30</cp:revision>
  <dcterms:created xsi:type="dcterms:W3CDTF">2003-06-20T12:10:10Z</dcterms:created>
  <dcterms:modified xsi:type="dcterms:W3CDTF">2013-12-11T14:32:20Z</dcterms:modified>
</cp:coreProperties>
</file>