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71" r:id="rId3"/>
    <p:sldId id="262" r:id="rId4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CC"/>
    <a:srgbClr val="800080"/>
    <a:srgbClr val="008000"/>
    <a:srgbClr val="0000FF"/>
    <a:srgbClr val="FF0066"/>
    <a:srgbClr val="FF0000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00" autoAdjust="0"/>
    <p:restoredTop sz="94600"/>
  </p:normalViewPr>
  <p:slideViewPr>
    <p:cSldViewPr>
      <p:cViewPr varScale="1">
        <p:scale>
          <a:sx n="74" d="100"/>
          <a:sy n="74" d="100"/>
        </p:scale>
        <p:origin x="111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12" Type="http://schemas.openxmlformats.org/officeDocument/2006/relationships/image" Target="../media/image12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5" Type="http://schemas.openxmlformats.org/officeDocument/2006/relationships/image" Target="../media/image5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image" Target="../media/image15.wmf"/><Relationship Id="rId7" Type="http://schemas.openxmlformats.org/officeDocument/2006/relationships/image" Target="../media/image19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18.wmf"/><Relationship Id="rId11" Type="http://schemas.openxmlformats.org/officeDocument/2006/relationships/image" Target="../media/image23.wmf"/><Relationship Id="rId5" Type="http://schemas.openxmlformats.org/officeDocument/2006/relationships/image" Target="../media/image17.wmf"/><Relationship Id="rId10" Type="http://schemas.openxmlformats.org/officeDocument/2006/relationships/image" Target="../media/image22.wmf"/><Relationship Id="rId4" Type="http://schemas.openxmlformats.org/officeDocument/2006/relationships/image" Target="../media/image16.wmf"/><Relationship Id="rId9" Type="http://schemas.openxmlformats.org/officeDocument/2006/relationships/image" Target="../media/image2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857F42-E60B-425A-B667-9ECAA34020C1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0499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997294-6E11-4F82-B087-8ADAEFBD6566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300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E9D597-B54F-4755-84FC-8F49948E20CE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05551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el en vier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7444A3E-EF90-4E64-ADE4-801537385F9B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89350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6CF478-DC84-4977-8A26-1A67E35ED54B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8198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A39C27-EC01-42DE-84A8-1A23B99B1728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23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E0C8AA-5792-4F11-8786-C62B1ABB586E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5114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4225AB-DC81-488C-B11C-955D3A93D0AB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1940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3029E8-431A-476D-AFE5-B72BC31F29FF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87962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90FC51-A039-47BF-9ED4-E085121D1FA1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23476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95C004-6673-4E6F-A1BD-85B975A2FD90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7611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77EE79-D9D3-49D2-A699-D65445C8F3B8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9714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CD061FE-D6CF-4846-B449-F6B61BD7A110}" type="slidenum">
              <a:rPr lang="nl-NL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8.wmf"/><Relationship Id="rId26" Type="http://schemas.openxmlformats.org/officeDocument/2006/relationships/image" Target="../media/image12.wmf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0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17" Type="http://schemas.openxmlformats.org/officeDocument/2006/relationships/oleObject" Target="../embeddings/oleObject8.bin"/><Relationship Id="rId25" Type="http://schemas.openxmlformats.org/officeDocument/2006/relationships/oleObject" Target="../embeddings/oleObject12.bin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7.wmf"/><Relationship Id="rId20" Type="http://schemas.openxmlformats.org/officeDocument/2006/relationships/image" Target="../media/image9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24" Type="http://schemas.openxmlformats.org/officeDocument/2006/relationships/image" Target="../media/image11.wmf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oleObject" Target="../embeddings/oleObject11.bin"/><Relationship Id="rId10" Type="http://schemas.openxmlformats.org/officeDocument/2006/relationships/image" Target="../media/image4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Relationship Id="rId22" Type="http://schemas.openxmlformats.org/officeDocument/2006/relationships/image" Target="../media/image10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13" Type="http://schemas.openxmlformats.org/officeDocument/2006/relationships/oleObject" Target="../embeddings/oleObject18.bin"/><Relationship Id="rId18" Type="http://schemas.openxmlformats.org/officeDocument/2006/relationships/image" Target="../media/image20.wmf"/><Relationship Id="rId3" Type="http://schemas.openxmlformats.org/officeDocument/2006/relationships/oleObject" Target="../embeddings/oleObject13.bin"/><Relationship Id="rId21" Type="http://schemas.openxmlformats.org/officeDocument/2006/relationships/oleObject" Target="../embeddings/oleObject22.bin"/><Relationship Id="rId7" Type="http://schemas.openxmlformats.org/officeDocument/2006/relationships/oleObject" Target="../embeddings/oleObject15.bin"/><Relationship Id="rId12" Type="http://schemas.openxmlformats.org/officeDocument/2006/relationships/image" Target="../media/image17.wmf"/><Relationship Id="rId17" Type="http://schemas.openxmlformats.org/officeDocument/2006/relationships/oleObject" Target="../embeddings/oleObject20.bin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19.wmf"/><Relationship Id="rId20" Type="http://schemas.openxmlformats.org/officeDocument/2006/relationships/image" Target="../media/image21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14.wmf"/><Relationship Id="rId11" Type="http://schemas.openxmlformats.org/officeDocument/2006/relationships/oleObject" Target="../embeddings/oleObject17.bin"/><Relationship Id="rId24" Type="http://schemas.openxmlformats.org/officeDocument/2006/relationships/image" Target="../media/image23.wmf"/><Relationship Id="rId5" Type="http://schemas.openxmlformats.org/officeDocument/2006/relationships/oleObject" Target="../embeddings/oleObject14.bin"/><Relationship Id="rId15" Type="http://schemas.openxmlformats.org/officeDocument/2006/relationships/oleObject" Target="../embeddings/oleObject19.bin"/><Relationship Id="rId23" Type="http://schemas.openxmlformats.org/officeDocument/2006/relationships/oleObject" Target="../embeddings/oleObject23.bin"/><Relationship Id="rId10" Type="http://schemas.openxmlformats.org/officeDocument/2006/relationships/image" Target="../media/image16.wmf"/><Relationship Id="rId19" Type="http://schemas.openxmlformats.org/officeDocument/2006/relationships/oleObject" Target="../embeddings/oleObject21.bin"/><Relationship Id="rId4" Type="http://schemas.openxmlformats.org/officeDocument/2006/relationships/image" Target="../media/image13.wmf"/><Relationship Id="rId9" Type="http://schemas.openxmlformats.org/officeDocument/2006/relationships/oleObject" Target="../embeddings/oleObject16.bin"/><Relationship Id="rId14" Type="http://schemas.openxmlformats.org/officeDocument/2006/relationships/image" Target="../media/image18.wmf"/><Relationship Id="rId22" Type="http://schemas.openxmlformats.org/officeDocument/2006/relationships/image" Target="../media/image2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501900"/>
            <a:ext cx="8229600" cy="1143000"/>
          </a:xfrm>
        </p:spPr>
        <p:txBody>
          <a:bodyPr/>
          <a:lstStyle/>
          <a:p>
            <a:r>
              <a:rPr lang="nl-BE" b="1">
                <a:solidFill>
                  <a:srgbClr val="3333FF"/>
                </a:solidFill>
                <a:latin typeface="Comic Sans MS" panose="030F0702030302020204" pitchFamily="66" charset="0"/>
              </a:rPr>
              <a:t>Machten van breuken</a:t>
            </a:r>
            <a:endParaRPr lang="nl-NL" b="1">
              <a:solidFill>
                <a:srgbClr val="3333FF"/>
              </a:solidFill>
              <a:latin typeface="Comic Sans MS" panose="030F0702030302020204" pitchFamily="66" charset="0"/>
            </a:endParaRPr>
          </a:p>
        </p:txBody>
      </p:sp>
      <p:sp>
        <p:nvSpPr>
          <p:cNvPr id="20484" name="WordArt 4"/>
          <p:cNvSpPr>
            <a:spLocks noChangeArrowheads="1" noChangeShapeType="1" noTextEdit="1"/>
          </p:cNvSpPr>
          <p:nvPr/>
        </p:nvSpPr>
        <p:spPr bwMode="auto">
          <a:xfrm rot="678596">
            <a:off x="1254125" y="976313"/>
            <a:ext cx="5181600" cy="495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l-BE" sz="28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20921404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Comic Sans MS" panose="030F0702030302020204" pitchFamily="66" charset="0"/>
              </a:rPr>
              <a:t>Machten van breuken</a:t>
            </a:r>
          </a:p>
        </p:txBody>
      </p:sp>
      <p:sp>
        <p:nvSpPr>
          <p:cNvPr id="20485" name="WordArt 5"/>
          <p:cNvSpPr>
            <a:spLocks noChangeArrowheads="1" noChangeShapeType="1" noTextEdit="1"/>
          </p:cNvSpPr>
          <p:nvPr/>
        </p:nvSpPr>
        <p:spPr bwMode="auto">
          <a:xfrm rot="-658839">
            <a:off x="1657350" y="4795838"/>
            <a:ext cx="5181600" cy="495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l-BE" sz="28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658839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Comic Sans MS" panose="030F0702030302020204" pitchFamily="66" charset="0"/>
              </a:rPr>
              <a:t>Machten van breuken</a:t>
            </a: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6143625" y="5799138"/>
            <a:ext cx="20288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cs typeface="Arial" panose="020B0604020202020204" pitchFamily="34" charset="0"/>
              </a:rPr>
              <a:t>©   André Snijers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323850" y="44450"/>
            <a:ext cx="8424863" cy="706438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Een breuk tot een macht verheffen</a:t>
            </a:r>
            <a:endParaRPr lang="nl-NL" sz="36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aphicFrame>
        <p:nvGraphicFramePr>
          <p:cNvPr id="22548" name="Object 20"/>
          <p:cNvGraphicFramePr>
            <a:graphicFrameLocks noChangeAspect="1"/>
          </p:cNvGraphicFramePr>
          <p:nvPr>
            <p:ph sz="quarter" idx="1"/>
          </p:nvPr>
        </p:nvGraphicFramePr>
        <p:xfrm>
          <a:off x="1116013" y="1484313"/>
          <a:ext cx="1223962" cy="674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89" name="Vergelijking" r:id="rId3" imgW="1104840" imgH="609480" progId="Equation.3">
                  <p:embed/>
                </p:oleObj>
              </mc:Choice>
              <mc:Fallback>
                <p:oleObj name="Vergelijking" r:id="rId3" imgW="1104840" imgH="60948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1484313"/>
                        <a:ext cx="1223962" cy="674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150813" y="836613"/>
            <a:ext cx="19002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>
                <a:solidFill>
                  <a:srgbClr val="0000FF"/>
                </a:solidFill>
                <a:latin typeface="Verdana" panose="020B0604030504040204" pitchFamily="34" charset="0"/>
              </a:rPr>
              <a:t>Rekenregel</a:t>
            </a:r>
            <a:endParaRPr lang="nl-NL" sz="2400">
              <a:solidFill>
                <a:srgbClr val="0000FF"/>
              </a:solidFill>
              <a:latin typeface="Verdana" panose="020B0604030504040204" pitchFamily="34" charset="0"/>
            </a:endParaRP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4462463" y="3219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nl-BE"/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4129088" y="31956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nl-BE"/>
          </a:p>
        </p:txBody>
      </p:sp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4305300" y="3219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nl-BE"/>
          </a:p>
        </p:txBody>
      </p:sp>
      <p:sp>
        <p:nvSpPr>
          <p:cNvPr id="22541" name="Rectangle 13"/>
          <p:cNvSpPr>
            <a:spLocks noChangeArrowheads="1"/>
          </p:cNvSpPr>
          <p:nvPr/>
        </p:nvSpPr>
        <p:spPr bwMode="auto">
          <a:xfrm>
            <a:off x="4362450" y="33289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nl-BE"/>
          </a:p>
        </p:txBody>
      </p:sp>
      <p:graphicFrame>
        <p:nvGraphicFramePr>
          <p:cNvPr id="22543" name="Object 15"/>
          <p:cNvGraphicFramePr>
            <a:graphicFrameLocks noChangeAspect="1"/>
          </p:cNvGraphicFramePr>
          <p:nvPr/>
        </p:nvGraphicFramePr>
        <p:xfrm>
          <a:off x="223838" y="1412875"/>
          <a:ext cx="863600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90" name="Vergelijking" r:id="rId5" imgW="482391" imgH="469696" progId="Equation.3">
                  <p:embed/>
                </p:oleObj>
              </mc:Choice>
              <mc:Fallback>
                <p:oleObj name="Vergelijking" r:id="rId5" imgW="482391" imgH="469696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838" y="1412875"/>
                        <a:ext cx="863600" cy="828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45" name="Object 17"/>
          <p:cNvGraphicFramePr>
            <a:graphicFrameLocks noChangeAspect="1"/>
          </p:cNvGraphicFramePr>
          <p:nvPr/>
        </p:nvGraphicFramePr>
        <p:xfrm>
          <a:off x="3563938" y="1412875"/>
          <a:ext cx="647700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91" name="Vergelijking" r:id="rId7" imgW="342751" imgH="418918" progId="Equation.3">
                  <p:embed/>
                </p:oleObj>
              </mc:Choice>
              <mc:Fallback>
                <p:oleObj name="Vergelijking" r:id="rId7" imgW="342751" imgH="418918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938" y="1412875"/>
                        <a:ext cx="647700" cy="792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46" name="Rectangle 18"/>
          <p:cNvSpPr>
            <a:spLocks noChangeArrowheads="1"/>
          </p:cNvSpPr>
          <p:nvPr/>
        </p:nvSpPr>
        <p:spPr bwMode="auto">
          <a:xfrm>
            <a:off x="323850" y="3411538"/>
            <a:ext cx="464978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nl-BE" sz="2400">
                <a:latin typeface="Times New Roman" panose="02020603050405020304" pitchFamily="18" charset="0"/>
              </a:rPr>
              <a:t>a en b zijn gehele getallen en b </a:t>
            </a:r>
            <a:r>
              <a:rPr lang="nl-BE" sz="2400">
                <a:latin typeface="Times New Roman" panose="02020603050405020304" pitchFamily="18" charset="0"/>
                <a:cs typeface="Times New Roman" panose="02020603050405020304" pitchFamily="18" charset="0"/>
              </a:rPr>
              <a:t>≠ 0</a:t>
            </a:r>
          </a:p>
          <a:p>
            <a:r>
              <a:rPr lang="nl-BE" sz="2400">
                <a:latin typeface="Times New Roman" panose="02020603050405020304" pitchFamily="18" charset="0"/>
              </a:rPr>
              <a:t>n is een natuurlijk getal</a:t>
            </a:r>
            <a:endParaRPr lang="nl-NL" sz="2400">
              <a:latin typeface="Times New Roman" panose="02020603050405020304" pitchFamily="18" charset="0"/>
            </a:endParaRPr>
          </a:p>
        </p:txBody>
      </p:sp>
      <p:graphicFrame>
        <p:nvGraphicFramePr>
          <p:cNvPr id="22547" name="Object 19"/>
          <p:cNvGraphicFramePr>
            <a:graphicFrameLocks noChangeAspect="1"/>
          </p:cNvGraphicFramePr>
          <p:nvPr/>
        </p:nvGraphicFramePr>
        <p:xfrm>
          <a:off x="4211638" y="1484313"/>
          <a:ext cx="509587" cy="71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92" name="Vergelijking" r:id="rId9" imgW="279279" imgH="393529" progId="Equation.3">
                  <p:embed/>
                </p:oleObj>
              </mc:Choice>
              <mc:Fallback>
                <p:oleObj name="Vergelijking" r:id="rId9" imgW="279279" imgH="393529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1638" y="1484313"/>
                        <a:ext cx="509587" cy="719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2573" name="Group 45"/>
          <p:cNvGrpSpPr>
            <a:grpSpLocks/>
          </p:cNvGrpSpPr>
          <p:nvPr/>
        </p:nvGrpSpPr>
        <p:grpSpPr bwMode="auto">
          <a:xfrm>
            <a:off x="323850" y="4192588"/>
            <a:ext cx="792163" cy="892175"/>
            <a:chOff x="204" y="2747"/>
            <a:chExt cx="499" cy="562"/>
          </a:xfrm>
        </p:grpSpPr>
        <p:graphicFrame>
          <p:nvGraphicFramePr>
            <p:cNvPr id="22555" name="Object 27"/>
            <p:cNvGraphicFramePr>
              <a:graphicFrameLocks noChangeAspect="1"/>
            </p:cNvGraphicFramePr>
            <p:nvPr/>
          </p:nvGraphicFramePr>
          <p:xfrm>
            <a:off x="204" y="2869"/>
            <a:ext cx="499" cy="4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593" name="Vergelijking" r:id="rId11" imgW="749160" imgH="660240" progId="Equation.3">
                    <p:embed/>
                  </p:oleObj>
                </mc:Choice>
                <mc:Fallback>
                  <p:oleObj name="Vergelijking" r:id="rId11" imgW="749160" imgH="660240" progId="Equation.3">
                    <p:embed/>
                    <p:pic>
                      <p:nvPicPr>
                        <p:cNvPr id="0" name="Object 2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4" y="2869"/>
                          <a:ext cx="499" cy="4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2557" name="Text Box 29"/>
            <p:cNvSpPr txBox="1">
              <a:spLocks noChangeArrowheads="1"/>
            </p:cNvSpPr>
            <p:nvPr/>
          </p:nvSpPr>
          <p:spPr bwMode="auto">
            <a:xfrm>
              <a:off x="444" y="2747"/>
              <a:ext cx="19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>
                  <a:latin typeface="Times New Roman" panose="02020603050405020304" pitchFamily="18" charset="0"/>
                </a:rPr>
                <a:t>n</a:t>
              </a:r>
              <a:endParaRPr lang="nl-NL" sz="20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22562" name="Group 34"/>
          <p:cNvGrpSpPr>
            <a:grpSpLocks/>
          </p:cNvGrpSpPr>
          <p:nvPr/>
        </p:nvGrpSpPr>
        <p:grpSpPr bwMode="auto">
          <a:xfrm>
            <a:off x="1203325" y="4189413"/>
            <a:ext cx="484188" cy="968375"/>
            <a:chOff x="758" y="2750"/>
            <a:chExt cx="305" cy="610"/>
          </a:xfrm>
        </p:grpSpPr>
        <p:graphicFrame>
          <p:nvGraphicFramePr>
            <p:cNvPr id="22553" name="Object 25"/>
            <p:cNvGraphicFramePr>
              <a:graphicFrameLocks noChangeAspect="1"/>
            </p:cNvGraphicFramePr>
            <p:nvPr/>
          </p:nvGraphicFramePr>
          <p:xfrm>
            <a:off x="758" y="2840"/>
            <a:ext cx="305" cy="5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594" name="Vergelijking" r:id="rId13" imgW="393480" imgH="672840" progId="Equation.3">
                    <p:embed/>
                  </p:oleObj>
                </mc:Choice>
                <mc:Fallback>
                  <p:oleObj name="Vergelijking" r:id="rId13" imgW="393480" imgH="672840" progId="Equation.3">
                    <p:embed/>
                    <p:pic>
                      <p:nvPicPr>
                        <p:cNvPr id="0" name="Object 2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58" y="2840"/>
                          <a:ext cx="305" cy="5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2558" name="Text Box 30"/>
            <p:cNvSpPr txBox="1">
              <a:spLocks noChangeArrowheads="1"/>
            </p:cNvSpPr>
            <p:nvPr/>
          </p:nvSpPr>
          <p:spPr bwMode="auto">
            <a:xfrm>
              <a:off x="839" y="2750"/>
              <a:ext cx="19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>
                  <a:latin typeface="Times New Roman" panose="02020603050405020304" pitchFamily="18" charset="0"/>
                </a:rPr>
                <a:t>n</a:t>
              </a:r>
              <a:endParaRPr lang="nl-NL" sz="2000">
                <a:latin typeface="Times New Roman" panose="02020603050405020304" pitchFamily="18" charset="0"/>
              </a:endParaRPr>
            </a:p>
          </p:txBody>
        </p:sp>
        <p:sp>
          <p:nvSpPr>
            <p:cNvPr id="22559" name="Text Box 31"/>
            <p:cNvSpPr txBox="1">
              <a:spLocks noChangeArrowheads="1"/>
            </p:cNvSpPr>
            <p:nvPr/>
          </p:nvSpPr>
          <p:spPr bwMode="auto">
            <a:xfrm>
              <a:off x="839" y="3006"/>
              <a:ext cx="19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>
                  <a:latin typeface="Times New Roman" panose="02020603050405020304" pitchFamily="18" charset="0"/>
                </a:rPr>
                <a:t>n</a:t>
              </a:r>
              <a:endParaRPr lang="nl-NL" sz="20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22567" name="Group 39"/>
          <p:cNvGrpSpPr>
            <a:grpSpLocks/>
          </p:cNvGrpSpPr>
          <p:nvPr/>
        </p:nvGrpSpPr>
        <p:grpSpPr bwMode="auto">
          <a:xfrm>
            <a:off x="1801813" y="4256088"/>
            <a:ext cx="1800225" cy="806450"/>
            <a:chOff x="1746" y="2985"/>
            <a:chExt cx="1134" cy="508"/>
          </a:xfrm>
        </p:grpSpPr>
        <p:graphicFrame>
          <p:nvGraphicFramePr>
            <p:cNvPr id="22564" name="Object 36"/>
            <p:cNvGraphicFramePr>
              <a:graphicFrameLocks noChangeAspect="1"/>
            </p:cNvGraphicFramePr>
            <p:nvPr/>
          </p:nvGraphicFramePr>
          <p:xfrm>
            <a:off x="1746" y="3074"/>
            <a:ext cx="998" cy="4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595" name="Vergelijking" r:id="rId15" imgW="1574640" imgH="660240" progId="Equation.3">
                    <p:embed/>
                  </p:oleObj>
                </mc:Choice>
                <mc:Fallback>
                  <p:oleObj name="Vergelijking" r:id="rId15" imgW="1574640" imgH="660240" progId="Equation.3">
                    <p:embed/>
                    <p:pic>
                      <p:nvPicPr>
                        <p:cNvPr id="0" name="Object 3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46" y="3074"/>
                          <a:ext cx="998" cy="4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2565" name="Text Box 37"/>
            <p:cNvSpPr txBox="1">
              <a:spLocks noChangeArrowheads="1"/>
            </p:cNvSpPr>
            <p:nvPr/>
          </p:nvSpPr>
          <p:spPr bwMode="auto">
            <a:xfrm>
              <a:off x="2301" y="2985"/>
              <a:ext cx="19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>
                  <a:latin typeface="Times New Roman" panose="02020603050405020304" pitchFamily="18" charset="0"/>
                </a:rPr>
                <a:t>n</a:t>
              </a:r>
              <a:endParaRPr lang="nl-NL" sz="2000">
                <a:latin typeface="Times New Roman" panose="02020603050405020304" pitchFamily="18" charset="0"/>
              </a:endParaRPr>
            </a:p>
          </p:txBody>
        </p:sp>
        <p:sp>
          <p:nvSpPr>
            <p:cNvPr id="22566" name="Text Box 38"/>
            <p:cNvSpPr txBox="1">
              <a:spLocks noChangeArrowheads="1"/>
            </p:cNvSpPr>
            <p:nvPr/>
          </p:nvSpPr>
          <p:spPr bwMode="auto">
            <a:xfrm>
              <a:off x="2683" y="3044"/>
              <a:ext cx="19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>
                  <a:latin typeface="Times New Roman" panose="02020603050405020304" pitchFamily="18" charset="0"/>
                </a:rPr>
                <a:t>0</a:t>
              </a:r>
              <a:endParaRPr lang="nl-NL" sz="20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22574" name="Group 46"/>
          <p:cNvGrpSpPr>
            <a:grpSpLocks/>
          </p:cNvGrpSpPr>
          <p:nvPr/>
        </p:nvGrpSpPr>
        <p:grpSpPr bwMode="auto">
          <a:xfrm>
            <a:off x="323850" y="5108575"/>
            <a:ext cx="792163" cy="841375"/>
            <a:chOff x="204" y="3414"/>
            <a:chExt cx="499" cy="530"/>
          </a:xfrm>
        </p:grpSpPr>
        <p:graphicFrame>
          <p:nvGraphicFramePr>
            <p:cNvPr id="22550" name="Object 22"/>
            <p:cNvGraphicFramePr>
              <a:graphicFrameLocks noChangeAspect="1"/>
            </p:cNvGraphicFramePr>
            <p:nvPr/>
          </p:nvGraphicFramePr>
          <p:xfrm>
            <a:off x="204" y="3504"/>
            <a:ext cx="499" cy="4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596" name="Vergelijking" r:id="rId17" imgW="749160" imgH="660240" progId="Equation.3">
                    <p:embed/>
                  </p:oleObj>
                </mc:Choice>
                <mc:Fallback>
                  <p:oleObj name="Vergelijking" r:id="rId17" imgW="749160" imgH="660240" progId="Equation.3">
                    <p:embed/>
                    <p:pic>
                      <p:nvPicPr>
                        <p:cNvPr id="0" name="Object 2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4" y="3504"/>
                          <a:ext cx="499" cy="4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2572" name="Text Box 44"/>
            <p:cNvSpPr txBox="1">
              <a:spLocks noChangeArrowheads="1"/>
            </p:cNvSpPr>
            <p:nvPr/>
          </p:nvSpPr>
          <p:spPr bwMode="auto">
            <a:xfrm>
              <a:off x="437" y="3414"/>
              <a:ext cx="19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>
                  <a:latin typeface="Times New Roman" panose="02020603050405020304" pitchFamily="18" charset="0"/>
                </a:rPr>
                <a:t>0</a:t>
              </a:r>
              <a:endParaRPr lang="nl-NL" sz="2000">
                <a:latin typeface="Times New Roman" panose="02020603050405020304" pitchFamily="18" charset="0"/>
              </a:endParaRPr>
            </a:p>
          </p:txBody>
        </p:sp>
      </p:grpSp>
      <p:sp>
        <p:nvSpPr>
          <p:cNvPr id="22575" name="Text Box 47"/>
          <p:cNvSpPr txBox="1">
            <a:spLocks noChangeArrowheads="1"/>
          </p:cNvSpPr>
          <p:nvPr/>
        </p:nvSpPr>
        <p:spPr bwMode="auto">
          <a:xfrm>
            <a:off x="1116013" y="54086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>
                <a:latin typeface="Times New Roman" panose="02020603050405020304" pitchFamily="18" charset="0"/>
              </a:rPr>
              <a:t>1</a:t>
            </a:r>
            <a:endParaRPr lang="nl-NL" sz="2000">
              <a:latin typeface="Times New Roman" panose="02020603050405020304" pitchFamily="18" charset="0"/>
            </a:endParaRPr>
          </a:p>
        </p:txBody>
      </p:sp>
      <p:graphicFrame>
        <p:nvGraphicFramePr>
          <p:cNvPr id="22577" name="Object 49"/>
          <p:cNvGraphicFramePr>
            <a:graphicFrameLocks noChangeAspect="1"/>
          </p:cNvGraphicFramePr>
          <p:nvPr>
            <p:ph sz="quarter" idx="4"/>
          </p:nvPr>
        </p:nvGraphicFramePr>
        <p:xfrm>
          <a:off x="1427163" y="5256213"/>
          <a:ext cx="1344612" cy="665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97" name="Vergelijking" r:id="rId19" imgW="1231560" imgH="609480" progId="Equation.3">
                  <p:embed/>
                </p:oleObj>
              </mc:Choice>
              <mc:Fallback>
                <p:oleObj name="Vergelijking" r:id="rId19" imgW="1231560" imgH="609480" progId="Equation.3">
                  <p:embed/>
                  <p:pic>
                    <p:nvPicPr>
                      <p:cNvPr id="0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7163" y="5256213"/>
                        <a:ext cx="1344612" cy="665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2580" name="Group 52"/>
          <p:cNvGrpSpPr>
            <a:grpSpLocks/>
          </p:cNvGrpSpPr>
          <p:nvPr/>
        </p:nvGrpSpPr>
        <p:grpSpPr bwMode="auto">
          <a:xfrm>
            <a:off x="323850" y="6021388"/>
            <a:ext cx="792163" cy="841375"/>
            <a:chOff x="204" y="3414"/>
            <a:chExt cx="499" cy="530"/>
          </a:xfrm>
        </p:grpSpPr>
        <p:graphicFrame>
          <p:nvGraphicFramePr>
            <p:cNvPr id="22581" name="Object 53"/>
            <p:cNvGraphicFramePr>
              <a:graphicFrameLocks noChangeAspect="1"/>
            </p:cNvGraphicFramePr>
            <p:nvPr/>
          </p:nvGraphicFramePr>
          <p:xfrm>
            <a:off x="204" y="3504"/>
            <a:ext cx="499" cy="4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598" name="Vergelijking" r:id="rId21" imgW="749160" imgH="660240" progId="Equation.3">
                    <p:embed/>
                  </p:oleObj>
                </mc:Choice>
                <mc:Fallback>
                  <p:oleObj name="Vergelijking" r:id="rId21" imgW="749160" imgH="660240" progId="Equation.3">
                    <p:embed/>
                    <p:pic>
                      <p:nvPicPr>
                        <p:cNvPr id="0" name="Object 5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4" y="3504"/>
                          <a:ext cx="499" cy="4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2582" name="Text Box 54"/>
            <p:cNvSpPr txBox="1">
              <a:spLocks noChangeArrowheads="1"/>
            </p:cNvSpPr>
            <p:nvPr/>
          </p:nvSpPr>
          <p:spPr bwMode="auto">
            <a:xfrm>
              <a:off x="437" y="3414"/>
              <a:ext cx="19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>
                  <a:latin typeface="Times New Roman" panose="02020603050405020304" pitchFamily="18" charset="0"/>
                </a:rPr>
                <a:t>1</a:t>
              </a:r>
              <a:endParaRPr lang="nl-NL" sz="2000">
                <a:latin typeface="Times New Roman" panose="02020603050405020304" pitchFamily="18" charset="0"/>
              </a:endParaRPr>
            </a:p>
          </p:txBody>
        </p:sp>
      </p:grpSp>
      <p:graphicFrame>
        <p:nvGraphicFramePr>
          <p:cNvPr id="22584" name="Object 56"/>
          <p:cNvGraphicFramePr>
            <a:graphicFrameLocks noChangeAspect="1"/>
          </p:cNvGraphicFramePr>
          <p:nvPr>
            <p:ph sz="quarter" idx="2"/>
          </p:nvPr>
        </p:nvGraphicFramePr>
        <p:xfrm>
          <a:off x="1227138" y="6115050"/>
          <a:ext cx="233362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99" name="Vergelijking" r:id="rId23" imgW="203040" imgH="609480" progId="Equation.3">
                  <p:embed/>
                </p:oleObj>
              </mc:Choice>
              <mc:Fallback>
                <p:oleObj name="Vergelijking" r:id="rId23" imgW="203040" imgH="609480" progId="Equation.3">
                  <p:embed/>
                  <p:pic>
                    <p:nvPicPr>
                      <p:cNvPr id="0" name="Object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7138" y="6115050"/>
                        <a:ext cx="233362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86" name="Object 58"/>
          <p:cNvGraphicFramePr>
            <a:graphicFrameLocks noChangeAspect="1"/>
          </p:cNvGraphicFramePr>
          <p:nvPr/>
        </p:nvGraphicFramePr>
        <p:xfrm>
          <a:off x="2376488" y="1487488"/>
          <a:ext cx="1187450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00" name="Vergelijking" r:id="rId25" imgW="1079280" imgH="672840" progId="Equation.3">
                  <p:embed/>
                </p:oleObj>
              </mc:Choice>
              <mc:Fallback>
                <p:oleObj name="Vergelijking" r:id="rId25" imgW="1079280" imgH="672840" progId="Equation.3">
                  <p:embed/>
                  <p:pic>
                    <p:nvPicPr>
                      <p:cNvPr id="0" name="Object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6488" y="1487488"/>
                        <a:ext cx="1187450" cy="739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87" name="Text Box 59"/>
          <p:cNvSpPr txBox="1">
            <a:spLocks noChangeArrowheads="1"/>
          </p:cNvSpPr>
          <p:nvPr/>
        </p:nvSpPr>
        <p:spPr bwMode="auto">
          <a:xfrm>
            <a:off x="519113" y="2346325"/>
            <a:ext cx="33766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BE" sz="2000">
                <a:latin typeface="Times New Roman" panose="02020603050405020304" pitchFamily="18" charset="0"/>
              </a:rPr>
              <a:t> Verhef de teller tot die macht.</a:t>
            </a:r>
            <a:endParaRPr lang="nl-NL" sz="2000">
              <a:latin typeface="Times New Roman" panose="02020603050405020304" pitchFamily="18" charset="0"/>
            </a:endParaRPr>
          </a:p>
        </p:txBody>
      </p:sp>
      <p:sp>
        <p:nvSpPr>
          <p:cNvPr id="22588" name="Text Box 60"/>
          <p:cNvSpPr txBox="1">
            <a:spLocks noChangeArrowheads="1"/>
          </p:cNvSpPr>
          <p:nvPr/>
        </p:nvSpPr>
        <p:spPr bwMode="auto">
          <a:xfrm>
            <a:off x="517525" y="2901950"/>
            <a:ext cx="36179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BE" sz="2000">
                <a:latin typeface="Times New Roman" panose="02020603050405020304" pitchFamily="18" charset="0"/>
              </a:rPr>
              <a:t> Verhef de noemer tot die macht.</a:t>
            </a:r>
            <a:endParaRPr lang="nl-NL" sz="20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22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22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22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22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22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22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22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4" dur="500"/>
                                        <p:tgtEl>
                                          <p:spTgt spid="22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9" dur="500"/>
                                        <p:tgtEl>
                                          <p:spTgt spid="22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22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22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2" dur="500"/>
                                        <p:tgtEl>
                                          <p:spTgt spid="22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22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0" dur="500"/>
                                        <p:tgtEl>
                                          <p:spTgt spid="22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5" dur="500"/>
                                        <p:tgtEl>
                                          <p:spTgt spid="22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0" dur="500"/>
                                        <p:tgtEl>
                                          <p:spTgt spid="22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  <p:bldP spid="22531" grpId="0"/>
      <p:bldP spid="22546" grpId="0"/>
      <p:bldP spid="22575" grpId="0"/>
      <p:bldP spid="22587" grpId="0"/>
      <p:bldP spid="2258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395288" y="44450"/>
            <a:ext cx="8229600" cy="490538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Machten van breuken</a:t>
            </a:r>
            <a:endParaRPr lang="nl-NL" sz="36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aphicFrame>
        <p:nvGraphicFramePr>
          <p:cNvPr id="9255" name="Object 39"/>
          <p:cNvGraphicFramePr>
            <a:graphicFrameLocks noChangeAspect="1"/>
          </p:cNvGraphicFramePr>
          <p:nvPr>
            <p:ph sz="quarter" idx="1"/>
          </p:nvPr>
        </p:nvGraphicFramePr>
        <p:xfrm>
          <a:off x="2771775" y="2060575"/>
          <a:ext cx="936625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97" name="Vergelijking" r:id="rId3" imgW="850680" imgH="634680" progId="Equation.3">
                  <p:embed/>
                </p:oleObj>
              </mc:Choice>
              <mc:Fallback>
                <p:oleObj name="Vergelijking" r:id="rId3" imgW="850680" imgH="634680" progId="Equation.3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775" y="2060575"/>
                        <a:ext cx="936625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57" name="Object 41"/>
          <p:cNvGraphicFramePr>
            <a:graphicFrameLocks noChangeAspect="1"/>
          </p:cNvGraphicFramePr>
          <p:nvPr>
            <p:ph sz="quarter" idx="2"/>
          </p:nvPr>
        </p:nvGraphicFramePr>
        <p:xfrm>
          <a:off x="3749675" y="2082800"/>
          <a:ext cx="212725" cy="681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98" name="Vergelijking" r:id="rId5" imgW="190440" imgH="609480" progId="Equation.3">
                  <p:embed/>
                </p:oleObj>
              </mc:Choice>
              <mc:Fallback>
                <p:oleObj name="Vergelijking" r:id="rId5" imgW="190440" imgH="609480" progId="Equation.3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9675" y="2082800"/>
                        <a:ext cx="212725" cy="681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59" name="Object 43"/>
          <p:cNvGraphicFramePr>
            <a:graphicFrameLocks noChangeAspect="1"/>
          </p:cNvGraphicFramePr>
          <p:nvPr>
            <p:ph sz="quarter" idx="3"/>
          </p:nvPr>
        </p:nvGraphicFramePr>
        <p:xfrm>
          <a:off x="5075238" y="2060575"/>
          <a:ext cx="792162" cy="690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99" name="Vergelijking" r:id="rId7" imgW="698400" imgH="609480" progId="Equation.3">
                  <p:embed/>
                </p:oleObj>
              </mc:Choice>
              <mc:Fallback>
                <p:oleObj name="Vergelijking" r:id="rId7" imgW="698400" imgH="609480" progId="Equation.3">
                  <p:embed/>
                  <p:pic>
                    <p:nvPicPr>
                      <p:cNvPr id="0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5238" y="2060575"/>
                        <a:ext cx="792162" cy="690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150813" y="692150"/>
            <a:ext cx="19002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>
                <a:solidFill>
                  <a:srgbClr val="0000FF"/>
                </a:solidFill>
                <a:latin typeface="Verdana" panose="020B0604030504040204" pitchFamily="34" charset="0"/>
              </a:rPr>
              <a:t>Rekenregel</a:t>
            </a:r>
            <a:endParaRPr lang="nl-NL" sz="2400">
              <a:solidFill>
                <a:srgbClr val="0000FF"/>
              </a:solidFill>
              <a:latin typeface="Verdana" panose="020B0604030504040204" pitchFamily="34" charset="0"/>
            </a:endParaRPr>
          </a:p>
        </p:txBody>
      </p:sp>
      <p:sp>
        <p:nvSpPr>
          <p:cNvPr id="9229" name="Rectangle 13"/>
          <p:cNvSpPr>
            <a:spLocks noChangeArrowheads="1"/>
          </p:cNvSpPr>
          <p:nvPr/>
        </p:nvSpPr>
        <p:spPr bwMode="auto">
          <a:xfrm>
            <a:off x="4462463" y="3219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nl-BE"/>
          </a:p>
        </p:txBody>
      </p:sp>
      <p:sp>
        <p:nvSpPr>
          <p:cNvPr id="9231" name="Rectangle 15"/>
          <p:cNvSpPr>
            <a:spLocks noChangeArrowheads="1"/>
          </p:cNvSpPr>
          <p:nvPr/>
        </p:nvSpPr>
        <p:spPr bwMode="auto">
          <a:xfrm>
            <a:off x="4129088" y="31956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nl-BE"/>
          </a:p>
        </p:txBody>
      </p: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193675" y="2997200"/>
            <a:ext cx="17351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>
                <a:solidFill>
                  <a:srgbClr val="0000FF"/>
                </a:solidFill>
                <a:latin typeface="Verdana" panose="020B0604030504040204" pitchFamily="34" charset="0"/>
              </a:rPr>
              <a:t>Begrippen</a:t>
            </a:r>
            <a:endParaRPr lang="nl-NL" sz="2400">
              <a:solidFill>
                <a:srgbClr val="0000FF"/>
              </a:solidFill>
              <a:latin typeface="Verdana" panose="020B0604030504040204" pitchFamily="34" charset="0"/>
            </a:endParaRPr>
          </a:p>
        </p:txBody>
      </p:sp>
      <p:sp>
        <p:nvSpPr>
          <p:cNvPr id="9241" name="Rectangle 25"/>
          <p:cNvSpPr>
            <a:spLocks noChangeArrowheads="1"/>
          </p:cNvSpPr>
          <p:nvPr/>
        </p:nvSpPr>
        <p:spPr bwMode="auto">
          <a:xfrm>
            <a:off x="4362450" y="33289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nl-BE"/>
          </a:p>
        </p:txBody>
      </p:sp>
      <p:graphicFrame>
        <p:nvGraphicFramePr>
          <p:cNvPr id="9243" name="Object 27"/>
          <p:cNvGraphicFramePr>
            <a:graphicFrameLocks noChangeAspect="1"/>
          </p:cNvGraphicFramePr>
          <p:nvPr/>
        </p:nvGraphicFramePr>
        <p:xfrm>
          <a:off x="257175" y="2060575"/>
          <a:ext cx="1008063" cy="744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00" name="Vergelijking" r:id="rId9" imgW="914400" imgH="685800" progId="Equation.3">
                  <p:embed/>
                </p:oleObj>
              </mc:Choice>
              <mc:Fallback>
                <p:oleObj name="Vergelijking" r:id="rId9" imgW="914400" imgH="685800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175" y="2060575"/>
                        <a:ext cx="1008063" cy="744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47" name="Object 31"/>
          <p:cNvGraphicFramePr>
            <a:graphicFrameLocks noChangeAspect="1"/>
          </p:cNvGraphicFramePr>
          <p:nvPr/>
        </p:nvGraphicFramePr>
        <p:xfrm>
          <a:off x="1331913" y="2071688"/>
          <a:ext cx="365125" cy="700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01" name="Vergelijking" r:id="rId11" imgW="317160" imgH="609480" progId="Equation.3">
                  <p:embed/>
                </p:oleObj>
              </mc:Choice>
              <mc:Fallback>
                <p:oleObj name="Vergelijking" r:id="rId11" imgW="317160" imgH="609480" progId="Equation.3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2071688"/>
                        <a:ext cx="365125" cy="700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53" name="Text Box 37"/>
          <p:cNvSpPr txBox="1">
            <a:spLocks noChangeArrowheads="1"/>
          </p:cNvSpPr>
          <p:nvPr/>
        </p:nvSpPr>
        <p:spPr bwMode="auto">
          <a:xfrm>
            <a:off x="195263" y="1238250"/>
            <a:ext cx="6364287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>
                <a:latin typeface="Times New Roman" panose="02020603050405020304" pitchFamily="18" charset="0"/>
              </a:rPr>
              <a:t>Kijk telkens goed wat het grondtal van de macht is</a:t>
            </a:r>
            <a:br>
              <a:rPr lang="nl-BE" sz="2400">
                <a:latin typeface="Times New Roman" panose="02020603050405020304" pitchFamily="18" charset="0"/>
              </a:rPr>
            </a:br>
            <a:r>
              <a:rPr lang="nl-BE" sz="2400">
                <a:latin typeface="Times New Roman" panose="02020603050405020304" pitchFamily="18" charset="0"/>
              </a:rPr>
              <a:t>voor je deze uitrekent.</a:t>
            </a:r>
            <a:endParaRPr lang="nl-NL" sz="2400">
              <a:latin typeface="Times New Roman" panose="02020603050405020304" pitchFamily="18" charset="0"/>
            </a:endParaRPr>
          </a:p>
        </p:txBody>
      </p:sp>
      <p:graphicFrame>
        <p:nvGraphicFramePr>
          <p:cNvPr id="9261" name="Object 45"/>
          <p:cNvGraphicFramePr>
            <a:graphicFrameLocks noChangeAspect="1"/>
          </p:cNvGraphicFramePr>
          <p:nvPr>
            <p:ph sz="quarter" idx="4"/>
          </p:nvPr>
        </p:nvGraphicFramePr>
        <p:xfrm>
          <a:off x="5900738" y="2071688"/>
          <a:ext cx="400050" cy="639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02" name="Vergelijking" r:id="rId13" imgW="380880" imgH="609480" progId="Equation.3">
                  <p:embed/>
                </p:oleObj>
              </mc:Choice>
              <mc:Fallback>
                <p:oleObj name="Vergelijking" r:id="rId13" imgW="380880" imgH="609480" progId="Equation.3">
                  <p:embed/>
                  <p:pic>
                    <p:nvPicPr>
                      <p:cNvPr id="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00738" y="2071688"/>
                        <a:ext cx="400050" cy="639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63" name="Text Box 47"/>
          <p:cNvSpPr txBox="1">
            <a:spLocks noChangeArrowheads="1"/>
          </p:cNvSpPr>
          <p:nvPr/>
        </p:nvSpPr>
        <p:spPr bwMode="auto">
          <a:xfrm>
            <a:off x="212725" y="3543300"/>
            <a:ext cx="81438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>
                <a:latin typeface="Times New Roman" panose="02020603050405020304" pitchFamily="18" charset="0"/>
              </a:rPr>
              <a:t>Het </a:t>
            </a:r>
            <a:r>
              <a:rPr lang="nl-BE" sz="2400" b="1">
                <a:solidFill>
                  <a:srgbClr val="800080"/>
                </a:solidFill>
                <a:latin typeface="Times New Roman" panose="02020603050405020304" pitchFamily="18" charset="0"/>
              </a:rPr>
              <a:t>omgekeerde van een breuk</a:t>
            </a:r>
            <a:r>
              <a:rPr lang="nl-BE" sz="2400">
                <a:latin typeface="Times New Roman" panose="02020603050405020304" pitchFamily="18" charset="0"/>
              </a:rPr>
              <a:t> (verschillend van nul) bekom je</a:t>
            </a:r>
            <a:br>
              <a:rPr lang="nl-BE" sz="2400">
                <a:latin typeface="Times New Roman" panose="02020603050405020304" pitchFamily="18" charset="0"/>
              </a:rPr>
            </a:br>
            <a:r>
              <a:rPr lang="nl-BE" sz="2400">
                <a:latin typeface="Times New Roman" panose="02020603050405020304" pitchFamily="18" charset="0"/>
              </a:rPr>
              <a:t>door teller en noemer van plaats te verwisselen.</a:t>
            </a:r>
            <a:endParaRPr lang="nl-NL" sz="2400">
              <a:latin typeface="Times New Roman" panose="02020603050405020304" pitchFamily="18" charset="0"/>
            </a:endParaRPr>
          </a:p>
        </p:txBody>
      </p:sp>
      <p:graphicFrame>
        <p:nvGraphicFramePr>
          <p:cNvPr id="9265" name="Object 49"/>
          <p:cNvGraphicFramePr>
            <a:graphicFrameLocks noChangeAspect="1"/>
          </p:cNvGraphicFramePr>
          <p:nvPr/>
        </p:nvGraphicFramePr>
        <p:xfrm>
          <a:off x="323850" y="4548188"/>
          <a:ext cx="60198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03" name="Vergelijking" r:id="rId15" imgW="6019560" imgH="609480" progId="Equation.3">
                  <p:embed/>
                </p:oleObj>
              </mc:Choice>
              <mc:Fallback>
                <p:oleObj name="Vergelijking" r:id="rId15" imgW="6019560" imgH="609480" progId="Equation.3">
                  <p:embed/>
                  <p:pic>
                    <p:nvPicPr>
                      <p:cNvPr id="0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4548188"/>
                        <a:ext cx="60198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66" name="Object 50"/>
          <p:cNvGraphicFramePr>
            <a:graphicFrameLocks noChangeAspect="1"/>
          </p:cNvGraphicFramePr>
          <p:nvPr/>
        </p:nvGraphicFramePr>
        <p:xfrm>
          <a:off x="3036888" y="4548188"/>
          <a:ext cx="1778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04" name="Vergelijking" r:id="rId17" imgW="177480" imgH="609480" progId="Equation.3">
                  <p:embed/>
                </p:oleObj>
              </mc:Choice>
              <mc:Fallback>
                <p:oleObj name="Vergelijking" r:id="rId17" imgW="177480" imgH="609480" progId="Equation.3">
                  <p:embed/>
                  <p:pic>
                    <p:nvPicPr>
                      <p:cNvPr id="0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36888" y="4548188"/>
                        <a:ext cx="1778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67" name="Object 51"/>
          <p:cNvGraphicFramePr>
            <a:graphicFrameLocks noChangeAspect="1"/>
          </p:cNvGraphicFramePr>
          <p:nvPr/>
        </p:nvGraphicFramePr>
        <p:xfrm>
          <a:off x="6037263" y="4548188"/>
          <a:ext cx="1905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05" name="Vergelijking" r:id="rId19" imgW="190440" imgH="609480" progId="Equation.3">
                  <p:embed/>
                </p:oleObj>
              </mc:Choice>
              <mc:Fallback>
                <p:oleObj name="Vergelijking" r:id="rId19" imgW="190440" imgH="609480" progId="Equation.3">
                  <p:embed/>
                  <p:pic>
                    <p:nvPicPr>
                      <p:cNvPr id="0" name="Object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7263" y="4548188"/>
                        <a:ext cx="1905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68" name="Text Box 52"/>
          <p:cNvSpPr txBox="1">
            <a:spLocks noChangeArrowheads="1"/>
          </p:cNvSpPr>
          <p:nvPr/>
        </p:nvSpPr>
        <p:spPr bwMode="auto">
          <a:xfrm>
            <a:off x="212725" y="5300663"/>
            <a:ext cx="8880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>
                <a:latin typeface="Times New Roman" panose="02020603050405020304" pitchFamily="18" charset="0"/>
              </a:rPr>
              <a:t>Het omgekeerde van een getal schrijf je als een macht met exponent -1.</a:t>
            </a:r>
            <a:endParaRPr lang="nl-NL" sz="2400">
              <a:latin typeface="Times New Roman" panose="02020603050405020304" pitchFamily="18" charset="0"/>
            </a:endParaRPr>
          </a:p>
        </p:txBody>
      </p:sp>
      <p:grpSp>
        <p:nvGrpSpPr>
          <p:cNvPr id="9296" name="Group 80"/>
          <p:cNvGrpSpPr>
            <a:grpSpLocks/>
          </p:cNvGrpSpPr>
          <p:nvPr/>
        </p:nvGrpSpPr>
        <p:grpSpPr bwMode="auto">
          <a:xfrm>
            <a:off x="179388" y="5949950"/>
            <a:ext cx="4972050" cy="800100"/>
            <a:chOff x="113" y="3577"/>
            <a:chExt cx="3132" cy="504"/>
          </a:xfrm>
        </p:grpSpPr>
        <p:grpSp>
          <p:nvGrpSpPr>
            <p:cNvPr id="9284" name="Group 68"/>
            <p:cNvGrpSpPr>
              <a:grpSpLocks/>
            </p:cNvGrpSpPr>
            <p:nvPr/>
          </p:nvGrpSpPr>
          <p:grpSpPr bwMode="auto">
            <a:xfrm>
              <a:off x="113" y="3577"/>
              <a:ext cx="1315" cy="488"/>
              <a:chOff x="113" y="3577"/>
              <a:chExt cx="1315" cy="488"/>
            </a:xfrm>
          </p:grpSpPr>
          <p:grpSp>
            <p:nvGrpSpPr>
              <p:cNvPr id="9282" name="Group 66"/>
              <p:cNvGrpSpPr>
                <a:grpSpLocks/>
              </p:cNvGrpSpPr>
              <p:nvPr/>
            </p:nvGrpSpPr>
            <p:grpSpPr bwMode="auto">
              <a:xfrm>
                <a:off x="521" y="3577"/>
                <a:ext cx="445" cy="488"/>
                <a:chOff x="181" y="3577"/>
                <a:chExt cx="568" cy="495"/>
              </a:xfrm>
            </p:grpSpPr>
            <p:graphicFrame>
              <p:nvGraphicFramePr>
                <p:cNvPr id="9277" name="Object 61"/>
                <p:cNvGraphicFramePr>
                  <a:graphicFrameLocks noChangeAspect="1"/>
                </p:cNvGraphicFramePr>
                <p:nvPr/>
              </p:nvGraphicFramePr>
              <p:xfrm>
                <a:off x="181" y="3664"/>
                <a:ext cx="522" cy="408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9306" name="Vergelijking" r:id="rId21" imgW="787320" imgH="660240" progId="Equation.3">
                        <p:embed/>
                      </p:oleObj>
                    </mc:Choice>
                    <mc:Fallback>
                      <p:oleObj name="Vergelijking" r:id="rId21" imgW="787320" imgH="660240" progId="Equation.3">
                        <p:embed/>
                        <p:pic>
                          <p:nvPicPr>
                            <p:cNvPr id="0" name="Object 61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22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181" y="3664"/>
                              <a:ext cx="522" cy="408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9278" name="Text Box 62"/>
                <p:cNvSpPr txBox="1">
                  <a:spLocks noChangeArrowheads="1"/>
                </p:cNvSpPr>
                <p:nvPr/>
              </p:nvSpPr>
              <p:spPr bwMode="auto">
                <a:xfrm>
                  <a:off x="397" y="3577"/>
                  <a:ext cx="352" cy="2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nl-BE" sz="2000">
                      <a:latin typeface="Times New Roman" panose="02020603050405020304" pitchFamily="18" charset="0"/>
                    </a:rPr>
                    <a:t>–1</a:t>
                  </a:r>
                  <a:endParaRPr lang="nl-NL" sz="2000">
                    <a:latin typeface="Times New Roman" panose="02020603050405020304" pitchFamily="18" charset="0"/>
                  </a:endParaRPr>
                </a:p>
              </p:txBody>
            </p:sp>
          </p:grpSp>
          <p:graphicFrame>
            <p:nvGraphicFramePr>
              <p:cNvPr id="9280" name="Object 64"/>
              <p:cNvGraphicFramePr>
                <a:graphicFrameLocks noChangeAspect="1"/>
              </p:cNvGraphicFramePr>
              <p:nvPr/>
            </p:nvGraphicFramePr>
            <p:xfrm>
              <a:off x="1020" y="3681"/>
              <a:ext cx="106" cy="36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9307" name="Vergelijking" r:id="rId23" imgW="177480" imgH="609480" progId="Equation.3">
                      <p:embed/>
                    </p:oleObj>
                  </mc:Choice>
                  <mc:Fallback>
                    <p:oleObj name="Vergelijking" r:id="rId23" imgW="177480" imgH="609480" progId="Equation.3">
                      <p:embed/>
                      <p:pic>
                        <p:nvPicPr>
                          <p:cNvPr id="0" name="Object 6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020" y="3681"/>
                            <a:ext cx="106" cy="36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9283" name="Text Box 67"/>
              <p:cNvSpPr txBox="1">
                <a:spLocks noChangeArrowheads="1"/>
              </p:cNvSpPr>
              <p:nvPr/>
            </p:nvSpPr>
            <p:spPr bwMode="auto">
              <a:xfrm>
                <a:off x="113" y="3724"/>
                <a:ext cx="1315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nl-BE" sz="2000">
                    <a:latin typeface="Times New Roman" panose="02020603050405020304" pitchFamily="18" charset="0"/>
                  </a:rPr>
                  <a:t>Lees                  als</a:t>
                </a:r>
                <a:endParaRPr lang="nl-NL" sz="20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9295" name="Group 79"/>
            <p:cNvGrpSpPr>
              <a:grpSpLocks/>
            </p:cNvGrpSpPr>
            <p:nvPr/>
          </p:nvGrpSpPr>
          <p:grpSpPr bwMode="auto">
            <a:xfrm>
              <a:off x="1373" y="3664"/>
              <a:ext cx="1872" cy="417"/>
              <a:chOff x="1643" y="3688"/>
              <a:chExt cx="1872" cy="417"/>
            </a:xfrm>
          </p:grpSpPr>
          <p:sp>
            <p:nvSpPr>
              <p:cNvPr id="9285" name="Text Box 69"/>
              <p:cNvSpPr txBox="1">
                <a:spLocks noChangeArrowheads="1"/>
              </p:cNvSpPr>
              <p:nvPr/>
            </p:nvSpPr>
            <p:spPr bwMode="auto">
              <a:xfrm>
                <a:off x="1643" y="3746"/>
                <a:ext cx="1435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nl-BE" sz="2000" i="1">
                    <a:latin typeface="Times New Roman" panose="02020603050405020304" pitchFamily="18" charset="0"/>
                  </a:rPr>
                  <a:t>het omgekeerde van</a:t>
                </a:r>
                <a:r>
                  <a:rPr lang="nl-BE"/>
                  <a:t> </a:t>
                </a:r>
                <a:endParaRPr lang="nl-NL"/>
              </a:p>
            </p:txBody>
          </p:sp>
          <p:grpSp>
            <p:nvGrpSpPr>
              <p:cNvPr id="9292" name="Group 76"/>
              <p:cNvGrpSpPr>
                <a:grpSpLocks/>
              </p:cNvGrpSpPr>
              <p:nvPr/>
            </p:nvGrpSpPr>
            <p:grpSpPr bwMode="auto">
              <a:xfrm>
                <a:off x="2971" y="3688"/>
                <a:ext cx="200" cy="417"/>
                <a:chOff x="3505" y="3767"/>
                <a:chExt cx="200" cy="417"/>
              </a:xfrm>
            </p:grpSpPr>
            <p:sp>
              <p:nvSpPr>
                <p:cNvPr id="9286" name="Text Box 70"/>
                <p:cNvSpPr txBox="1">
                  <a:spLocks noChangeArrowheads="1"/>
                </p:cNvSpPr>
                <p:nvPr/>
              </p:nvSpPr>
              <p:spPr bwMode="auto">
                <a:xfrm>
                  <a:off x="3509" y="3767"/>
                  <a:ext cx="19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nl-BE" sz="2000">
                      <a:latin typeface="Times New Roman" panose="02020603050405020304" pitchFamily="18" charset="0"/>
                    </a:rPr>
                    <a:t>8</a:t>
                  </a:r>
                  <a:endParaRPr lang="nl-NL" sz="20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9289" name="Text Box 73"/>
                <p:cNvSpPr txBox="1">
                  <a:spLocks noChangeArrowheads="1"/>
                </p:cNvSpPr>
                <p:nvPr/>
              </p:nvSpPr>
              <p:spPr bwMode="auto">
                <a:xfrm>
                  <a:off x="3505" y="3934"/>
                  <a:ext cx="19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nl-BE" sz="2000">
                      <a:latin typeface="Times New Roman" panose="02020603050405020304" pitchFamily="18" charset="0"/>
                    </a:rPr>
                    <a:t>5</a:t>
                  </a:r>
                  <a:endParaRPr lang="nl-NL" sz="20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9290" name="Line 74"/>
                <p:cNvSpPr>
                  <a:spLocks noChangeShapeType="1"/>
                </p:cNvSpPr>
                <p:nvPr/>
              </p:nvSpPr>
              <p:spPr bwMode="auto">
                <a:xfrm>
                  <a:off x="3560" y="3974"/>
                  <a:ext cx="91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nl-BE"/>
                </a:p>
              </p:txBody>
            </p:sp>
          </p:grpSp>
          <p:grpSp>
            <p:nvGrpSpPr>
              <p:cNvPr id="9293" name="Group 77"/>
              <p:cNvGrpSpPr>
                <a:grpSpLocks/>
              </p:cNvGrpSpPr>
              <p:nvPr/>
            </p:nvGrpSpPr>
            <p:grpSpPr bwMode="auto">
              <a:xfrm>
                <a:off x="3313" y="3688"/>
                <a:ext cx="202" cy="417"/>
                <a:chOff x="3948" y="3770"/>
                <a:chExt cx="202" cy="417"/>
              </a:xfrm>
            </p:grpSpPr>
            <p:sp>
              <p:nvSpPr>
                <p:cNvPr id="9287" name="Text Box 71"/>
                <p:cNvSpPr txBox="1">
                  <a:spLocks noChangeArrowheads="1"/>
                </p:cNvSpPr>
                <p:nvPr/>
              </p:nvSpPr>
              <p:spPr bwMode="auto">
                <a:xfrm>
                  <a:off x="3948" y="3937"/>
                  <a:ext cx="19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nl-BE" sz="2000">
                      <a:latin typeface="Times New Roman" panose="02020603050405020304" pitchFamily="18" charset="0"/>
                    </a:rPr>
                    <a:t>8</a:t>
                  </a:r>
                  <a:endParaRPr lang="nl-NL" sz="20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9288" name="Text Box 72"/>
                <p:cNvSpPr txBox="1">
                  <a:spLocks noChangeArrowheads="1"/>
                </p:cNvSpPr>
                <p:nvPr/>
              </p:nvSpPr>
              <p:spPr bwMode="auto">
                <a:xfrm>
                  <a:off x="3954" y="3770"/>
                  <a:ext cx="19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nl-BE" sz="2000">
                      <a:latin typeface="Times New Roman" panose="02020603050405020304" pitchFamily="18" charset="0"/>
                    </a:rPr>
                    <a:t>5</a:t>
                  </a:r>
                  <a:endParaRPr lang="nl-NL" sz="20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9291" name="Line 75"/>
                <p:cNvSpPr>
                  <a:spLocks noChangeShapeType="1"/>
                </p:cNvSpPr>
                <p:nvPr/>
              </p:nvSpPr>
              <p:spPr bwMode="auto">
                <a:xfrm>
                  <a:off x="3996" y="3974"/>
                  <a:ext cx="91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nl-BE"/>
                </a:p>
              </p:txBody>
            </p:sp>
          </p:grpSp>
          <p:sp>
            <p:nvSpPr>
              <p:cNvPr id="9294" name="Text Box 78"/>
              <p:cNvSpPr txBox="1">
                <a:spLocks noChangeArrowheads="1"/>
              </p:cNvSpPr>
              <p:nvPr/>
            </p:nvSpPr>
            <p:spPr bwMode="auto">
              <a:xfrm>
                <a:off x="3133" y="3748"/>
                <a:ext cx="22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nl-BE" sz="2000" i="1">
                    <a:latin typeface="Times New Roman" panose="02020603050405020304" pitchFamily="18" charset="0"/>
                  </a:rPr>
                  <a:t>is</a:t>
                </a:r>
                <a:endParaRPr lang="nl-NL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9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500"/>
                                        <p:tgtEl>
                                          <p:spTgt spid="9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9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500"/>
                                        <p:tgtEl>
                                          <p:spTgt spid="9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9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500"/>
                                        <p:tgtEl>
                                          <p:spTgt spid="9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9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0" dur="500"/>
                                        <p:tgtEl>
                                          <p:spTgt spid="9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9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9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9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92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92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2" dur="500"/>
                                        <p:tgtEl>
                                          <p:spTgt spid="9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9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/>
      <p:bldP spid="9234" grpId="0"/>
      <p:bldP spid="9253" grpId="0"/>
      <p:bldP spid="9263" grpId="0"/>
      <p:bldP spid="9268" grpId="0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112</Words>
  <Application>Microsoft Office PowerPoint</Application>
  <PresentationFormat>Diavoorstelling (4:3)</PresentationFormat>
  <Paragraphs>32</Paragraphs>
  <Slides>3</Slides>
  <Notes>0</Notes>
  <HiddenSlides>0</HiddenSlides>
  <MMClips>0</MMClips>
  <ScaleCrop>false</ScaleCrop>
  <HeadingPairs>
    <vt:vector size="8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Ingesloten OLE-bronprogramma's</vt:lpstr>
      </vt:variant>
      <vt:variant>
        <vt:i4>2</vt:i4>
      </vt:variant>
      <vt:variant>
        <vt:lpstr>Diatitels</vt:lpstr>
      </vt:variant>
      <vt:variant>
        <vt:i4>3</vt:i4>
      </vt:variant>
    </vt:vector>
  </HeadingPairs>
  <TitlesOfParts>
    <vt:vector size="10" baseType="lpstr">
      <vt:lpstr>Arial</vt:lpstr>
      <vt:lpstr>Comic Sans MS</vt:lpstr>
      <vt:lpstr>Verdana</vt:lpstr>
      <vt:lpstr>Times New Roman</vt:lpstr>
      <vt:lpstr>Standaardontwerp</vt:lpstr>
      <vt:lpstr>Microsoft Vergelijkingseditor 3.0</vt:lpstr>
      <vt:lpstr>Microsoft Vergelijking 3.0</vt:lpstr>
      <vt:lpstr>Machten van breuken</vt:lpstr>
      <vt:lpstr>Een breuk tot een macht verheffen</vt:lpstr>
      <vt:lpstr>Machten van breuken</vt:lpstr>
    </vt:vector>
  </TitlesOfParts>
  <Company>Sint Jan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RATIONALE GETALLEN</dc:title>
  <dc:creator>Lesgever</dc:creator>
  <cp:lastModifiedBy>andre snijers</cp:lastModifiedBy>
  <cp:revision>17</cp:revision>
  <dcterms:created xsi:type="dcterms:W3CDTF">2003-06-20T12:10:10Z</dcterms:created>
  <dcterms:modified xsi:type="dcterms:W3CDTF">2013-12-11T14:33:33Z</dcterms:modified>
</cp:coreProperties>
</file>