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62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800080"/>
    <a:srgbClr val="008000"/>
    <a:srgbClr val="0000FF"/>
    <a:srgbClr val="FF0066"/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00" autoAdjust="0"/>
    <p:restoredTop sz="94600"/>
  </p:normalViewPr>
  <p:slideViewPr>
    <p:cSldViewPr>
      <p:cViewPr varScale="1">
        <p:scale>
          <a:sx n="74" d="100"/>
          <a:sy n="74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57F42-E60B-425A-B667-9ECAA34020C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049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97294-6E11-4F82-B087-8ADAEFBD656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300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9D597-B54F-4755-84FC-8F49948E20C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555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444A3E-EF90-4E64-ADE4-801537385F9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935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CF478-DC84-4977-8A26-1A67E35ED54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819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39C27-EC01-42DE-84A8-1A23B99B172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2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0C8AA-5792-4F11-8786-C62B1ABB586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5114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225AB-DC81-488C-B11C-955D3A93D0A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194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029E8-431A-476D-AFE5-B72BC31F29F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796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0FC51-A039-47BF-9ED4-E085121D1FA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47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5C004-6673-4E6F-A1BD-85B975A2FD9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761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7EE79-D9D3-49D2-A699-D65445C8F3B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971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D061FE-D6CF-4846-B449-F6B61BD7A110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23.w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01900"/>
            <a:ext cx="8229600" cy="1143000"/>
          </a:xfrm>
        </p:spPr>
        <p:txBody>
          <a:bodyPr/>
          <a:lstStyle/>
          <a:p>
            <a:r>
              <a:rPr lang="nl-BE" b="1">
                <a:solidFill>
                  <a:srgbClr val="3333FF"/>
                </a:solidFill>
                <a:latin typeface="Comic Sans MS" panose="030F0702030302020204" pitchFamily="66" charset="0"/>
              </a:rPr>
              <a:t>Machten van breuken</a:t>
            </a:r>
            <a:endParaRPr lang="nl-NL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Machten van breuken</a:t>
            </a:r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Machten van breuken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23850" y="44450"/>
            <a:ext cx="8424863" cy="706438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Een breuk tot een macht verheffen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2548" name="Object 20"/>
          <p:cNvGraphicFramePr>
            <a:graphicFrameLocks noChangeAspect="1"/>
          </p:cNvGraphicFramePr>
          <p:nvPr>
            <p:ph sz="quarter" idx="1"/>
          </p:nvPr>
        </p:nvGraphicFramePr>
        <p:xfrm>
          <a:off x="1116013" y="1484313"/>
          <a:ext cx="1223962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9" name="Vergelijking" r:id="rId3" imgW="1104840" imgH="609480" progId="Equation.3">
                  <p:embed/>
                </p:oleObj>
              </mc:Choice>
              <mc:Fallback>
                <p:oleObj name="Vergelijking" r:id="rId3" imgW="1104840" imgH="6094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484313"/>
                        <a:ext cx="1223962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50813" y="836613"/>
            <a:ext cx="190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Rekenregel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462463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129088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30530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436245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graphicFrame>
        <p:nvGraphicFramePr>
          <p:cNvPr id="22543" name="Object 15"/>
          <p:cNvGraphicFramePr>
            <a:graphicFrameLocks noChangeAspect="1"/>
          </p:cNvGraphicFramePr>
          <p:nvPr/>
        </p:nvGraphicFramePr>
        <p:xfrm>
          <a:off x="223838" y="1412875"/>
          <a:ext cx="8636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0" name="Vergelijking" r:id="rId5" imgW="482391" imgH="469696" progId="Equation.3">
                  <p:embed/>
                </p:oleObj>
              </mc:Choice>
              <mc:Fallback>
                <p:oleObj name="Vergelijking" r:id="rId5" imgW="482391" imgH="469696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8" y="1412875"/>
                        <a:ext cx="863600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5" name="Object 17"/>
          <p:cNvGraphicFramePr>
            <a:graphicFrameLocks noChangeAspect="1"/>
          </p:cNvGraphicFramePr>
          <p:nvPr/>
        </p:nvGraphicFramePr>
        <p:xfrm>
          <a:off x="3563938" y="1412875"/>
          <a:ext cx="6477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1" name="Vergelijking" r:id="rId7" imgW="342751" imgH="418918" progId="Equation.3">
                  <p:embed/>
                </p:oleObj>
              </mc:Choice>
              <mc:Fallback>
                <p:oleObj name="Vergelijking" r:id="rId7" imgW="342751" imgH="418918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1412875"/>
                        <a:ext cx="647700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323850" y="3411538"/>
            <a:ext cx="46497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a en b zijn gehele getallen en b </a:t>
            </a:r>
            <a:r>
              <a:rPr lang="nl-BE" sz="2400">
                <a:latin typeface="Times New Roman" panose="02020603050405020304" pitchFamily="18" charset="0"/>
                <a:cs typeface="Times New Roman" panose="02020603050405020304" pitchFamily="18" charset="0"/>
              </a:rPr>
              <a:t>≠ 0</a:t>
            </a:r>
          </a:p>
          <a:p>
            <a:r>
              <a:rPr lang="nl-BE" sz="2400">
                <a:latin typeface="Times New Roman" panose="02020603050405020304" pitchFamily="18" charset="0"/>
              </a:rPr>
              <a:t>n is een natuurlijk getal</a:t>
            </a:r>
            <a:endParaRPr lang="nl-NL" sz="2400">
              <a:latin typeface="Times New Roman" panose="02020603050405020304" pitchFamily="18" charset="0"/>
            </a:endParaRPr>
          </a:p>
        </p:txBody>
      </p:sp>
      <p:graphicFrame>
        <p:nvGraphicFramePr>
          <p:cNvPr id="22547" name="Object 19"/>
          <p:cNvGraphicFramePr>
            <a:graphicFrameLocks noChangeAspect="1"/>
          </p:cNvGraphicFramePr>
          <p:nvPr/>
        </p:nvGraphicFramePr>
        <p:xfrm>
          <a:off x="4211638" y="1484313"/>
          <a:ext cx="50958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2" name="Vergelijking" r:id="rId9" imgW="279279" imgH="393529" progId="Equation.3">
                  <p:embed/>
                </p:oleObj>
              </mc:Choice>
              <mc:Fallback>
                <p:oleObj name="Vergelijking" r:id="rId9" imgW="279279" imgH="393529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1484313"/>
                        <a:ext cx="509587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73" name="Group 45"/>
          <p:cNvGrpSpPr>
            <a:grpSpLocks/>
          </p:cNvGrpSpPr>
          <p:nvPr/>
        </p:nvGrpSpPr>
        <p:grpSpPr bwMode="auto">
          <a:xfrm>
            <a:off x="323850" y="4192588"/>
            <a:ext cx="792163" cy="892175"/>
            <a:chOff x="204" y="2747"/>
            <a:chExt cx="499" cy="562"/>
          </a:xfrm>
        </p:grpSpPr>
        <p:graphicFrame>
          <p:nvGraphicFramePr>
            <p:cNvPr id="22555" name="Object 27"/>
            <p:cNvGraphicFramePr>
              <a:graphicFrameLocks noChangeAspect="1"/>
            </p:cNvGraphicFramePr>
            <p:nvPr/>
          </p:nvGraphicFramePr>
          <p:xfrm>
            <a:off x="204" y="2869"/>
            <a:ext cx="499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93" name="Vergelijking" r:id="rId11" imgW="749160" imgH="660240" progId="Equation.3">
                    <p:embed/>
                  </p:oleObj>
                </mc:Choice>
                <mc:Fallback>
                  <p:oleObj name="Vergelijking" r:id="rId11" imgW="749160" imgH="66024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" y="2869"/>
                          <a:ext cx="499" cy="4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57" name="Text Box 29"/>
            <p:cNvSpPr txBox="1">
              <a:spLocks noChangeArrowheads="1"/>
            </p:cNvSpPr>
            <p:nvPr/>
          </p:nvSpPr>
          <p:spPr bwMode="auto">
            <a:xfrm>
              <a:off x="444" y="2747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n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2562" name="Group 34"/>
          <p:cNvGrpSpPr>
            <a:grpSpLocks/>
          </p:cNvGrpSpPr>
          <p:nvPr/>
        </p:nvGrpSpPr>
        <p:grpSpPr bwMode="auto">
          <a:xfrm>
            <a:off x="1203325" y="4189413"/>
            <a:ext cx="484188" cy="968375"/>
            <a:chOff x="758" y="2750"/>
            <a:chExt cx="305" cy="610"/>
          </a:xfrm>
        </p:grpSpPr>
        <p:graphicFrame>
          <p:nvGraphicFramePr>
            <p:cNvPr id="22553" name="Object 25"/>
            <p:cNvGraphicFramePr>
              <a:graphicFrameLocks noChangeAspect="1"/>
            </p:cNvGraphicFramePr>
            <p:nvPr/>
          </p:nvGraphicFramePr>
          <p:xfrm>
            <a:off x="758" y="2840"/>
            <a:ext cx="305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94" name="Vergelijking" r:id="rId13" imgW="393480" imgH="672840" progId="Equation.3">
                    <p:embed/>
                  </p:oleObj>
                </mc:Choice>
                <mc:Fallback>
                  <p:oleObj name="Vergelijking" r:id="rId13" imgW="393480" imgH="67284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8" y="2840"/>
                          <a:ext cx="305" cy="5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58" name="Text Box 30"/>
            <p:cNvSpPr txBox="1">
              <a:spLocks noChangeArrowheads="1"/>
            </p:cNvSpPr>
            <p:nvPr/>
          </p:nvSpPr>
          <p:spPr bwMode="auto">
            <a:xfrm>
              <a:off x="839" y="2750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n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22559" name="Text Box 31"/>
            <p:cNvSpPr txBox="1">
              <a:spLocks noChangeArrowheads="1"/>
            </p:cNvSpPr>
            <p:nvPr/>
          </p:nvSpPr>
          <p:spPr bwMode="auto">
            <a:xfrm>
              <a:off x="839" y="3006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n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2567" name="Group 39"/>
          <p:cNvGrpSpPr>
            <a:grpSpLocks/>
          </p:cNvGrpSpPr>
          <p:nvPr/>
        </p:nvGrpSpPr>
        <p:grpSpPr bwMode="auto">
          <a:xfrm>
            <a:off x="1801813" y="4256088"/>
            <a:ext cx="1800225" cy="806450"/>
            <a:chOff x="1746" y="2985"/>
            <a:chExt cx="1134" cy="508"/>
          </a:xfrm>
        </p:grpSpPr>
        <p:graphicFrame>
          <p:nvGraphicFramePr>
            <p:cNvPr id="22564" name="Object 36"/>
            <p:cNvGraphicFramePr>
              <a:graphicFrameLocks noChangeAspect="1"/>
            </p:cNvGraphicFramePr>
            <p:nvPr/>
          </p:nvGraphicFramePr>
          <p:xfrm>
            <a:off x="1746" y="3074"/>
            <a:ext cx="998" cy="4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95" name="Vergelijking" r:id="rId15" imgW="1574640" imgH="660240" progId="Equation.3">
                    <p:embed/>
                  </p:oleObj>
                </mc:Choice>
                <mc:Fallback>
                  <p:oleObj name="Vergelijking" r:id="rId15" imgW="1574640" imgH="660240" progId="Equation.3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6" y="3074"/>
                          <a:ext cx="998" cy="4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65" name="Text Box 37"/>
            <p:cNvSpPr txBox="1">
              <a:spLocks noChangeArrowheads="1"/>
            </p:cNvSpPr>
            <p:nvPr/>
          </p:nvSpPr>
          <p:spPr bwMode="auto">
            <a:xfrm>
              <a:off x="2301" y="2985"/>
              <a:ext cx="1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n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22566" name="Text Box 38"/>
            <p:cNvSpPr txBox="1">
              <a:spLocks noChangeArrowheads="1"/>
            </p:cNvSpPr>
            <p:nvPr/>
          </p:nvSpPr>
          <p:spPr bwMode="auto">
            <a:xfrm>
              <a:off x="2683" y="3044"/>
              <a:ext cx="1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0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2574" name="Group 46"/>
          <p:cNvGrpSpPr>
            <a:grpSpLocks/>
          </p:cNvGrpSpPr>
          <p:nvPr/>
        </p:nvGrpSpPr>
        <p:grpSpPr bwMode="auto">
          <a:xfrm>
            <a:off x="323850" y="5108575"/>
            <a:ext cx="792163" cy="841375"/>
            <a:chOff x="204" y="3414"/>
            <a:chExt cx="499" cy="530"/>
          </a:xfrm>
        </p:grpSpPr>
        <p:graphicFrame>
          <p:nvGraphicFramePr>
            <p:cNvPr id="22550" name="Object 22"/>
            <p:cNvGraphicFramePr>
              <a:graphicFrameLocks noChangeAspect="1"/>
            </p:cNvGraphicFramePr>
            <p:nvPr/>
          </p:nvGraphicFramePr>
          <p:xfrm>
            <a:off x="204" y="3504"/>
            <a:ext cx="499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96" name="Vergelijking" r:id="rId17" imgW="749160" imgH="660240" progId="Equation.3">
                    <p:embed/>
                  </p:oleObj>
                </mc:Choice>
                <mc:Fallback>
                  <p:oleObj name="Vergelijking" r:id="rId17" imgW="749160" imgH="66024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" y="3504"/>
                          <a:ext cx="499" cy="4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72" name="Text Box 44"/>
            <p:cNvSpPr txBox="1">
              <a:spLocks noChangeArrowheads="1"/>
            </p:cNvSpPr>
            <p:nvPr/>
          </p:nvSpPr>
          <p:spPr bwMode="auto">
            <a:xfrm>
              <a:off x="437" y="3414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0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  <p:sp>
        <p:nvSpPr>
          <p:cNvPr id="22575" name="Text Box 47"/>
          <p:cNvSpPr txBox="1">
            <a:spLocks noChangeArrowheads="1"/>
          </p:cNvSpPr>
          <p:nvPr/>
        </p:nvSpPr>
        <p:spPr bwMode="auto">
          <a:xfrm>
            <a:off x="1116013" y="54086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1</a:t>
            </a:r>
            <a:endParaRPr lang="nl-NL" sz="2000">
              <a:latin typeface="Times New Roman" panose="02020603050405020304" pitchFamily="18" charset="0"/>
            </a:endParaRPr>
          </a:p>
        </p:txBody>
      </p:sp>
      <p:graphicFrame>
        <p:nvGraphicFramePr>
          <p:cNvPr id="22577" name="Object 49"/>
          <p:cNvGraphicFramePr>
            <a:graphicFrameLocks noChangeAspect="1"/>
          </p:cNvGraphicFramePr>
          <p:nvPr>
            <p:ph sz="quarter" idx="4"/>
          </p:nvPr>
        </p:nvGraphicFramePr>
        <p:xfrm>
          <a:off x="1427163" y="5256213"/>
          <a:ext cx="1344612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7" name="Vergelijking" r:id="rId19" imgW="1231560" imgH="609480" progId="Equation.3">
                  <p:embed/>
                </p:oleObj>
              </mc:Choice>
              <mc:Fallback>
                <p:oleObj name="Vergelijking" r:id="rId19" imgW="1231560" imgH="60948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7163" y="5256213"/>
                        <a:ext cx="1344612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80" name="Group 52"/>
          <p:cNvGrpSpPr>
            <a:grpSpLocks/>
          </p:cNvGrpSpPr>
          <p:nvPr/>
        </p:nvGrpSpPr>
        <p:grpSpPr bwMode="auto">
          <a:xfrm>
            <a:off x="323850" y="6021388"/>
            <a:ext cx="792163" cy="841375"/>
            <a:chOff x="204" y="3414"/>
            <a:chExt cx="499" cy="530"/>
          </a:xfrm>
        </p:grpSpPr>
        <p:graphicFrame>
          <p:nvGraphicFramePr>
            <p:cNvPr id="22581" name="Object 53"/>
            <p:cNvGraphicFramePr>
              <a:graphicFrameLocks noChangeAspect="1"/>
            </p:cNvGraphicFramePr>
            <p:nvPr/>
          </p:nvGraphicFramePr>
          <p:xfrm>
            <a:off x="204" y="3504"/>
            <a:ext cx="499" cy="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98" name="Vergelijking" r:id="rId21" imgW="749160" imgH="660240" progId="Equation.3">
                    <p:embed/>
                  </p:oleObj>
                </mc:Choice>
                <mc:Fallback>
                  <p:oleObj name="Vergelijking" r:id="rId21" imgW="749160" imgH="660240" progId="Equation.3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" y="3504"/>
                          <a:ext cx="499" cy="4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82" name="Text Box 54"/>
            <p:cNvSpPr txBox="1">
              <a:spLocks noChangeArrowheads="1"/>
            </p:cNvSpPr>
            <p:nvPr/>
          </p:nvSpPr>
          <p:spPr bwMode="auto">
            <a:xfrm>
              <a:off x="437" y="3414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1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22584" name="Object 56"/>
          <p:cNvGraphicFramePr>
            <a:graphicFrameLocks noChangeAspect="1"/>
          </p:cNvGraphicFramePr>
          <p:nvPr>
            <p:ph sz="quarter" idx="2"/>
          </p:nvPr>
        </p:nvGraphicFramePr>
        <p:xfrm>
          <a:off x="1227138" y="6115050"/>
          <a:ext cx="233362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9" name="Vergelijking" r:id="rId23" imgW="203040" imgH="609480" progId="Equation.3">
                  <p:embed/>
                </p:oleObj>
              </mc:Choice>
              <mc:Fallback>
                <p:oleObj name="Vergelijking" r:id="rId23" imgW="203040" imgH="60948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138" y="6115050"/>
                        <a:ext cx="233362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86" name="Object 58"/>
          <p:cNvGraphicFramePr>
            <a:graphicFrameLocks noChangeAspect="1"/>
          </p:cNvGraphicFramePr>
          <p:nvPr/>
        </p:nvGraphicFramePr>
        <p:xfrm>
          <a:off x="2376488" y="1487488"/>
          <a:ext cx="11874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0" name="Vergelijking" r:id="rId25" imgW="1079280" imgH="672840" progId="Equation.3">
                  <p:embed/>
                </p:oleObj>
              </mc:Choice>
              <mc:Fallback>
                <p:oleObj name="Vergelijking" r:id="rId25" imgW="1079280" imgH="67284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488" y="1487488"/>
                        <a:ext cx="11874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87" name="Text Box 59"/>
          <p:cNvSpPr txBox="1">
            <a:spLocks noChangeArrowheads="1"/>
          </p:cNvSpPr>
          <p:nvPr/>
        </p:nvSpPr>
        <p:spPr bwMode="auto">
          <a:xfrm>
            <a:off x="519113" y="2346325"/>
            <a:ext cx="33766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Verhef de teller tot die macht.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2588" name="Text Box 60"/>
          <p:cNvSpPr txBox="1">
            <a:spLocks noChangeArrowheads="1"/>
          </p:cNvSpPr>
          <p:nvPr/>
        </p:nvSpPr>
        <p:spPr bwMode="auto">
          <a:xfrm>
            <a:off x="517525" y="2901950"/>
            <a:ext cx="3617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Verhef de noemer tot die macht.</a:t>
            </a:r>
            <a:endParaRPr lang="nl-NL" sz="2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500"/>
                                        <p:tgtEl>
                                          <p:spTgt spid="2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500"/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2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22546" grpId="0"/>
      <p:bldP spid="22575" grpId="0"/>
      <p:bldP spid="22587" grpId="0"/>
      <p:bldP spid="225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95288" y="44450"/>
            <a:ext cx="8229600" cy="490538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Machten van breuken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9255" name="Object 39"/>
          <p:cNvGraphicFramePr>
            <a:graphicFrameLocks noChangeAspect="1"/>
          </p:cNvGraphicFramePr>
          <p:nvPr>
            <p:ph sz="quarter" idx="1"/>
          </p:nvPr>
        </p:nvGraphicFramePr>
        <p:xfrm>
          <a:off x="2771775" y="2060575"/>
          <a:ext cx="9366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7" name="Vergelijking" r:id="rId3" imgW="850680" imgH="634680" progId="Equation.3">
                  <p:embed/>
                </p:oleObj>
              </mc:Choice>
              <mc:Fallback>
                <p:oleObj name="Vergelijking" r:id="rId3" imgW="850680" imgH="63468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2060575"/>
                        <a:ext cx="93662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7" name="Object 41"/>
          <p:cNvGraphicFramePr>
            <a:graphicFrameLocks noChangeAspect="1"/>
          </p:cNvGraphicFramePr>
          <p:nvPr>
            <p:ph sz="quarter" idx="2"/>
          </p:nvPr>
        </p:nvGraphicFramePr>
        <p:xfrm>
          <a:off x="3749675" y="2082800"/>
          <a:ext cx="212725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8" name="Vergelijking" r:id="rId5" imgW="190440" imgH="609480" progId="Equation.3">
                  <p:embed/>
                </p:oleObj>
              </mc:Choice>
              <mc:Fallback>
                <p:oleObj name="Vergelijking" r:id="rId5" imgW="190440" imgH="60948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9675" y="2082800"/>
                        <a:ext cx="212725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9" name="Object 43"/>
          <p:cNvGraphicFramePr>
            <a:graphicFrameLocks noChangeAspect="1"/>
          </p:cNvGraphicFramePr>
          <p:nvPr>
            <p:ph sz="quarter" idx="3"/>
          </p:nvPr>
        </p:nvGraphicFramePr>
        <p:xfrm>
          <a:off x="5075238" y="2060575"/>
          <a:ext cx="792162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9" name="Vergelijking" r:id="rId7" imgW="698400" imgH="609480" progId="Equation.3">
                  <p:embed/>
                </p:oleObj>
              </mc:Choice>
              <mc:Fallback>
                <p:oleObj name="Vergelijking" r:id="rId7" imgW="698400" imgH="60948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38" y="2060575"/>
                        <a:ext cx="792162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0813" y="692150"/>
            <a:ext cx="190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Rekenregel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4462463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4129088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93675" y="2997200"/>
            <a:ext cx="173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Begrippen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436245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graphicFrame>
        <p:nvGraphicFramePr>
          <p:cNvPr id="9243" name="Object 27"/>
          <p:cNvGraphicFramePr>
            <a:graphicFrameLocks noChangeAspect="1"/>
          </p:cNvGraphicFramePr>
          <p:nvPr/>
        </p:nvGraphicFramePr>
        <p:xfrm>
          <a:off x="257175" y="2060575"/>
          <a:ext cx="1008063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0" name="Vergelijking" r:id="rId9" imgW="914400" imgH="685800" progId="Equation.3">
                  <p:embed/>
                </p:oleObj>
              </mc:Choice>
              <mc:Fallback>
                <p:oleObj name="Vergelijking" r:id="rId9" imgW="914400" imgH="6858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" y="2060575"/>
                        <a:ext cx="1008063" cy="74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7" name="Object 31"/>
          <p:cNvGraphicFramePr>
            <a:graphicFrameLocks noChangeAspect="1"/>
          </p:cNvGraphicFramePr>
          <p:nvPr/>
        </p:nvGraphicFramePr>
        <p:xfrm>
          <a:off x="1331913" y="2071688"/>
          <a:ext cx="365125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1" name="Vergelijking" r:id="rId11" imgW="317160" imgH="609480" progId="Equation.3">
                  <p:embed/>
                </p:oleObj>
              </mc:Choice>
              <mc:Fallback>
                <p:oleObj name="Vergelijking" r:id="rId11" imgW="317160" imgH="6094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071688"/>
                        <a:ext cx="365125" cy="70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195263" y="1238250"/>
            <a:ext cx="63642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Kijk telkens goed wat het grondtal van de macht is</a:t>
            </a:r>
            <a:br>
              <a:rPr lang="nl-BE" sz="2400">
                <a:latin typeface="Times New Roman" panose="02020603050405020304" pitchFamily="18" charset="0"/>
              </a:rPr>
            </a:br>
            <a:r>
              <a:rPr lang="nl-BE" sz="2400">
                <a:latin typeface="Times New Roman" panose="02020603050405020304" pitchFamily="18" charset="0"/>
              </a:rPr>
              <a:t>voor je deze uitrekent.</a:t>
            </a:r>
            <a:endParaRPr lang="nl-NL" sz="2400">
              <a:latin typeface="Times New Roman" panose="02020603050405020304" pitchFamily="18" charset="0"/>
            </a:endParaRPr>
          </a:p>
        </p:txBody>
      </p:sp>
      <p:graphicFrame>
        <p:nvGraphicFramePr>
          <p:cNvPr id="9261" name="Object 45"/>
          <p:cNvGraphicFramePr>
            <a:graphicFrameLocks noChangeAspect="1"/>
          </p:cNvGraphicFramePr>
          <p:nvPr>
            <p:ph sz="quarter" idx="4"/>
          </p:nvPr>
        </p:nvGraphicFramePr>
        <p:xfrm>
          <a:off x="5900738" y="2071688"/>
          <a:ext cx="400050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2" name="Vergelijking" r:id="rId13" imgW="380880" imgH="609480" progId="Equation.3">
                  <p:embed/>
                </p:oleObj>
              </mc:Choice>
              <mc:Fallback>
                <p:oleObj name="Vergelijking" r:id="rId13" imgW="380880" imgH="60948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0738" y="2071688"/>
                        <a:ext cx="400050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212725" y="3543300"/>
            <a:ext cx="8143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Het </a:t>
            </a:r>
            <a:r>
              <a:rPr lang="nl-BE" sz="2400" b="1">
                <a:solidFill>
                  <a:srgbClr val="800080"/>
                </a:solidFill>
                <a:latin typeface="Times New Roman" panose="02020603050405020304" pitchFamily="18" charset="0"/>
              </a:rPr>
              <a:t>omgekeerde van een breuk</a:t>
            </a:r>
            <a:r>
              <a:rPr lang="nl-BE" sz="2400">
                <a:latin typeface="Times New Roman" panose="02020603050405020304" pitchFamily="18" charset="0"/>
              </a:rPr>
              <a:t> (verschillend van nul) bekom je</a:t>
            </a:r>
            <a:br>
              <a:rPr lang="nl-BE" sz="2400">
                <a:latin typeface="Times New Roman" panose="02020603050405020304" pitchFamily="18" charset="0"/>
              </a:rPr>
            </a:br>
            <a:r>
              <a:rPr lang="nl-BE" sz="2400">
                <a:latin typeface="Times New Roman" panose="02020603050405020304" pitchFamily="18" charset="0"/>
              </a:rPr>
              <a:t>door teller en noemer van plaats te verwisselen.</a:t>
            </a:r>
            <a:endParaRPr lang="nl-NL" sz="2400">
              <a:latin typeface="Times New Roman" panose="02020603050405020304" pitchFamily="18" charset="0"/>
            </a:endParaRPr>
          </a:p>
        </p:txBody>
      </p:sp>
      <p:graphicFrame>
        <p:nvGraphicFramePr>
          <p:cNvPr id="9265" name="Object 49"/>
          <p:cNvGraphicFramePr>
            <a:graphicFrameLocks noChangeAspect="1"/>
          </p:cNvGraphicFramePr>
          <p:nvPr/>
        </p:nvGraphicFramePr>
        <p:xfrm>
          <a:off x="323850" y="4548188"/>
          <a:ext cx="6019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3" name="Vergelijking" r:id="rId15" imgW="6019560" imgH="609480" progId="Equation.3">
                  <p:embed/>
                </p:oleObj>
              </mc:Choice>
              <mc:Fallback>
                <p:oleObj name="Vergelijking" r:id="rId15" imgW="6019560" imgH="60948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548188"/>
                        <a:ext cx="6019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6" name="Object 50"/>
          <p:cNvGraphicFramePr>
            <a:graphicFrameLocks noChangeAspect="1"/>
          </p:cNvGraphicFramePr>
          <p:nvPr/>
        </p:nvGraphicFramePr>
        <p:xfrm>
          <a:off x="3036888" y="4548188"/>
          <a:ext cx="177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4" name="Vergelijking" r:id="rId17" imgW="177480" imgH="609480" progId="Equation.3">
                  <p:embed/>
                </p:oleObj>
              </mc:Choice>
              <mc:Fallback>
                <p:oleObj name="Vergelijking" r:id="rId17" imgW="177480" imgH="60948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6888" y="4548188"/>
                        <a:ext cx="177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7" name="Object 51"/>
          <p:cNvGraphicFramePr>
            <a:graphicFrameLocks noChangeAspect="1"/>
          </p:cNvGraphicFramePr>
          <p:nvPr/>
        </p:nvGraphicFramePr>
        <p:xfrm>
          <a:off x="6037263" y="4548188"/>
          <a:ext cx="190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5" name="Vergelijking" r:id="rId19" imgW="190440" imgH="609480" progId="Equation.3">
                  <p:embed/>
                </p:oleObj>
              </mc:Choice>
              <mc:Fallback>
                <p:oleObj name="Vergelijking" r:id="rId19" imgW="190440" imgH="60948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7263" y="4548188"/>
                        <a:ext cx="190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212725" y="5300663"/>
            <a:ext cx="8880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Het omgekeerde van een getal schrijf je als een macht met exponent -1.</a:t>
            </a:r>
            <a:endParaRPr lang="nl-NL" sz="2400">
              <a:latin typeface="Times New Roman" panose="02020603050405020304" pitchFamily="18" charset="0"/>
            </a:endParaRPr>
          </a:p>
        </p:txBody>
      </p:sp>
      <p:grpSp>
        <p:nvGrpSpPr>
          <p:cNvPr id="9296" name="Group 80"/>
          <p:cNvGrpSpPr>
            <a:grpSpLocks/>
          </p:cNvGrpSpPr>
          <p:nvPr/>
        </p:nvGrpSpPr>
        <p:grpSpPr bwMode="auto">
          <a:xfrm>
            <a:off x="179388" y="5949950"/>
            <a:ext cx="4972050" cy="800100"/>
            <a:chOff x="113" y="3577"/>
            <a:chExt cx="3132" cy="504"/>
          </a:xfrm>
        </p:grpSpPr>
        <p:grpSp>
          <p:nvGrpSpPr>
            <p:cNvPr id="9284" name="Group 68"/>
            <p:cNvGrpSpPr>
              <a:grpSpLocks/>
            </p:cNvGrpSpPr>
            <p:nvPr/>
          </p:nvGrpSpPr>
          <p:grpSpPr bwMode="auto">
            <a:xfrm>
              <a:off x="113" y="3577"/>
              <a:ext cx="1315" cy="488"/>
              <a:chOff x="113" y="3577"/>
              <a:chExt cx="1315" cy="488"/>
            </a:xfrm>
          </p:grpSpPr>
          <p:grpSp>
            <p:nvGrpSpPr>
              <p:cNvPr id="9282" name="Group 66"/>
              <p:cNvGrpSpPr>
                <a:grpSpLocks/>
              </p:cNvGrpSpPr>
              <p:nvPr/>
            </p:nvGrpSpPr>
            <p:grpSpPr bwMode="auto">
              <a:xfrm>
                <a:off x="521" y="3577"/>
                <a:ext cx="445" cy="488"/>
                <a:chOff x="181" y="3577"/>
                <a:chExt cx="568" cy="495"/>
              </a:xfrm>
            </p:grpSpPr>
            <p:graphicFrame>
              <p:nvGraphicFramePr>
                <p:cNvPr id="9277" name="Object 61"/>
                <p:cNvGraphicFramePr>
                  <a:graphicFrameLocks noChangeAspect="1"/>
                </p:cNvGraphicFramePr>
                <p:nvPr/>
              </p:nvGraphicFramePr>
              <p:xfrm>
                <a:off x="181" y="3664"/>
                <a:ext cx="522" cy="40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306" name="Vergelijking" r:id="rId21" imgW="787320" imgH="660240" progId="Equation.3">
                        <p:embed/>
                      </p:oleObj>
                    </mc:Choice>
                    <mc:Fallback>
                      <p:oleObj name="Vergelijking" r:id="rId21" imgW="787320" imgH="660240" progId="Equation.3">
                        <p:embed/>
                        <p:pic>
                          <p:nvPicPr>
                            <p:cNvPr id="0" name="Object 6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81" y="3664"/>
                              <a:ext cx="522" cy="40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9278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397" y="3577"/>
                  <a:ext cx="352" cy="2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nl-BE" sz="2000">
                      <a:latin typeface="Times New Roman" panose="02020603050405020304" pitchFamily="18" charset="0"/>
                    </a:rPr>
                    <a:t>–1</a:t>
                  </a:r>
                  <a:endParaRPr lang="nl-NL" sz="2000">
                    <a:latin typeface="Times New Roman" panose="02020603050405020304" pitchFamily="18" charset="0"/>
                  </a:endParaRPr>
                </a:p>
              </p:txBody>
            </p:sp>
          </p:grpSp>
          <p:graphicFrame>
            <p:nvGraphicFramePr>
              <p:cNvPr id="9280" name="Object 64"/>
              <p:cNvGraphicFramePr>
                <a:graphicFrameLocks noChangeAspect="1"/>
              </p:cNvGraphicFramePr>
              <p:nvPr/>
            </p:nvGraphicFramePr>
            <p:xfrm>
              <a:off x="1020" y="3681"/>
              <a:ext cx="106" cy="3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307" name="Vergelijking" r:id="rId23" imgW="177480" imgH="609480" progId="Equation.3">
                      <p:embed/>
                    </p:oleObj>
                  </mc:Choice>
                  <mc:Fallback>
                    <p:oleObj name="Vergelijking" r:id="rId23" imgW="177480" imgH="609480" progId="Equation.3">
                      <p:embed/>
                      <p:pic>
                        <p:nvPicPr>
                          <p:cNvPr id="0" name="Object 6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20" y="3681"/>
                            <a:ext cx="106" cy="3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283" name="Text Box 67"/>
              <p:cNvSpPr txBox="1">
                <a:spLocks noChangeArrowheads="1"/>
              </p:cNvSpPr>
              <p:nvPr/>
            </p:nvSpPr>
            <p:spPr bwMode="auto">
              <a:xfrm>
                <a:off x="113" y="3724"/>
                <a:ext cx="131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Lees                  als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9295" name="Group 79"/>
            <p:cNvGrpSpPr>
              <a:grpSpLocks/>
            </p:cNvGrpSpPr>
            <p:nvPr/>
          </p:nvGrpSpPr>
          <p:grpSpPr bwMode="auto">
            <a:xfrm>
              <a:off x="1373" y="3664"/>
              <a:ext cx="1872" cy="417"/>
              <a:chOff x="1643" y="3688"/>
              <a:chExt cx="1872" cy="417"/>
            </a:xfrm>
          </p:grpSpPr>
          <p:sp>
            <p:nvSpPr>
              <p:cNvPr id="9285" name="Text Box 69"/>
              <p:cNvSpPr txBox="1">
                <a:spLocks noChangeArrowheads="1"/>
              </p:cNvSpPr>
              <p:nvPr/>
            </p:nvSpPr>
            <p:spPr bwMode="auto">
              <a:xfrm>
                <a:off x="1643" y="3746"/>
                <a:ext cx="143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 i="1">
                    <a:latin typeface="Times New Roman" panose="02020603050405020304" pitchFamily="18" charset="0"/>
                  </a:rPr>
                  <a:t>het omgekeerde van</a:t>
                </a:r>
                <a:r>
                  <a:rPr lang="nl-BE"/>
                  <a:t> </a:t>
                </a:r>
                <a:endParaRPr lang="nl-NL"/>
              </a:p>
            </p:txBody>
          </p:sp>
          <p:grpSp>
            <p:nvGrpSpPr>
              <p:cNvPr id="9292" name="Group 76"/>
              <p:cNvGrpSpPr>
                <a:grpSpLocks/>
              </p:cNvGrpSpPr>
              <p:nvPr/>
            </p:nvGrpSpPr>
            <p:grpSpPr bwMode="auto">
              <a:xfrm>
                <a:off x="2971" y="3688"/>
                <a:ext cx="200" cy="417"/>
                <a:chOff x="3505" y="3767"/>
                <a:chExt cx="200" cy="417"/>
              </a:xfrm>
            </p:grpSpPr>
            <p:sp>
              <p:nvSpPr>
                <p:cNvPr id="9286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509" y="3767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nl-BE" sz="2000">
                      <a:latin typeface="Times New Roman" panose="02020603050405020304" pitchFamily="18" charset="0"/>
                    </a:rPr>
                    <a:t>8</a:t>
                  </a:r>
                  <a:endParaRPr lang="nl-NL" sz="20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289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3505" y="3934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nl-BE" sz="2000">
                      <a:latin typeface="Times New Roman" panose="02020603050405020304" pitchFamily="18" charset="0"/>
                    </a:rPr>
                    <a:t>5</a:t>
                  </a:r>
                  <a:endParaRPr lang="nl-NL" sz="20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290" name="Line 74"/>
                <p:cNvSpPr>
                  <a:spLocks noChangeShapeType="1"/>
                </p:cNvSpPr>
                <p:nvPr/>
              </p:nvSpPr>
              <p:spPr bwMode="auto">
                <a:xfrm>
                  <a:off x="3560" y="3974"/>
                  <a:ext cx="9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nl-BE"/>
                </a:p>
              </p:txBody>
            </p:sp>
          </p:grpSp>
          <p:grpSp>
            <p:nvGrpSpPr>
              <p:cNvPr id="9293" name="Group 77"/>
              <p:cNvGrpSpPr>
                <a:grpSpLocks/>
              </p:cNvGrpSpPr>
              <p:nvPr/>
            </p:nvGrpSpPr>
            <p:grpSpPr bwMode="auto">
              <a:xfrm>
                <a:off x="3313" y="3688"/>
                <a:ext cx="202" cy="417"/>
                <a:chOff x="3948" y="3770"/>
                <a:chExt cx="202" cy="417"/>
              </a:xfrm>
            </p:grpSpPr>
            <p:sp>
              <p:nvSpPr>
                <p:cNvPr id="9287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3948" y="3937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nl-BE" sz="2000">
                      <a:latin typeface="Times New Roman" panose="02020603050405020304" pitchFamily="18" charset="0"/>
                    </a:rPr>
                    <a:t>8</a:t>
                  </a:r>
                  <a:endParaRPr lang="nl-NL" sz="20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288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3954" y="3770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nl-BE" sz="2000">
                      <a:latin typeface="Times New Roman" panose="02020603050405020304" pitchFamily="18" charset="0"/>
                    </a:rPr>
                    <a:t>5</a:t>
                  </a:r>
                  <a:endParaRPr lang="nl-NL" sz="20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291" name="Line 75"/>
                <p:cNvSpPr>
                  <a:spLocks noChangeShapeType="1"/>
                </p:cNvSpPr>
                <p:nvPr/>
              </p:nvSpPr>
              <p:spPr bwMode="auto">
                <a:xfrm>
                  <a:off x="3996" y="3974"/>
                  <a:ext cx="9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nl-BE"/>
                </a:p>
              </p:txBody>
            </p:sp>
          </p:grpSp>
          <p:sp>
            <p:nvSpPr>
              <p:cNvPr id="9294" name="Text Box 78"/>
              <p:cNvSpPr txBox="1">
                <a:spLocks noChangeArrowheads="1"/>
              </p:cNvSpPr>
              <p:nvPr/>
            </p:nvSpPr>
            <p:spPr bwMode="auto">
              <a:xfrm>
                <a:off x="3133" y="3748"/>
                <a:ext cx="22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 i="1">
                    <a:latin typeface="Times New Roman" panose="02020603050405020304" pitchFamily="18" charset="0"/>
                  </a:rPr>
                  <a:t>is</a:t>
                </a:r>
                <a:endParaRPr lang="nl-NL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9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9234" grpId="0"/>
      <p:bldP spid="9253" grpId="0"/>
      <p:bldP spid="9263" grpId="0"/>
      <p:bldP spid="9268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112</Words>
  <Application>Microsoft Office PowerPoint</Application>
  <PresentationFormat>Diavoorstelling (4:3)</PresentationFormat>
  <Paragraphs>32</Paragraphs>
  <Slides>3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3</vt:i4>
      </vt:variant>
    </vt:vector>
  </HeadingPairs>
  <TitlesOfParts>
    <vt:vector size="10" baseType="lpstr">
      <vt:lpstr>Arial</vt:lpstr>
      <vt:lpstr>Comic Sans MS</vt:lpstr>
      <vt:lpstr>Verdana</vt:lpstr>
      <vt:lpstr>Times New Roman</vt:lpstr>
      <vt:lpstr>Standaardontwerp</vt:lpstr>
      <vt:lpstr>Microsoft Vergelijkingseditor 3.0</vt:lpstr>
      <vt:lpstr>Microsoft Vergelijking 3.0</vt:lpstr>
      <vt:lpstr>Machten van breuken</vt:lpstr>
      <vt:lpstr>Een breuk tot een macht verheffen</vt:lpstr>
      <vt:lpstr>Machten van breuken</vt:lpstr>
    </vt:vector>
  </TitlesOfParts>
  <Company>Sint Jan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RATIONALE GETALLEN</dc:title>
  <dc:creator>Lesgever</dc:creator>
  <cp:lastModifiedBy>andre snijers</cp:lastModifiedBy>
  <cp:revision>17</cp:revision>
  <dcterms:created xsi:type="dcterms:W3CDTF">2003-06-20T12:10:10Z</dcterms:created>
  <dcterms:modified xsi:type="dcterms:W3CDTF">2013-12-11T14:33:33Z</dcterms:modified>
</cp:coreProperties>
</file>