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4" r:id="rId4"/>
    <p:sldId id="266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0000FF"/>
    <a:srgbClr val="660066"/>
    <a:srgbClr val="FF0066"/>
    <a:srgbClr val="FF00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00" autoAdjust="0"/>
    <p:restoredTop sz="94600"/>
  </p:normalViewPr>
  <p:slideViewPr>
    <p:cSldViewPr>
      <p:cViewPr varScale="1">
        <p:scale>
          <a:sx n="74" d="100"/>
          <a:sy n="74" d="100"/>
        </p:scale>
        <p:origin x="11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03B816-A217-46D0-AE6E-E4BA36B2812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850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34977C-8D31-4130-9DDD-DD6B6C76366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266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C115F9-8222-4CD3-997B-071468A0324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718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91C4B7-32B1-449C-B773-7735294D83C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2605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D9A6A4-8694-479C-B018-93392952DFE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580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665C1F-EFC0-4A5F-A152-F9424CFD229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589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998F68-6C2A-43DD-8566-1CF21EB7049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8449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61E30-2952-4E74-8BF9-C88FD6D55F0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0768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E7D22-A14C-4AAB-B35F-4475F9910F9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8935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5B3DB-36FA-4622-9AFC-F9BC1A536CE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440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5D8AFF-AB07-4270-ADC4-D6F0D05DE00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824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FD3A366-0850-45BC-86AE-63ADBAE254EB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01_Pelckmans_1ste%20jaar_versie_2_W2013\00_Matrix_1ste_jaar\01_Bordboek_LWB_Matrix_1_Getallenleer\35a_delen_van_breuken_film.html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" y="2646363"/>
            <a:ext cx="8686800" cy="1143000"/>
          </a:xfrm>
        </p:spPr>
        <p:txBody>
          <a:bodyPr/>
          <a:lstStyle/>
          <a:p>
            <a:r>
              <a:rPr lang="nl-BE" b="1">
                <a:solidFill>
                  <a:srgbClr val="3333FF"/>
                </a:solidFill>
                <a:latin typeface="Comic Sans MS" panose="030F0702030302020204" pitchFamily="66" charset="0"/>
              </a:rPr>
              <a:t>Breuken delen</a:t>
            </a:r>
            <a:endParaRPr lang="nl-NL" b="1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22532" name="WordArt 4"/>
          <p:cNvSpPr>
            <a:spLocks noChangeArrowheads="1" noChangeShapeType="1" noTextEdit="1"/>
          </p:cNvSpPr>
          <p:nvPr/>
        </p:nvSpPr>
        <p:spPr bwMode="auto">
          <a:xfrm rot="678596">
            <a:off x="1254125" y="976313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921404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Breuken delen</a:t>
            </a:r>
          </a:p>
        </p:txBody>
      </p:sp>
      <p:sp>
        <p:nvSpPr>
          <p:cNvPr id="22533" name="WordArt 5"/>
          <p:cNvSpPr>
            <a:spLocks noChangeArrowheads="1" noChangeShapeType="1" noTextEdit="1"/>
          </p:cNvSpPr>
          <p:nvPr/>
        </p:nvSpPr>
        <p:spPr bwMode="auto">
          <a:xfrm rot="-658839">
            <a:off x="1657350" y="4795838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65883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Breuken delen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143625" y="579913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©   André Snijers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4950" y="44450"/>
            <a:ext cx="8640763" cy="706438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Een breuk delen door een geheel getal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50813" y="981075"/>
            <a:ext cx="1900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Rekenregel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684213" y="1557338"/>
          <a:ext cx="608012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5" name="Vergelijking" r:id="rId3" imgW="520560" imgH="609480" progId="Equation.3">
                  <p:embed/>
                </p:oleObj>
              </mc:Choice>
              <mc:Fallback>
                <p:oleObj name="Vergelijking" r:id="rId3" imgW="520560" imgH="609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557338"/>
                        <a:ext cx="608012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graphicFrame>
        <p:nvGraphicFramePr>
          <p:cNvPr id="29703" name="Object 7"/>
          <p:cNvGraphicFramePr>
            <a:graphicFrameLocks noChangeAspect="1"/>
          </p:cNvGraphicFramePr>
          <p:nvPr/>
        </p:nvGraphicFramePr>
        <p:xfrm>
          <a:off x="407988" y="3357563"/>
          <a:ext cx="912812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6" name="Vergelijking" r:id="rId5" imgW="736560" imgH="672840" progId="Equation.3">
                  <p:embed/>
                </p:oleObj>
              </mc:Choice>
              <mc:Fallback>
                <p:oleObj name="Vergelijking" r:id="rId5" imgW="736560" imgH="6728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8" y="3357563"/>
                        <a:ext cx="912812" cy="827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graphicFrame>
        <p:nvGraphicFramePr>
          <p:cNvPr id="29705" name="Object 9"/>
          <p:cNvGraphicFramePr>
            <a:graphicFrameLocks noChangeAspect="1"/>
          </p:cNvGraphicFramePr>
          <p:nvPr/>
        </p:nvGraphicFramePr>
        <p:xfrm>
          <a:off x="441325" y="4279900"/>
          <a:ext cx="568325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7" name="Vergelijking" r:id="rId7" imgW="507960" imgH="609480" progId="Equation.3">
                  <p:embed/>
                </p:oleObj>
              </mc:Choice>
              <mc:Fallback>
                <p:oleObj name="Vergelijking" r:id="rId7" imgW="507960" imgH="609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" y="4279900"/>
                        <a:ext cx="568325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7" name="Object 11"/>
          <p:cNvGraphicFramePr>
            <a:graphicFrameLocks noChangeAspect="1"/>
          </p:cNvGraphicFramePr>
          <p:nvPr>
            <p:ph idx="1"/>
          </p:nvPr>
        </p:nvGraphicFramePr>
        <p:xfrm>
          <a:off x="415925" y="2349500"/>
          <a:ext cx="106045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8" name="Vergelijking" r:id="rId9" imgW="863280" imgH="609480" progId="Equation.3">
                  <p:embed/>
                </p:oleObj>
              </mc:Choice>
              <mc:Fallback>
                <p:oleObj name="Vergelijking" r:id="rId9" imgW="863280" imgH="609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925" y="2349500"/>
                        <a:ext cx="106045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712" name="Group 16"/>
          <p:cNvGrpSpPr>
            <a:grpSpLocks/>
          </p:cNvGrpSpPr>
          <p:nvPr/>
        </p:nvGrpSpPr>
        <p:grpSpPr bwMode="auto">
          <a:xfrm>
            <a:off x="468313" y="3105150"/>
            <a:ext cx="1101725" cy="1260475"/>
            <a:chOff x="295" y="2478"/>
            <a:chExt cx="694" cy="794"/>
          </a:xfrm>
        </p:grpSpPr>
        <p:sp>
          <p:nvSpPr>
            <p:cNvPr id="29708" name="Line 12"/>
            <p:cNvSpPr>
              <a:spLocks noChangeShapeType="1"/>
            </p:cNvSpPr>
            <p:nvPr/>
          </p:nvSpPr>
          <p:spPr bwMode="auto">
            <a:xfrm flipV="1">
              <a:off x="431" y="2704"/>
              <a:ext cx="181" cy="91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9709" name="Line 13"/>
            <p:cNvSpPr>
              <a:spLocks noChangeShapeType="1"/>
            </p:cNvSpPr>
            <p:nvPr/>
          </p:nvSpPr>
          <p:spPr bwMode="auto">
            <a:xfrm flipV="1">
              <a:off x="658" y="2976"/>
              <a:ext cx="181" cy="91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9710" name="Text Box 14"/>
            <p:cNvSpPr txBox="1">
              <a:spLocks noChangeArrowheads="1"/>
            </p:cNvSpPr>
            <p:nvPr/>
          </p:nvSpPr>
          <p:spPr bwMode="auto">
            <a:xfrm>
              <a:off x="295" y="2478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solidFill>
                    <a:srgbClr val="6600CC"/>
                  </a:solidFill>
                  <a:latin typeface="Times New Roman" panose="02020603050405020304" pitchFamily="18" charset="0"/>
                </a:rPr>
                <a:t>1</a:t>
              </a:r>
              <a:endParaRPr lang="nl-NL" sz="2000">
                <a:solidFill>
                  <a:srgbClr val="6600CC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9711" name="Text Box 15"/>
            <p:cNvSpPr txBox="1">
              <a:spLocks noChangeArrowheads="1"/>
            </p:cNvSpPr>
            <p:nvPr/>
          </p:nvSpPr>
          <p:spPr bwMode="auto">
            <a:xfrm>
              <a:off x="793" y="3022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solidFill>
                    <a:srgbClr val="6600CC"/>
                  </a:solidFill>
                  <a:latin typeface="Times New Roman" panose="02020603050405020304" pitchFamily="18" charset="0"/>
                </a:rPr>
                <a:t>2</a:t>
              </a:r>
              <a:endParaRPr lang="nl-NL" sz="2000">
                <a:solidFill>
                  <a:srgbClr val="6600CC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3616325" y="1863725"/>
            <a:ext cx="37623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Vermenigvuldig de breuk met het</a:t>
            </a:r>
            <a:br>
              <a:rPr lang="nl-BE" sz="2000">
                <a:latin typeface="Times New Roman" panose="02020603050405020304" pitchFamily="18" charset="0"/>
              </a:rPr>
            </a:br>
            <a:r>
              <a:rPr lang="nl-BE" sz="2000">
                <a:latin typeface="Times New Roman" panose="02020603050405020304" pitchFamily="18" charset="0"/>
              </a:rPr>
              <a:t>   omgekeerde van het geheel getal.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3635375" y="2871788"/>
            <a:ext cx="49355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Pas de rekenregel voor het vermenigvuldigen</a:t>
            </a:r>
            <a:br>
              <a:rPr lang="nl-BE" sz="2000">
                <a:latin typeface="Times New Roman" panose="02020603050405020304" pitchFamily="18" charset="0"/>
              </a:rPr>
            </a:br>
            <a:r>
              <a:rPr lang="nl-BE" sz="2000">
                <a:latin typeface="Times New Roman" panose="02020603050405020304" pitchFamily="18" charset="0"/>
              </a:rPr>
              <a:t>   van breuken toe.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376238" y="5299075"/>
            <a:ext cx="4986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a, b en c zijn gehele getallen verschillend van 0</a:t>
            </a:r>
            <a:endParaRPr lang="nl-NL" sz="2000">
              <a:latin typeface="Times New Roman" panose="02020603050405020304" pitchFamily="18" charset="0"/>
            </a:endParaRPr>
          </a:p>
        </p:txBody>
      </p:sp>
      <p:grpSp>
        <p:nvGrpSpPr>
          <p:cNvPr id="29731" name="Group 35"/>
          <p:cNvGrpSpPr>
            <a:grpSpLocks/>
          </p:cNvGrpSpPr>
          <p:nvPr/>
        </p:nvGrpSpPr>
        <p:grpSpPr bwMode="auto">
          <a:xfrm>
            <a:off x="373063" y="5840413"/>
            <a:ext cx="1058862" cy="723900"/>
            <a:chOff x="235" y="3679"/>
            <a:chExt cx="667" cy="456"/>
          </a:xfrm>
        </p:grpSpPr>
        <p:sp>
          <p:nvSpPr>
            <p:cNvPr id="29718" name="Text Box 22"/>
            <p:cNvSpPr txBox="1">
              <a:spLocks noChangeArrowheads="1"/>
            </p:cNvSpPr>
            <p:nvPr/>
          </p:nvSpPr>
          <p:spPr bwMode="auto">
            <a:xfrm>
              <a:off x="532" y="3770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c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grpSp>
          <p:nvGrpSpPr>
            <p:cNvPr id="29730" name="Group 34"/>
            <p:cNvGrpSpPr>
              <a:grpSpLocks/>
            </p:cNvGrpSpPr>
            <p:nvPr/>
          </p:nvGrpSpPr>
          <p:grpSpPr bwMode="auto">
            <a:xfrm>
              <a:off x="235" y="3679"/>
              <a:ext cx="196" cy="456"/>
              <a:chOff x="235" y="3679"/>
              <a:chExt cx="196" cy="456"/>
            </a:xfrm>
          </p:grpSpPr>
          <p:sp>
            <p:nvSpPr>
              <p:cNvPr id="29716" name="Text Box 20"/>
              <p:cNvSpPr txBox="1">
                <a:spLocks noChangeArrowheads="1"/>
              </p:cNvSpPr>
              <p:nvPr/>
            </p:nvSpPr>
            <p:spPr bwMode="auto">
              <a:xfrm>
                <a:off x="235" y="3679"/>
                <a:ext cx="18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a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717" name="Text Box 21"/>
              <p:cNvSpPr txBox="1">
                <a:spLocks noChangeArrowheads="1"/>
              </p:cNvSpPr>
              <p:nvPr/>
            </p:nvSpPr>
            <p:spPr bwMode="auto">
              <a:xfrm>
                <a:off x="235" y="3885"/>
                <a:ext cx="19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b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723" name="Line 27"/>
              <p:cNvSpPr>
                <a:spLocks noChangeShapeType="1"/>
              </p:cNvSpPr>
              <p:nvPr/>
            </p:nvSpPr>
            <p:spPr bwMode="auto">
              <a:xfrm>
                <a:off x="281" y="3891"/>
                <a:ext cx="9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</p:grpSp>
        <p:sp>
          <p:nvSpPr>
            <p:cNvPr id="29724" name="Text Box 28"/>
            <p:cNvSpPr txBox="1">
              <a:spLocks noChangeArrowheads="1"/>
            </p:cNvSpPr>
            <p:nvPr/>
          </p:nvSpPr>
          <p:spPr bwMode="auto">
            <a:xfrm>
              <a:off x="410" y="3755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: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29725" name="Text Box 29"/>
            <p:cNvSpPr txBox="1">
              <a:spLocks noChangeArrowheads="1"/>
            </p:cNvSpPr>
            <p:nvPr/>
          </p:nvSpPr>
          <p:spPr bwMode="auto">
            <a:xfrm>
              <a:off x="696" y="3786"/>
              <a:ext cx="20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=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9734" name="Group 38"/>
          <p:cNvGrpSpPr>
            <a:grpSpLocks/>
          </p:cNvGrpSpPr>
          <p:nvPr/>
        </p:nvGrpSpPr>
        <p:grpSpPr bwMode="auto">
          <a:xfrm>
            <a:off x="1392238" y="5840413"/>
            <a:ext cx="876300" cy="723900"/>
            <a:chOff x="877" y="3679"/>
            <a:chExt cx="552" cy="456"/>
          </a:xfrm>
        </p:grpSpPr>
        <p:grpSp>
          <p:nvGrpSpPr>
            <p:cNvPr id="29733" name="Group 37"/>
            <p:cNvGrpSpPr>
              <a:grpSpLocks/>
            </p:cNvGrpSpPr>
            <p:nvPr/>
          </p:nvGrpSpPr>
          <p:grpSpPr bwMode="auto">
            <a:xfrm>
              <a:off x="1233" y="3688"/>
              <a:ext cx="196" cy="447"/>
              <a:chOff x="1233" y="3688"/>
              <a:chExt cx="196" cy="447"/>
            </a:xfrm>
          </p:grpSpPr>
          <p:sp>
            <p:nvSpPr>
              <p:cNvPr id="29721" name="Text Box 25"/>
              <p:cNvSpPr txBox="1">
                <a:spLocks noChangeArrowheads="1"/>
              </p:cNvSpPr>
              <p:nvPr/>
            </p:nvSpPr>
            <p:spPr bwMode="auto">
              <a:xfrm>
                <a:off x="1242" y="3885"/>
                <a:ext cx="18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c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722" name="Text Box 26"/>
              <p:cNvSpPr txBox="1">
                <a:spLocks noChangeArrowheads="1"/>
              </p:cNvSpPr>
              <p:nvPr/>
            </p:nvSpPr>
            <p:spPr bwMode="auto">
              <a:xfrm>
                <a:off x="1233" y="3688"/>
                <a:ext cx="19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1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726" name="Line 30"/>
              <p:cNvSpPr>
                <a:spLocks noChangeShapeType="1"/>
              </p:cNvSpPr>
              <p:nvPr/>
            </p:nvSpPr>
            <p:spPr bwMode="auto">
              <a:xfrm>
                <a:off x="1286" y="3891"/>
                <a:ext cx="9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</p:grpSp>
        <p:grpSp>
          <p:nvGrpSpPr>
            <p:cNvPr id="29732" name="Group 36"/>
            <p:cNvGrpSpPr>
              <a:grpSpLocks/>
            </p:cNvGrpSpPr>
            <p:nvPr/>
          </p:nvGrpSpPr>
          <p:grpSpPr bwMode="auto">
            <a:xfrm>
              <a:off x="877" y="3679"/>
              <a:ext cx="196" cy="456"/>
              <a:chOff x="877" y="3679"/>
              <a:chExt cx="196" cy="456"/>
            </a:xfrm>
          </p:grpSpPr>
          <p:sp>
            <p:nvSpPr>
              <p:cNvPr id="29719" name="Text Box 23"/>
              <p:cNvSpPr txBox="1">
                <a:spLocks noChangeArrowheads="1"/>
              </p:cNvSpPr>
              <p:nvPr/>
            </p:nvSpPr>
            <p:spPr bwMode="auto">
              <a:xfrm>
                <a:off x="886" y="3679"/>
                <a:ext cx="18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a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720" name="Text Box 24"/>
              <p:cNvSpPr txBox="1">
                <a:spLocks noChangeArrowheads="1"/>
              </p:cNvSpPr>
              <p:nvPr/>
            </p:nvSpPr>
            <p:spPr bwMode="auto">
              <a:xfrm>
                <a:off x="877" y="3885"/>
                <a:ext cx="19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b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727" name="Line 31"/>
              <p:cNvSpPr>
                <a:spLocks noChangeShapeType="1"/>
              </p:cNvSpPr>
              <p:nvPr/>
            </p:nvSpPr>
            <p:spPr bwMode="auto">
              <a:xfrm>
                <a:off x="930" y="3891"/>
                <a:ext cx="9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</p:grpSp>
        <p:sp>
          <p:nvSpPr>
            <p:cNvPr id="29729" name="Text Box 33"/>
            <p:cNvSpPr txBox="1">
              <a:spLocks noChangeArrowheads="1"/>
            </p:cNvSpPr>
            <p:nvPr/>
          </p:nvSpPr>
          <p:spPr bwMode="auto">
            <a:xfrm>
              <a:off x="1073" y="3723"/>
              <a:ext cx="1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.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5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500"/>
                                        <p:tgtEl>
                                          <p:spTgt spid="29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2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/>
      <p:bldP spid="29713" grpId="0"/>
      <p:bldP spid="29714" grpId="0"/>
      <p:bldP spid="297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06438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Een breuk delen door een breuk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50813" y="908050"/>
            <a:ext cx="1900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Rekenregel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539750" y="1484313"/>
          <a:ext cx="814388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5" name="Vergelijking" r:id="rId3" imgW="711000" imgH="609480" progId="Equation.3">
                  <p:embed/>
                </p:oleObj>
              </mc:Choice>
              <mc:Fallback>
                <p:oleObj name="Vergelijking" r:id="rId3" imgW="711000" imgH="609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484313"/>
                        <a:ext cx="814388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323850" y="3213100"/>
          <a:ext cx="985838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6" name="Vergelijking" r:id="rId5" imgW="888840" imgH="672840" progId="Equation.3">
                  <p:embed/>
                </p:oleObj>
              </mc:Choice>
              <mc:Fallback>
                <p:oleObj name="Vergelijking" r:id="rId5" imgW="888840" imgH="6728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3213100"/>
                        <a:ext cx="985838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graphicFrame>
        <p:nvGraphicFramePr>
          <p:cNvPr id="27657" name="Object 9"/>
          <p:cNvGraphicFramePr>
            <a:graphicFrameLocks noChangeAspect="1"/>
          </p:cNvGraphicFramePr>
          <p:nvPr/>
        </p:nvGraphicFramePr>
        <p:xfrm>
          <a:off x="285750" y="4043363"/>
          <a:ext cx="863600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7" name="Vergelijking" r:id="rId7" imgW="444307" imgH="393529" progId="Equation.3">
                  <p:embed/>
                </p:oleObj>
              </mc:Choice>
              <mc:Fallback>
                <p:oleObj name="Vergelijking" r:id="rId7" imgW="444307" imgH="39352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4043363"/>
                        <a:ext cx="863600" cy="754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9" name="Object 11"/>
          <p:cNvGraphicFramePr>
            <a:graphicFrameLocks noChangeAspect="1"/>
          </p:cNvGraphicFramePr>
          <p:nvPr>
            <p:ph idx="1"/>
          </p:nvPr>
        </p:nvGraphicFramePr>
        <p:xfrm>
          <a:off x="301625" y="2349500"/>
          <a:ext cx="1152525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8" name="Vergelijking" r:id="rId9" imgW="1028520" imgH="609480" progId="Equation.3">
                  <p:embed/>
                </p:oleObj>
              </mc:Choice>
              <mc:Fallback>
                <p:oleObj name="Vergelijking" r:id="rId9" imgW="1028520" imgH="609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5" y="2349500"/>
                        <a:ext cx="1152525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3616325" y="1863725"/>
            <a:ext cx="44132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Vermenigvuldig de eerste breuk met het</a:t>
            </a:r>
            <a:br>
              <a:rPr lang="nl-BE" sz="2000">
                <a:latin typeface="Times New Roman" panose="02020603050405020304" pitchFamily="18" charset="0"/>
              </a:rPr>
            </a:br>
            <a:r>
              <a:rPr lang="nl-BE" sz="2000">
                <a:latin typeface="Times New Roman" panose="02020603050405020304" pitchFamily="18" charset="0"/>
              </a:rPr>
              <a:t>   omgekeerde van de tweede breuk.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635375" y="2871788"/>
            <a:ext cx="49355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Pas de rekenregel voor het vermenigvuldigen</a:t>
            </a:r>
            <a:br>
              <a:rPr lang="nl-BE" sz="2000">
                <a:latin typeface="Times New Roman" panose="02020603050405020304" pitchFamily="18" charset="0"/>
              </a:rPr>
            </a:br>
            <a:r>
              <a:rPr lang="nl-BE" sz="2000">
                <a:latin typeface="Times New Roman" panose="02020603050405020304" pitchFamily="18" charset="0"/>
              </a:rPr>
              <a:t>   van breuken toe.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376238" y="5299075"/>
            <a:ext cx="5240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a, b, c en d zijn gehele getallen verschillend van 0</a:t>
            </a:r>
            <a:endParaRPr lang="nl-NL" sz="2000">
              <a:latin typeface="Times New Roman" panose="02020603050405020304" pitchFamily="18" charset="0"/>
            </a:endParaRPr>
          </a:p>
        </p:txBody>
      </p:sp>
      <p:grpSp>
        <p:nvGrpSpPr>
          <p:cNvPr id="27703" name="Group 55"/>
          <p:cNvGrpSpPr>
            <a:grpSpLocks/>
          </p:cNvGrpSpPr>
          <p:nvPr/>
        </p:nvGrpSpPr>
        <p:grpSpPr bwMode="auto">
          <a:xfrm>
            <a:off x="373063" y="5840413"/>
            <a:ext cx="1079500" cy="723900"/>
            <a:chOff x="235" y="3679"/>
            <a:chExt cx="680" cy="456"/>
          </a:xfrm>
        </p:grpSpPr>
        <p:grpSp>
          <p:nvGrpSpPr>
            <p:cNvPr id="27666" name="Group 18"/>
            <p:cNvGrpSpPr>
              <a:grpSpLocks/>
            </p:cNvGrpSpPr>
            <p:nvPr/>
          </p:nvGrpSpPr>
          <p:grpSpPr bwMode="auto">
            <a:xfrm>
              <a:off x="235" y="3679"/>
              <a:ext cx="196" cy="456"/>
              <a:chOff x="235" y="3679"/>
              <a:chExt cx="196" cy="456"/>
            </a:xfrm>
          </p:grpSpPr>
          <p:sp>
            <p:nvSpPr>
              <p:cNvPr id="27667" name="Text Box 19"/>
              <p:cNvSpPr txBox="1">
                <a:spLocks noChangeArrowheads="1"/>
              </p:cNvSpPr>
              <p:nvPr/>
            </p:nvSpPr>
            <p:spPr bwMode="auto">
              <a:xfrm>
                <a:off x="235" y="3679"/>
                <a:ext cx="18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a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668" name="Text Box 20"/>
              <p:cNvSpPr txBox="1">
                <a:spLocks noChangeArrowheads="1"/>
              </p:cNvSpPr>
              <p:nvPr/>
            </p:nvSpPr>
            <p:spPr bwMode="auto">
              <a:xfrm>
                <a:off x="235" y="3885"/>
                <a:ext cx="19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b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669" name="Line 21"/>
              <p:cNvSpPr>
                <a:spLocks noChangeShapeType="1"/>
              </p:cNvSpPr>
              <p:nvPr/>
            </p:nvSpPr>
            <p:spPr bwMode="auto">
              <a:xfrm>
                <a:off x="281" y="3891"/>
                <a:ext cx="9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</p:grpSp>
        <p:sp>
          <p:nvSpPr>
            <p:cNvPr id="27670" name="Text Box 22"/>
            <p:cNvSpPr txBox="1">
              <a:spLocks noChangeArrowheads="1"/>
            </p:cNvSpPr>
            <p:nvPr/>
          </p:nvSpPr>
          <p:spPr bwMode="auto">
            <a:xfrm>
              <a:off x="410" y="3755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: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27671" name="Text Box 23"/>
            <p:cNvSpPr txBox="1">
              <a:spLocks noChangeArrowheads="1"/>
            </p:cNvSpPr>
            <p:nvPr/>
          </p:nvSpPr>
          <p:spPr bwMode="auto">
            <a:xfrm>
              <a:off x="709" y="3765"/>
              <a:ext cx="20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=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grpSp>
          <p:nvGrpSpPr>
            <p:cNvPr id="27702" name="Group 54"/>
            <p:cNvGrpSpPr>
              <a:grpSpLocks/>
            </p:cNvGrpSpPr>
            <p:nvPr/>
          </p:nvGrpSpPr>
          <p:grpSpPr bwMode="auto">
            <a:xfrm>
              <a:off x="521" y="3688"/>
              <a:ext cx="196" cy="447"/>
              <a:chOff x="2860" y="3688"/>
              <a:chExt cx="196" cy="447"/>
            </a:xfrm>
          </p:grpSpPr>
          <p:sp>
            <p:nvSpPr>
              <p:cNvPr id="27674" name="Text Box 26"/>
              <p:cNvSpPr txBox="1">
                <a:spLocks noChangeArrowheads="1"/>
              </p:cNvSpPr>
              <p:nvPr/>
            </p:nvSpPr>
            <p:spPr bwMode="auto">
              <a:xfrm>
                <a:off x="2860" y="3885"/>
                <a:ext cx="19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d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675" name="Text Box 27"/>
              <p:cNvSpPr txBox="1">
                <a:spLocks noChangeArrowheads="1"/>
              </p:cNvSpPr>
              <p:nvPr/>
            </p:nvSpPr>
            <p:spPr bwMode="auto">
              <a:xfrm>
                <a:off x="2865" y="3688"/>
                <a:ext cx="18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c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676" name="Line 28"/>
              <p:cNvSpPr>
                <a:spLocks noChangeShapeType="1"/>
              </p:cNvSpPr>
              <p:nvPr/>
            </p:nvSpPr>
            <p:spPr bwMode="auto">
              <a:xfrm>
                <a:off x="2918" y="3891"/>
                <a:ext cx="9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</p:grpSp>
      </p:grpSp>
      <p:grpSp>
        <p:nvGrpSpPr>
          <p:cNvPr id="27704" name="Group 56"/>
          <p:cNvGrpSpPr>
            <a:grpSpLocks/>
          </p:cNvGrpSpPr>
          <p:nvPr/>
        </p:nvGrpSpPr>
        <p:grpSpPr bwMode="auto">
          <a:xfrm>
            <a:off x="1414463" y="5840413"/>
            <a:ext cx="736600" cy="723900"/>
            <a:chOff x="891" y="3679"/>
            <a:chExt cx="464" cy="456"/>
          </a:xfrm>
        </p:grpSpPr>
        <p:grpSp>
          <p:nvGrpSpPr>
            <p:cNvPr id="27677" name="Group 29"/>
            <p:cNvGrpSpPr>
              <a:grpSpLocks/>
            </p:cNvGrpSpPr>
            <p:nvPr/>
          </p:nvGrpSpPr>
          <p:grpSpPr bwMode="auto">
            <a:xfrm>
              <a:off x="891" y="3679"/>
              <a:ext cx="196" cy="456"/>
              <a:chOff x="877" y="3679"/>
              <a:chExt cx="196" cy="456"/>
            </a:xfrm>
          </p:grpSpPr>
          <p:sp>
            <p:nvSpPr>
              <p:cNvPr id="27678" name="Text Box 30"/>
              <p:cNvSpPr txBox="1">
                <a:spLocks noChangeArrowheads="1"/>
              </p:cNvSpPr>
              <p:nvPr/>
            </p:nvSpPr>
            <p:spPr bwMode="auto">
              <a:xfrm>
                <a:off x="886" y="3679"/>
                <a:ext cx="18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a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679" name="Text Box 31"/>
              <p:cNvSpPr txBox="1">
                <a:spLocks noChangeArrowheads="1"/>
              </p:cNvSpPr>
              <p:nvPr/>
            </p:nvSpPr>
            <p:spPr bwMode="auto">
              <a:xfrm>
                <a:off x="877" y="3885"/>
                <a:ext cx="19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b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680" name="Line 32"/>
              <p:cNvSpPr>
                <a:spLocks noChangeShapeType="1"/>
              </p:cNvSpPr>
              <p:nvPr/>
            </p:nvSpPr>
            <p:spPr bwMode="auto">
              <a:xfrm>
                <a:off x="930" y="3891"/>
                <a:ext cx="9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</p:grpSp>
        <p:sp>
          <p:nvSpPr>
            <p:cNvPr id="27681" name="Text Box 33"/>
            <p:cNvSpPr txBox="1">
              <a:spLocks noChangeArrowheads="1"/>
            </p:cNvSpPr>
            <p:nvPr/>
          </p:nvSpPr>
          <p:spPr bwMode="auto">
            <a:xfrm>
              <a:off x="1052" y="3716"/>
              <a:ext cx="1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.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grpSp>
          <p:nvGrpSpPr>
            <p:cNvPr id="27693" name="Group 45"/>
            <p:cNvGrpSpPr>
              <a:grpSpLocks/>
            </p:cNvGrpSpPr>
            <p:nvPr/>
          </p:nvGrpSpPr>
          <p:grpSpPr bwMode="auto">
            <a:xfrm>
              <a:off x="1159" y="3688"/>
              <a:ext cx="196" cy="447"/>
              <a:chOff x="1233" y="3688"/>
              <a:chExt cx="196" cy="447"/>
            </a:xfrm>
          </p:grpSpPr>
          <p:sp>
            <p:nvSpPr>
              <p:cNvPr id="27694" name="Text Box 46"/>
              <p:cNvSpPr txBox="1">
                <a:spLocks noChangeArrowheads="1"/>
              </p:cNvSpPr>
              <p:nvPr/>
            </p:nvSpPr>
            <p:spPr bwMode="auto">
              <a:xfrm>
                <a:off x="1242" y="3885"/>
                <a:ext cx="18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c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695" name="Text Box 47"/>
              <p:cNvSpPr txBox="1">
                <a:spLocks noChangeArrowheads="1"/>
              </p:cNvSpPr>
              <p:nvPr/>
            </p:nvSpPr>
            <p:spPr bwMode="auto">
              <a:xfrm>
                <a:off x="1233" y="3688"/>
                <a:ext cx="19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d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696" name="Line 48"/>
              <p:cNvSpPr>
                <a:spLocks noChangeShapeType="1"/>
              </p:cNvSpPr>
              <p:nvPr/>
            </p:nvSpPr>
            <p:spPr bwMode="auto">
              <a:xfrm>
                <a:off x="1286" y="3891"/>
                <a:ext cx="9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500"/>
                                        <p:tgtEl>
                                          <p:spTgt spid="27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27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/>
      <p:bldP spid="27661" grpId="0"/>
      <p:bldP spid="27662" grpId="0"/>
      <p:bldP spid="276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6477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Breuken delen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73038" y="1052513"/>
            <a:ext cx="209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chemeClr val="accent2"/>
                </a:solidFill>
                <a:latin typeface="Verdana" panose="020B0604030504040204" pitchFamily="34" charset="0"/>
              </a:rPr>
              <a:t>Voorbeelden</a:t>
            </a:r>
            <a:endParaRPr lang="nl-NL" sz="2400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79388" y="2060575"/>
            <a:ext cx="4791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Problemen bij het delen van breuken?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30729" name="AutoShape 9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2160588" y="2997200"/>
            <a:ext cx="611187" cy="576263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utoUpdateAnimBg="0"/>
      <p:bldP spid="30723" grpId="0"/>
      <p:bldP spid="30725" grpId="0"/>
      <p:bldP spid="30729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108</Words>
  <Application>Microsoft Office PowerPoint</Application>
  <PresentationFormat>Diavoorstelling (4:3)</PresentationFormat>
  <Paragraphs>40</Paragraphs>
  <Slides>4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2</vt:i4>
      </vt:variant>
      <vt:variant>
        <vt:lpstr>Diatitels</vt:lpstr>
      </vt:variant>
      <vt:variant>
        <vt:i4>4</vt:i4>
      </vt:variant>
    </vt:vector>
  </HeadingPairs>
  <TitlesOfParts>
    <vt:vector size="11" baseType="lpstr">
      <vt:lpstr>Arial</vt:lpstr>
      <vt:lpstr>Comic Sans MS</vt:lpstr>
      <vt:lpstr>Verdana</vt:lpstr>
      <vt:lpstr>Times New Roman</vt:lpstr>
      <vt:lpstr>Standaardontwerp</vt:lpstr>
      <vt:lpstr>Microsoft Vergelijkingseditor 3.0</vt:lpstr>
      <vt:lpstr>Microsoft Vergelijking 3.0</vt:lpstr>
      <vt:lpstr>Breuken delen</vt:lpstr>
      <vt:lpstr>Een breuk delen door een geheel getal</vt:lpstr>
      <vt:lpstr>Een breuk delen door een breuk</vt:lpstr>
      <vt:lpstr>Breuken delen</vt:lpstr>
    </vt:vector>
  </TitlesOfParts>
  <Company>Sint Jan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RATIONALE GETALLEN</dc:title>
  <dc:creator>Lesgever</dc:creator>
  <cp:lastModifiedBy>andre snijers</cp:lastModifiedBy>
  <cp:revision>31</cp:revision>
  <dcterms:created xsi:type="dcterms:W3CDTF">2003-06-20T12:10:10Z</dcterms:created>
  <dcterms:modified xsi:type="dcterms:W3CDTF">2013-12-11T14:34:33Z</dcterms:modified>
</cp:coreProperties>
</file>