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1" r:id="rId4"/>
    <p:sldId id="270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00FF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5D24B-0CE6-4386-AFBC-99071C5E53D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63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F1781-5F01-447D-90C0-40256524351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24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00F3D-0B8C-48AB-B791-60BE15E2F8A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9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5C592-7ECF-444F-957B-7FD9E048DB9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53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5B7FB-95C7-43E6-B681-1CC4ADB1A11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319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6E169-E2B9-45F7-AF95-9813AB8E756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17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0ADBD-A3E6-404B-8B22-E421F33DD5F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67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09362-081A-481E-B43C-2A3547027A7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48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02D66-DE48-4EC4-840D-09C09BEA507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A1D6A-963C-43AF-8C06-3C7DA844F24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39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65EE7-364F-4A53-A048-1D5DAC530CC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71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03C31B-7A0C-4F61-9BC0-DA97751A068C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Kommagetallen vermenigvuldigen en delen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Kommagetallen vermenigvuldigen en delen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Kommagetallen vermenigvuldigen en delen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2072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Kommagetallen vermenigvuldigen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58750" y="981075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6" name="Vergelijking" r:id="rId3" imgW="114151" imgH="215619" progId="Equation.3">
                  <p:embed/>
                </p:oleObj>
              </mc:Choice>
              <mc:Fallback>
                <p:oleObj name="Vergelijking" r:id="rId3" imgW="114151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454025" y="2262188"/>
            <a:ext cx="149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3 . 17 = 51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57163" y="42672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–2,4  .  (–5)  . (–0,3)  =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152400" y="1773238"/>
            <a:ext cx="157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0,03 . 1,7 =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803275" y="4772025"/>
            <a:ext cx="149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24 . 5 . 3 =</a:t>
            </a:r>
            <a:endParaRPr lang="nl-NL" sz="2400">
              <a:latin typeface="Times New Roman" panose="02020603050405020304" pitchFamily="18" charset="0"/>
            </a:endParaRPr>
          </a:p>
        </p:txBody>
      </p:sp>
      <p:grpSp>
        <p:nvGrpSpPr>
          <p:cNvPr id="22568" name="Group 40"/>
          <p:cNvGrpSpPr>
            <a:grpSpLocks/>
          </p:cNvGrpSpPr>
          <p:nvPr/>
        </p:nvGrpSpPr>
        <p:grpSpPr bwMode="auto">
          <a:xfrm>
            <a:off x="165100" y="2276475"/>
            <a:ext cx="2336800" cy="1465263"/>
            <a:chOff x="104" y="1434"/>
            <a:chExt cx="1472" cy="923"/>
          </a:xfrm>
        </p:grpSpPr>
        <p:sp>
          <p:nvSpPr>
            <p:cNvPr id="22553" name="Text Box 25"/>
            <p:cNvSpPr txBox="1">
              <a:spLocks noChangeArrowheads="1"/>
            </p:cNvSpPr>
            <p:nvPr/>
          </p:nvSpPr>
          <p:spPr bwMode="auto">
            <a:xfrm>
              <a:off x="104" y="2069"/>
              <a:ext cx="14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0,03 . 1,7 = 0,051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>
              <a:off x="204" y="1434"/>
              <a:ext cx="0" cy="590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2569" name="Group 41"/>
          <p:cNvGrpSpPr>
            <a:grpSpLocks/>
          </p:cNvGrpSpPr>
          <p:nvPr/>
        </p:nvGrpSpPr>
        <p:grpSpPr bwMode="auto">
          <a:xfrm>
            <a:off x="157163" y="4724400"/>
            <a:ext cx="3581400" cy="1466850"/>
            <a:chOff x="99" y="2976"/>
            <a:chExt cx="2256" cy="924"/>
          </a:xfrm>
        </p:grpSpPr>
        <p:sp>
          <p:nvSpPr>
            <p:cNvPr id="22565" name="Line 37"/>
            <p:cNvSpPr>
              <a:spLocks noChangeShapeType="1"/>
            </p:cNvSpPr>
            <p:nvPr/>
          </p:nvSpPr>
          <p:spPr bwMode="auto">
            <a:xfrm>
              <a:off x="204" y="2976"/>
              <a:ext cx="0" cy="590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66" name="Text Box 38"/>
            <p:cNvSpPr txBox="1">
              <a:spLocks noChangeArrowheads="1"/>
            </p:cNvSpPr>
            <p:nvPr/>
          </p:nvSpPr>
          <p:spPr bwMode="auto">
            <a:xfrm>
              <a:off x="99" y="3612"/>
              <a:ext cx="2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–2,4  .  (–5)  . (–0,3)  = –3,6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2570" name="Text Box 42"/>
          <p:cNvSpPr txBox="1">
            <a:spLocks noChangeArrowheads="1"/>
          </p:cNvSpPr>
          <p:nvPr/>
        </p:nvSpPr>
        <p:spPr bwMode="auto">
          <a:xfrm>
            <a:off x="3924300" y="1879600"/>
            <a:ext cx="3732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Bepaal het teken van het product.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3924300" y="2443163"/>
            <a:ext cx="3992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Bereken het product van de getallen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zonder komma.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3924300" y="3306763"/>
            <a:ext cx="5176838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Plaats de komma in het product.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Het aantal cijfers na de komma van het product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is gelijk aan de som van het aantal cijfers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na de komma van de factoren.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2573" name="Text Box 45"/>
          <p:cNvSpPr txBox="1">
            <a:spLocks noChangeArrowheads="1"/>
          </p:cNvSpPr>
          <p:nvPr/>
        </p:nvSpPr>
        <p:spPr bwMode="auto">
          <a:xfrm>
            <a:off x="3924300" y="4781550"/>
            <a:ext cx="4311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Voeg eventueel nullen vooraan toe als je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onvoldoende cijfers hebt om de komma 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te plaatsen.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2574" name="Text Box 46"/>
          <p:cNvSpPr txBox="1">
            <a:spLocks noChangeArrowheads="1"/>
          </p:cNvSpPr>
          <p:nvPr/>
        </p:nvSpPr>
        <p:spPr bwMode="auto">
          <a:xfrm>
            <a:off x="617538" y="47688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–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2205038" y="4775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–360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  <p:bldP spid="22547" grpId="0"/>
      <p:bldP spid="22546" grpId="0"/>
      <p:bldP spid="22545" grpId="0"/>
      <p:bldP spid="22554" grpId="0"/>
      <p:bldP spid="22570" grpId="0"/>
      <p:bldP spid="22571" grpId="0"/>
      <p:bldP spid="22572" grpId="0"/>
      <p:bldP spid="22573" grpId="0"/>
      <p:bldP spid="22574" grpId="0"/>
      <p:bldP spid="22575" grpId="0"/>
      <p:bldP spid="2257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675"/>
            <a:ext cx="8229600" cy="5762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Machten van kommagetallen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58750" y="908050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7" name="Vergelijking" r:id="rId3" imgW="114151" imgH="215619" progId="Equation.3">
                  <p:embed/>
                </p:oleObj>
              </mc:Choice>
              <mc:Fallback>
                <p:oleObj name="Vergelijking" r:id="rId3" imgW="114151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2913" y="1989138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3</a:t>
            </a:r>
            <a:r>
              <a:rPr lang="nl-BE" sz="2400" baseline="30000">
                <a:latin typeface="Times New Roman" panose="02020603050405020304" pitchFamily="18" charset="0"/>
              </a:rPr>
              <a:t>4</a:t>
            </a:r>
            <a:r>
              <a:rPr lang="nl-BE" sz="2400">
                <a:latin typeface="Times New Roman" panose="02020603050405020304" pitchFamily="18" charset="0"/>
              </a:rPr>
              <a:t>  =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57163" y="3716338"/>
            <a:ext cx="127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(–0,4)</a:t>
            </a:r>
            <a:r>
              <a:rPr lang="nl-BE" sz="2400" baseline="30000">
                <a:latin typeface="Times New Roman" panose="02020603050405020304" pitchFamily="18" charset="0"/>
              </a:rPr>
              <a:t>3</a:t>
            </a:r>
            <a:r>
              <a:rPr lang="nl-BE" sz="2400">
                <a:latin typeface="Times New Roman" panose="02020603050405020304" pitchFamily="18" charset="0"/>
              </a:rPr>
              <a:t> =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152400" y="1484313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0,03</a:t>
            </a:r>
            <a:r>
              <a:rPr lang="nl-BE" sz="2400" baseline="30000">
                <a:latin typeface="Times New Roman" panose="02020603050405020304" pitchFamily="18" charset="0"/>
              </a:rPr>
              <a:t>4</a:t>
            </a:r>
            <a:r>
              <a:rPr lang="nl-BE" sz="2400">
                <a:latin typeface="Times New Roman" panose="02020603050405020304" pitchFamily="18" charset="0"/>
              </a:rPr>
              <a:t> =</a:t>
            </a:r>
            <a:endParaRPr lang="nl-NL" sz="2400" baseline="30000">
              <a:latin typeface="Times New Roman" panose="02020603050405020304" pitchFamily="18" charset="0"/>
            </a:endParaRP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396875" y="4243388"/>
            <a:ext cx="104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(–4)</a:t>
            </a:r>
            <a:r>
              <a:rPr lang="nl-BE" sz="2400" baseline="30000">
                <a:latin typeface="Times New Roman" panose="02020603050405020304" pitchFamily="18" charset="0"/>
              </a:rPr>
              <a:t>3</a:t>
            </a:r>
            <a:r>
              <a:rPr lang="nl-BE" sz="2400">
                <a:latin typeface="Times New Roman" panose="02020603050405020304" pitchFamily="18" charset="0"/>
              </a:rPr>
              <a:t> =</a:t>
            </a:r>
            <a:endParaRPr lang="nl-NL" sz="2400">
              <a:latin typeface="Times New Roman" panose="02020603050405020304" pitchFamily="18" charset="0"/>
            </a:endParaRPr>
          </a:p>
        </p:txBody>
      </p:sp>
      <p:grpSp>
        <p:nvGrpSpPr>
          <p:cNvPr id="26659" name="Group 35"/>
          <p:cNvGrpSpPr>
            <a:grpSpLocks/>
          </p:cNvGrpSpPr>
          <p:nvPr/>
        </p:nvGrpSpPr>
        <p:grpSpPr bwMode="auto">
          <a:xfrm>
            <a:off x="165100" y="1916113"/>
            <a:ext cx="2743200" cy="1465262"/>
            <a:chOff x="104" y="1434"/>
            <a:chExt cx="1728" cy="923"/>
          </a:xfrm>
        </p:grpSpPr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104" y="2069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0,03</a:t>
              </a:r>
              <a:r>
                <a:rPr lang="nl-BE" sz="2400" baseline="30000">
                  <a:latin typeface="Times New Roman" panose="02020603050405020304" pitchFamily="18" charset="0"/>
                </a:rPr>
                <a:t>4</a:t>
              </a:r>
              <a:r>
                <a:rPr lang="nl-BE" sz="2400">
                  <a:latin typeface="Times New Roman" panose="02020603050405020304" pitchFamily="18" charset="0"/>
                </a:rPr>
                <a:t> = 0,000 000 81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6653" name="Line 29"/>
            <p:cNvSpPr>
              <a:spLocks noChangeShapeType="1"/>
            </p:cNvSpPr>
            <p:nvPr/>
          </p:nvSpPr>
          <p:spPr bwMode="auto">
            <a:xfrm>
              <a:off x="204" y="1434"/>
              <a:ext cx="0" cy="590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6660" name="Group 36"/>
          <p:cNvGrpSpPr>
            <a:grpSpLocks/>
          </p:cNvGrpSpPr>
          <p:nvPr/>
        </p:nvGrpSpPr>
        <p:grpSpPr bwMode="auto">
          <a:xfrm>
            <a:off x="168275" y="4149725"/>
            <a:ext cx="1911350" cy="1406525"/>
            <a:chOff x="106" y="2976"/>
            <a:chExt cx="1204" cy="886"/>
          </a:xfrm>
        </p:grpSpPr>
        <p:sp>
          <p:nvSpPr>
            <p:cNvPr id="26652" name="Text Box 28"/>
            <p:cNvSpPr txBox="1">
              <a:spLocks noChangeArrowheads="1"/>
            </p:cNvSpPr>
            <p:nvPr/>
          </p:nvSpPr>
          <p:spPr bwMode="auto">
            <a:xfrm>
              <a:off x="106" y="3612"/>
              <a:ext cx="1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(–0,4)</a:t>
              </a:r>
              <a:r>
                <a:rPr lang="nl-BE" sz="2000" baseline="30000">
                  <a:latin typeface="Times New Roman" panose="02020603050405020304" pitchFamily="18" charset="0"/>
                </a:rPr>
                <a:t>3</a:t>
              </a:r>
              <a:r>
                <a:rPr lang="nl-BE" sz="2000">
                  <a:latin typeface="Times New Roman" panose="02020603050405020304" pitchFamily="18" charset="0"/>
                </a:rPr>
                <a:t>  = –0,064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6654" name="Line 30"/>
            <p:cNvSpPr>
              <a:spLocks noChangeShapeType="1"/>
            </p:cNvSpPr>
            <p:nvPr/>
          </p:nvSpPr>
          <p:spPr bwMode="auto">
            <a:xfrm>
              <a:off x="204" y="2976"/>
              <a:ext cx="0" cy="590"/>
            </a:xfrm>
            <a:prstGeom prst="line">
              <a:avLst/>
            </a:prstGeom>
            <a:noFill/>
            <a:ln w="31750">
              <a:solidFill>
                <a:srgbClr val="6600CC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446088" y="2420938"/>
            <a:ext cx="4067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(8 cijfers na de komma want 4 . 2 = 8)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50850" y="4652963"/>
            <a:ext cx="4067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(3 cijfers na de komma want 3 . 1 = 3)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584700" y="1879600"/>
            <a:ext cx="3527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Bereken de macht van het getal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zonder komma.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4600575" y="2738438"/>
            <a:ext cx="3686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Plaats de komma in het resultaat.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4581525" y="3306763"/>
            <a:ext cx="41973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Bereken het aantal cijfers na de komma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door de exponent te vermenigvuldigen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met het aantal cijfers na de komma van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het grondtal.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6664" name="Text Box 40"/>
          <p:cNvSpPr txBox="1">
            <a:spLocks noChangeArrowheads="1"/>
          </p:cNvSpPr>
          <p:nvPr/>
        </p:nvSpPr>
        <p:spPr bwMode="auto">
          <a:xfrm>
            <a:off x="4572000" y="4764088"/>
            <a:ext cx="39751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Je kunt ook de macht berekenen door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het kommagetal eerst te vervangen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door een decimale breuk.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1165225" y="1989138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2400">
                <a:latin typeface="Times New Roman" panose="02020603050405020304" pitchFamily="18" charset="0"/>
              </a:rPr>
              <a:t>81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1398588" y="4243388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–64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157163" y="5995988"/>
            <a:ext cx="127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(–0,4)</a:t>
            </a:r>
            <a:r>
              <a:rPr lang="nl-BE" sz="2400" baseline="30000">
                <a:latin typeface="Times New Roman" panose="02020603050405020304" pitchFamily="18" charset="0"/>
              </a:rPr>
              <a:t>3</a:t>
            </a:r>
            <a:r>
              <a:rPr lang="nl-BE" sz="2400">
                <a:latin typeface="Times New Roman" panose="02020603050405020304" pitchFamily="18" charset="0"/>
              </a:rPr>
              <a:t> =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4832350" y="599440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–0,064</a:t>
            </a:r>
            <a:endParaRPr lang="nl-NL" sz="2400">
              <a:latin typeface="Times New Roman" panose="02020603050405020304" pitchFamily="18" charset="0"/>
            </a:endParaRPr>
          </a:p>
        </p:txBody>
      </p:sp>
      <p:graphicFrame>
        <p:nvGraphicFramePr>
          <p:cNvPr id="26678" name="Object 54"/>
          <p:cNvGraphicFramePr>
            <a:graphicFrameLocks noChangeAspect="1"/>
          </p:cNvGraphicFramePr>
          <p:nvPr>
            <p:ph idx="1"/>
          </p:nvPr>
        </p:nvGraphicFramePr>
        <p:xfrm>
          <a:off x="1416050" y="5770563"/>
          <a:ext cx="1174750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8" name="Vergelijking" r:id="rId5" imgW="622080" imgH="469800" progId="Equation.3">
                  <p:embed/>
                </p:oleObj>
              </mc:Choice>
              <mc:Fallback>
                <p:oleObj name="Vergelijking" r:id="rId5" imgW="622080" imgH="46980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5770563"/>
                        <a:ext cx="1174750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682" name="Group 58"/>
          <p:cNvGrpSpPr>
            <a:grpSpLocks/>
          </p:cNvGrpSpPr>
          <p:nvPr/>
        </p:nvGrpSpPr>
        <p:grpSpPr bwMode="auto">
          <a:xfrm>
            <a:off x="2646363" y="5802313"/>
            <a:ext cx="966787" cy="869950"/>
            <a:chOff x="1709" y="3655"/>
            <a:chExt cx="609" cy="548"/>
          </a:xfrm>
        </p:grpSpPr>
        <p:sp>
          <p:nvSpPr>
            <p:cNvPr id="26670" name="Text Box 46"/>
            <p:cNvSpPr txBox="1">
              <a:spLocks noChangeArrowheads="1"/>
            </p:cNvSpPr>
            <p:nvPr/>
          </p:nvSpPr>
          <p:spPr bwMode="auto">
            <a:xfrm>
              <a:off x="1709" y="3915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10</a:t>
              </a:r>
              <a:r>
                <a:rPr lang="nl-BE" sz="2400" baseline="30000">
                  <a:latin typeface="Times New Roman" panose="02020603050405020304" pitchFamily="18" charset="0"/>
                </a:rPr>
                <a:t>3</a:t>
              </a:r>
              <a:endParaRPr lang="nl-NL" sz="2400" baseline="30000">
                <a:latin typeface="Times New Roman" panose="02020603050405020304" pitchFamily="18" charset="0"/>
              </a:endParaRPr>
            </a:p>
          </p:txBody>
        </p:sp>
        <p:sp>
          <p:nvSpPr>
            <p:cNvPr id="26671" name="Text Box 47"/>
            <p:cNvSpPr txBox="1">
              <a:spLocks noChangeArrowheads="1"/>
            </p:cNvSpPr>
            <p:nvPr/>
          </p:nvSpPr>
          <p:spPr bwMode="auto">
            <a:xfrm>
              <a:off x="1734" y="3655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–4</a:t>
              </a:r>
              <a:r>
                <a:rPr lang="nl-BE" sz="2400" baseline="30000">
                  <a:latin typeface="Times New Roman" panose="02020603050405020304" pitchFamily="18" charset="0"/>
                </a:rPr>
                <a:t>3</a:t>
              </a:r>
              <a:endParaRPr lang="nl-NL" sz="2400" baseline="30000">
                <a:latin typeface="Times New Roman" panose="02020603050405020304" pitchFamily="18" charset="0"/>
              </a:endParaRPr>
            </a:p>
          </p:txBody>
        </p:sp>
        <p:sp>
          <p:nvSpPr>
            <p:cNvPr id="26680" name="Line 56"/>
            <p:cNvSpPr>
              <a:spLocks noChangeShapeType="1"/>
            </p:cNvSpPr>
            <p:nvPr/>
          </p:nvSpPr>
          <p:spPr bwMode="auto">
            <a:xfrm>
              <a:off x="1764" y="3943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6681" name="Text Box 57"/>
            <p:cNvSpPr txBox="1">
              <a:spLocks noChangeArrowheads="1"/>
            </p:cNvSpPr>
            <p:nvPr/>
          </p:nvSpPr>
          <p:spPr bwMode="auto">
            <a:xfrm>
              <a:off x="2094" y="3794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=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6686" name="Group 62"/>
          <p:cNvGrpSpPr>
            <a:grpSpLocks/>
          </p:cNvGrpSpPr>
          <p:nvPr/>
        </p:nvGrpSpPr>
        <p:grpSpPr bwMode="auto">
          <a:xfrm>
            <a:off x="3568700" y="5802313"/>
            <a:ext cx="1287463" cy="866775"/>
            <a:chOff x="2290" y="3655"/>
            <a:chExt cx="811" cy="546"/>
          </a:xfrm>
        </p:grpSpPr>
        <p:sp>
          <p:nvSpPr>
            <p:cNvPr id="26672" name="Text Box 48"/>
            <p:cNvSpPr txBox="1">
              <a:spLocks noChangeArrowheads="1"/>
            </p:cNvSpPr>
            <p:nvPr/>
          </p:nvSpPr>
          <p:spPr bwMode="auto">
            <a:xfrm>
              <a:off x="2358" y="3655"/>
              <a:ext cx="4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–64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6673" name="Text Box 49"/>
            <p:cNvSpPr txBox="1">
              <a:spLocks noChangeArrowheads="1"/>
            </p:cNvSpPr>
            <p:nvPr/>
          </p:nvSpPr>
          <p:spPr bwMode="auto">
            <a:xfrm>
              <a:off x="2290" y="3913"/>
              <a:ext cx="5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1 000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6684" name="Line 60"/>
            <p:cNvSpPr>
              <a:spLocks noChangeShapeType="1"/>
            </p:cNvSpPr>
            <p:nvPr/>
          </p:nvSpPr>
          <p:spPr bwMode="auto">
            <a:xfrm>
              <a:off x="2364" y="3943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6685" name="Text Box 61"/>
            <p:cNvSpPr txBox="1">
              <a:spLocks noChangeArrowheads="1"/>
            </p:cNvSpPr>
            <p:nvPr/>
          </p:nvSpPr>
          <p:spPr bwMode="auto">
            <a:xfrm>
              <a:off x="2877" y="3793"/>
              <a:ext cx="2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=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6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6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6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500"/>
                                        <p:tgtEl>
                                          <p:spTgt spid="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  <p:bldP spid="26636" grpId="0"/>
      <p:bldP spid="26643" grpId="0"/>
      <p:bldP spid="26644" grpId="0"/>
      <p:bldP spid="26646" grpId="0"/>
      <p:bldP spid="26656" grpId="0"/>
      <p:bldP spid="26657" grpId="0"/>
      <p:bldP spid="26661" grpId="0"/>
      <p:bldP spid="26662" grpId="0"/>
      <p:bldP spid="26663" grpId="0"/>
      <p:bldP spid="26664" grpId="0"/>
      <p:bldP spid="26665" grpId="1"/>
      <p:bldP spid="26666" grpId="1"/>
      <p:bldP spid="26667" grpId="0"/>
      <p:bldP spid="266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5762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Kommagetallen delen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58750" y="836613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2" name="Vergelijking" r:id="rId3" imgW="114151" imgH="215619" progId="Equation.3">
                  <p:embed/>
                </p:oleObj>
              </mc:Choice>
              <mc:Fallback>
                <p:oleObj name="Vergelijking" r:id="rId3" imgW="114151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107950" y="2205038"/>
            <a:ext cx="1277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= 105 : 5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46050" y="4027488"/>
            <a:ext cx="1582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= –42 : 600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96875" y="3429000"/>
            <a:ext cx="1335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–0,42 : 6 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357188" y="1628775"/>
            <a:ext cx="1335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10,5 : 0,5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04813" y="5229225"/>
            <a:ext cx="1411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28 : 0,007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107950" y="278130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= 21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144463" y="4619625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= –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152400" y="5805488"/>
            <a:ext cx="1658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= 28 000 : 7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57163" y="6342063"/>
            <a:ext cx="111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= 4 000</a:t>
            </a:r>
            <a:endParaRPr lang="nl-NL" sz="2400">
              <a:latin typeface="Times New Roman" panose="02020603050405020304" pitchFamily="18" charset="0"/>
            </a:endParaRPr>
          </a:p>
        </p:txBody>
      </p:sp>
      <p:grpSp>
        <p:nvGrpSpPr>
          <p:cNvPr id="25646" name="Group 46"/>
          <p:cNvGrpSpPr>
            <a:grpSpLocks/>
          </p:cNvGrpSpPr>
          <p:nvPr/>
        </p:nvGrpSpPr>
        <p:grpSpPr bwMode="auto">
          <a:xfrm>
            <a:off x="1835150" y="1827213"/>
            <a:ext cx="862013" cy="719137"/>
            <a:chOff x="1156" y="1151"/>
            <a:chExt cx="543" cy="453"/>
          </a:xfrm>
        </p:grpSpPr>
        <p:sp>
          <p:nvSpPr>
            <p:cNvPr id="25638" name="AutoShape 38"/>
            <p:cNvSpPr>
              <a:spLocks noChangeArrowheads="1"/>
            </p:cNvSpPr>
            <p:nvPr/>
          </p:nvSpPr>
          <p:spPr bwMode="auto">
            <a:xfrm>
              <a:off x="1156" y="1151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40" name="Text Box 40"/>
            <p:cNvSpPr txBox="1">
              <a:spLocks noChangeArrowheads="1"/>
            </p:cNvSpPr>
            <p:nvPr/>
          </p:nvSpPr>
          <p:spPr bwMode="auto">
            <a:xfrm>
              <a:off x="1383" y="1207"/>
              <a:ext cx="3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  <a:latin typeface="Times New Roman" panose="02020603050405020304" pitchFamily="18" charset="0"/>
                </a:rPr>
                <a:t>.10</a:t>
              </a:r>
              <a:endParaRPr lang="nl-NL" sz="2000" b="1">
                <a:solidFill>
                  <a:srgbClr val="6600CC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648" name="Group 48"/>
          <p:cNvGrpSpPr>
            <a:grpSpLocks/>
          </p:cNvGrpSpPr>
          <p:nvPr/>
        </p:nvGrpSpPr>
        <p:grpSpPr bwMode="auto">
          <a:xfrm>
            <a:off x="2416175" y="5429250"/>
            <a:ext cx="1177925" cy="719138"/>
            <a:chOff x="1522" y="3420"/>
            <a:chExt cx="742" cy="453"/>
          </a:xfrm>
        </p:grpSpPr>
        <p:sp>
          <p:nvSpPr>
            <p:cNvPr id="25643" name="AutoShape 43"/>
            <p:cNvSpPr>
              <a:spLocks noChangeArrowheads="1"/>
            </p:cNvSpPr>
            <p:nvPr/>
          </p:nvSpPr>
          <p:spPr bwMode="auto">
            <a:xfrm>
              <a:off x="1522" y="3420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44" name="Text Box 44"/>
            <p:cNvSpPr txBox="1">
              <a:spLocks noChangeArrowheads="1"/>
            </p:cNvSpPr>
            <p:nvPr/>
          </p:nvSpPr>
          <p:spPr bwMode="auto">
            <a:xfrm>
              <a:off x="1748" y="3498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  <a:latin typeface="Times New Roman" panose="02020603050405020304" pitchFamily="18" charset="0"/>
                </a:rPr>
                <a:t>.1 000</a:t>
              </a:r>
              <a:endParaRPr lang="nl-NL" sz="2000" b="1">
                <a:solidFill>
                  <a:srgbClr val="6600CC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5647" name="Group 47"/>
          <p:cNvGrpSpPr>
            <a:grpSpLocks/>
          </p:cNvGrpSpPr>
          <p:nvPr/>
        </p:nvGrpSpPr>
        <p:grpSpPr bwMode="auto">
          <a:xfrm>
            <a:off x="1873250" y="3662363"/>
            <a:ext cx="965200" cy="719137"/>
            <a:chOff x="1180" y="2307"/>
            <a:chExt cx="608" cy="453"/>
          </a:xfrm>
        </p:grpSpPr>
        <p:sp>
          <p:nvSpPr>
            <p:cNvPr id="25642" name="AutoShape 42"/>
            <p:cNvSpPr>
              <a:spLocks noChangeArrowheads="1"/>
            </p:cNvSpPr>
            <p:nvPr/>
          </p:nvSpPr>
          <p:spPr bwMode="auto">
            <a:xfrm>
              <a:off x="1180" y="2307"/>
              <a:ext cx="182" cy="453"/>
            </a:xfrm>
            <a:prstGeom prst="curvedLeftArrow">
              <a:avLst>
                <a:gd name="adj1" fmla="val 10417"/>
                <a:gd name="adj2" fmla="val 60197"/>
                <a:gd name="adj3" fmla="val 18458"/>
              </a:avLst>
            </a:prstGeom>
            <a:solidFill>
              <a:srgbClr val="6600CC"/>
            </a:solidFill>
            <a:ln w="19050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5645" name="Text Box 45"/>
            <p:cNvSpPr txBox="1">
              <a:spLocks noChangeArrowheads="1"/>
            </p:cNvSpPr>
            <p:nvPr/>
          </p:nvSpPr>
          <p:spPr bwMode="auto">
            <a:xfrm>
              <a:off x="1392" y="2387"/>
              <a:ext cx="3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6600CC"/>
                  </a:solidFill>
                  <a:latin typeface="Times New Roman" panose="02020603050405020304" pitchFamily="18" charset="0"/>
                </a:rPr>
                <a:t>.100</a:t>
              </a:r>
              <a:endParaRPr lang="nl-NL" sz="2000" b="1">
                <a:solidFill>
                  <a:srgbClr val="6600CC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3924300" y="1879600"/>
            <a:ext cx="49545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Vermenigvuldig beide getallen met eenzelfde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macht van tien, zodat er geen komma’s meer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voorkomen in de deler en het deeltal.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5650" name="Text Box 50"/>
          <p:cNvSpPr txBox="1">
            <a:spLocks noChangeArrowheads="1"/>
          </p:cNvSpPr>
          <p:nvPr/>
        </p:nvSpPr>
        <p:spPr bwMode="auto">
          <a:xfrm>
            <a:off x="3924300" y="3054350"/>
            <a:ext cx="4429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Pas de tekenregel toe voor het delen van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gehele getallen.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5651" name="Text Box 51"/>
          <p:cNvSpPr txBox="1">
            <a:spLocks noChangeArrowheads="1"/>
          </p:cNvSpPr>
          <p:nvPr/>
        </p:nvSpPr>
        <p:spPr bwMode="auto">
          <a:xfrm>
            <a:off x="577850" y="4625975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0,07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500"/>
                                        <p:tgtEl>
                                          <p:spTgt spid="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612" grpId="0"/>
      <p:bldP spid="25622" grpId="0"/>
      <p:bldP spid="25619" grpId="0"/>
      <p:bldP spid="25620" grpId="0"/>
      <p:bldP spid="25628" grpId="0"/>
      <p:bldP spid="25631" grpId="0"/>
      <p:bldP spid="25632" grpId="0"/>
      <p:bldP spid="25633" grpId="0"/>
      <p:bldP spid="25634" grpId="0"/>
      <p:bldP spid="25649" grpId="0"/>
      <p:bldP spid="25650" grpId="0"/>
      <p:bldP spid="25651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248</Words>
  <Application>Microsoft Office PowerPoint</Application>
  <PresentationFormat>Diavoorstelling (4:3)</PresentationFormat>
  <Paragraphs>59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Comic Sans MS</vt:lpstr>
      <vt:lpstr>Verdana</vt:lpstr>
      <vt:lpstr>Times New Roman</vt:lpstr>
      <vt:lpstr>Standaardontwerp</vt:lpstr>
      <vt:lpstr>Microsoft Vergelijking 3.0</vt:lpstr>
      <vt:lpstr>Microsoft Vergelijkingseditor 3.0</vt:lpstr>
      <vt:lpstr>Kommagetallen vermenigvuldigen en delen</vt:lpstr>
      <vt:lpstr>Kommagetallen vermenigvuldigen</vt:lpstr>
      <vt:lpstr>Machten van kommagetallen</vt:lpstr>
      <vt:lpstr>Kommagetallen delen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33</cp:revision>
  <dcterms:created xsi:type="dcterms:W3CDTF">2003-06-20T12:10:10Z</dcterms:created>
  <dcterms:modified xsi:type="dcterms:W3CDTF">2013-12-11T14:35:40Z</dcterms:modified>
</cp:coreProperties>
</file>