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7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8000"/>
    <a:srgbClr val="660066"/>
    <a:srgbClr val="6600CC"/>
    <a:srgbClr val="0000FF"/>
    <a:srgbClr val="FF0066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577C7F-8546-493E-89C6-7E92B56DC12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337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1B497-82A1-433B-B03F-48879E85BA1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487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CCB984-9F4F-4238-A83A-9FF194CDAB8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11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DBC4C-42E1-426D-80FE-90021FDD945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618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6B9A1-910A-41CD-B30E-B4BE9BE2418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5044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5D9C9-31E1-4CA6-96BB-16CE931B963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0151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7150F-85EB-4D6E-B806-2902949D45B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475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E470C-6F7C-49DB-A0D8-707ED8E1336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153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384A0-5589-4864-92BC-306C35CD8DF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0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F35D5-14ED-4F6E-B1A3-B1344306D75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8281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4085D-7D7B-40F9-B224-7880DD031A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886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15EFEB-9660-40D7-AD1E-560A6CAB7F60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37b_volgorde_Q_met_haakjes_film.html" TargetMode="External"/><Relationship Id="rId2" Type="http://schemas.openxmlformats.org/officeDocument/2006/relationships/hyperlink" Target="file:///C:\01_Pelckmans_1ste%20jaar_versie_2_W2013\00_Matrix_1ste_jaar\01_Bordboek_LWB_Matrix_1_Getallenleer\37a_volgorde_Q_zonder_haakjes_film.html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1900"/>
            <a:ext cx="8229600" cy="1143000"/>
          </a:xfrm>
        </p:spPr>
        <p:txBody>
          <a:bodyPr/>
          <a:lstStyle/>
          <a:p>
            <a:r>
              <a:rPr lang="nl-BE" sz="4000" b="1">
                <a:solidFill>
                  <a:srgbClr val="3333FF"/>
                </a:solidFill>
                <a:latin typeface="Comic Sans MS" panose="030F0702030302020204" pitchFamily="66" charset="0"/>
              </a:rPr>
              <a:t>De volgorde van de bewerkingen</a:t>
            </a:r>
            <a:endParaRPr lang="nl-NL" sz="4000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4" name="WordArt 4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volgorde van de bewerkingen</a:t>
            </a: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volgorde van de bewerkingen</a:t>
            </a: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57626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volgorde van bewerkingen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0813" y="765175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63738" y="820738"/>
            <a:ext cx="67849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(Ezelsbruggetje: </a:t>
            </a:r>
            <a:r>
              <a:rPr lang="nl-BE" sz="2000" b="1" u="sng">
                <a:solidFill>
                  <a:srgbClr val="008000"/>
                </a:solidFill>
                <a:latin typeface="Times New Roman" panose="02020603050405020304" pitchFamily="18" charset="0"/>
              </a:rPr>
              <a:t>H</a:t>
            </a:r>
            <a:r>
              <a:rPr lang="nl-BE" sz="2000">
                <a:latin typeface="Times New Roman" panose="02020603050405020304" pitchFamily="18" charset="0"/>
              </a:rPr>
              <a:t>oe</a:t>
            </a:r>
            <a:r>
              <a:rPr lang="nl-BE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nl-BE" sz="2000" b="1" u="sng">
                <a:solidFill>
                  <a:srgbClr val="660066"/>
                </a:solidFill>
                <a:latin typeface="Times New Roman" panose="02020603050405020304" pitchFamily="18" charset="0"/>
              </a:rPr>
              <a:t>M</a:t>
            </a:r>
            <a:r>
              <a:rPr lang="nl-BE" sz="2000">
                <a:latin typeface="Times New Roman" panose="02020603050405020304" pitchFamily="18" charset="0"/>
              </a:rPr>
              <a:t>akkelijk</a:t>
            </a:r>
            <a:r>
              <a:rPr lang="nl-BE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nl-BE" sz="2000" b="1" u="sng">
                <a:solidFill>
                  <a:srgbClr val="660066"/>
                </a:solidFill>
                <a:latin typeface="Times New Roman" panose="02020603050405020304" pitchFamily="18" charset="0"/>
              </a:rPr>
              <a:t>W</a:t>
            </a:r>
            <a:r>
              <a:rPr lang="nl-BE" sz="2000">
                <a:latin typeface="Times New Roman" panose="02020603050405020304" pitchFamily="18" charset="0"/>
              </a:rPr>
              <a:t>as</a:t>
            </a:r>
            <a:r>
              <a:rPr lang="nl-BE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nl-BE" sz="2000" b="1" u="sng">
                <a:solidFill>
                  <a:srgbClr val="6600CC"/>
                </a:solidFill>
                <a:latin typeface="Times New Roman" panose="02020603050405020304" pitchFamily="18" charset="0"/>
              </a:rPr>
              <a:t>D</a:t>
            </a:r>
            <a:r>
              <a:rPr lang="nl-BE" sz="2000">
                <a:latin typeface="Times New Roman" panose="02020603050405020304" pitchFamily="18" charset="0"/>
              </a:rPr>
              <a:t>e</a:t>
            </a:r>
            <a:r>
              <a:rPr lang="nl-BE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nl-BE" sz="2000" b="1" u="sng">
                <a:solidFill>
                  <a:srgbClr val="6600CC"/>
                </a:solidFill>
                <a:latin typeface="Times New Roman" panose="02020603050405020304" pitchFamily="18" charset="0"/>
              </a:rPr>
              <a:t>V</a:t>
            </a:r>
            <a:r>
              <a:rPr lang="nl-BE" sz="2000">
                <a:latin typeface="Times New Roman" panose="02020603050405020304" pitchFamily="18" charset="0"/>
              </a:rPr>
              <a:t>olgorde</a:t>
            </a:r>
            <a:r>
              <a:rPr lang="nl-BE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nl-BE" sz="2000" b="1" u="sng">
                <a:solidFill>
                  <a:srgbClr val="FF6600"/>
                </a:solidFill>
                <a:latin typeface="Times New Roman" panose="02020603050405020304" pitchFamily="18" charset="0"/>
              </a:rPr>
              <a:t>O</a:t>
            </a:r>
            <a:r>
              <a:rPr lang="nl-BE" sz="2000">
                <a:latin typeface="Times New Roman" panose="02020603050405020304" pitchFamily="18" charset="0"/>
              </a:rPr>
              <a:t>ok</a:t>
            </a:r>
            <a:r>
              <a:rPr lang="nl-BE" sz="20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nl-BE" sz="2000" b="1" u="sng">
                <a:solidFill>
                  <a:srgbClr val="FF6600"/>
                </a:solidFill>
                <a:latin typeface="Times New Roman" panose="02020603050405020304" pitchFamily="18" charset="0"/>
              </a:rPr>
              <a:t>A</a:t>
            </a:r>
            <a:r>
              <a:rPr lang="nl-BE" sz="2000">
                <a:latin typeface="Times New Roman" panose="02020603050405020304" pitchFamily="18" charset="0"/>
              </a:rPr>
              <a:t>lweer)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07670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250825" y="1366838"/>
          <a:ext cx="1790700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9" r:id="rId3" imgW="990170" imgH="469696" progId="Equation.3">
                  <p:embed/>
                </p:oleObj>
              </mc:Choice>
              <mc:Fallback>
                <p:oleObj r:id="rId3" imgW="990170" imgH="46969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366838"/>
                        <a:ext cx="1790700" cy="842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4062413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195513" y="1377950"/>
          <a:ext cx="180498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0" r:id="rId5" imgW="1016000" imgH="469900" progId="Equation.3">
                  <p:embed/>
                </p:oleObj>
              </mc:Choice>
              <mc:Fallback>
                <p:oleObj r:id="rId5" imgW="10160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1377950"/>
                        <a:ext cx="1804987" cy="827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411480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2195513" y="2420938"/>
          <a:ext cx="1676400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1" r:id="rId7" imgW="914400" imgH="469900" progId="Equation.3">
                  <p:embed/>
                </p:oleObj>
              </mc:Choice>
              <mc:Fallback>
                <p:oleObj r:id="rId7" imgW="914400" imgH="4699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2420938"/>
                        <a:ext cx="1676400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233863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2195513" y="3357563"/>
          <a:ext cx="1252537" cy="86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2" r:id="rId9" imgW="672808" imgH="469696" progId="Equation.3">
                  <p:embed/>
                </p:oleObj>
              </mc:Choice>
              <mc:Fallback>
                <p:oleObj r:id="rId9" imgW="672808" imgH="46969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357563"/>
                        <a:ext cx="1252537" cy="865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2227263" y="5314950"/>
          <a:ext cx="842962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3" name="Vergelijking" r:id="rId11" imgW="723600" imgH="672840" progId="Equation.3">
                  <p:embed/>
                </p:oleObj>
              </mc:Choice>
              <mc:Fallback>
                <p:oleObj name="Vergelijking" r:id="rId11" imgW="723600" imgH="6728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7263" y="5314950"/>
                        <a:ext cx="842962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42481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246313" y="6092825"/>
          <a:ext cx="47148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4" name="Vergelijking" r:id="rId13" imgW="393480" imgH="609480" progId="Equation.3">
                  <p:embed/>
                </p:oleObj>
              </mc:Choice>
              <mc:Fallback>
                <p:oleObj name="Vergelijking" r:id="rId13" imgW="393480" imgH="609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6313" y="6092825"/>
                        <a:ext cx="47148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55" name="Line 23"/>
          <p:cNvSpPr>
            <a:spLocks noChangeShapeType="1"/>
          </p:cNvSpPr>
          <p:nvPr/>
        </p:nvSpPr>
        <p:spPr bwMode="auto">
          <a:xfrm>
            <a:off x="468313" y="2166938"/>
            <a:ext cx="431800" cy="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2616200" y="3251200"/>
            <a:ext cx="576263" cy="0"/>
          </a:xfrm>
          <a:prstGeom prst="line">
            <a:avLst/>
          </a:pr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>
            <a:off x="2466975" y="4221163"/>
            <a:ext cx="431800" cy="0"/>
          </a:xfrm>
          <a:prstGeom prst="line">
            <a:avLst/>
          </a:prstGeom>
          <a:noFill/>
          <a:ln w="317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>
            <a:off x="2478088" y="5106988"/>
            <a:ext cx="503237" cy="0"/>
          </a:xfrm>
          <a:prstGeom prst="line">
            <a:avLst/>
          </a:prstGeom>
          <a:noFill/>
          <a:ln w="31750">
            <a:solidFill>
              <a:srgbClr val="66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pSp>
        <p:nvGrpSpPr>
          <p:cNvPr id="18470" name="Group 38"/>
          <p:cNvGrpSpPr>
            <a:grpSpLocks/>
          </p:cNvGrpSpPr>
          <p:nvPr/>
        </p:nvGrpSpPr>
        <p:grpSpPr bwMode="auto">
          <a:xfrm>
            <a:off x="2339975" y="1158875"/>
            <a:ext cx="887413" cy="1333500"/>
            <a:chOff x="1474" y="754"/>
            <a:chExt cx="559" cy="840"/>
          </a:xfrm>
        </p:grpSpPr>
        <p:sp>
          <p:nvSpPr>
            <p:cNvPr id="18461" name="Line 29"/>
            <p:cNvSpPr>
              <a:spLocks noChangeShapeType="1"/>
            </p:cNvSpPr>
            <p:nvPr/>
          </p:nvSpPr>
          <p:spPr bwMode="auto">
            <a:xfrm flipH="1">
              <a:off x="1777" y="935"/>
              <a:ext cx="91" cy="181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2" name="Line 30"/>
            <p:cNvSpPr>
              <a:spLocks noChangeShapeType="1"/>
            </p:cNvSpPr>
            <p:nvPr/>
          </p:nvSpPr>
          <p:spPr bwMode="auto">
            <a:xfrm flipH="1">
              <a:off x="1648" y="1162"/>
              <a:ext cx="91" cy="181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3" name="Text Box 31"/>
            <p:cNvSpPr txBox="1">
              <a:spLocks noChangeArrowheads="1"/>
            </p:cNvSpPr>
            <p:nvPr/>
          </p:nvSpPr>
          <p:spPr bwMode="auto">
            <a:xfrm>
              <a:off x="1837" y="75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2</a:t>
              </a:r>
              <a:endParaRPr lang="nl-NL" sz="200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1474" y="1344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solidFill>
                    <a:srgbClr val="663300"/>
                  </a:solidFill>
                  <a:latin typeface="Times New Roman" panose="02020603050405020304" pitchFamily="18" charset="0"/>
                </a:rPr>
                <a:t>1</a:t>
              </a:r>
              <a:endParaRPr lang="nl-NL" sz="2000">
                <a:solidFill>
                  <a:srgbClr val="66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18473" name="Group 41"/>
          <p:cNvGrpSpPr>
            <a:grpSpLocks/>
          </p:cNvGrpSpPr>
          <p:nvPr/>
        </p:nvGrpSpPr>
        <p:grpSpPr bwMode="auto">
          <a:xfrm>
            <a:off x="2146300" y="5160963"/>
            <a:ext cx="1152525" cy="1004887"/>
            <a:chOff x="1352" y="3251"/>
            <a:chExt cx="726" cy="633"/>
          </a:xfrm>
        </p:grpSpPr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 flipH="1">
              <a:off x="1565" y="3612"/>
              <a:ext cx="91" cy="181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6" name="Line 34"/>
            <p:cNvSpPr>
              <a:spLocks noChangeShapeType="1"/>
            </p:cNvSpPr>
            <p:nvPr/>
          </p:nvSpPr>
          <p:spPr bwMode="auto">
            <a:xfrm flipH="1">
              <a:off x="1791" y="3364"/>
              <a:ext cx="91" cy="181"/>
            </a:xfrm>
            <a:prstGeom prst="line">
              <a:avLst/>
            </a:prstGeom>
            <a:noFill/>
            <a:ln w="317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18467" name="Text Box 35"/>
            <p:cNvSpPr txBox="1">
              <a:spLocks noChangeArrowheads="1"/>
            </p:cNvSpPr>
            <p:nvPr/>
          </p:nvSpPr>
          <p:spPr bwMode="auto">
            <a:xfrm>
              <a:off x="1882" y="325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663300"/>
                  </a:solidFill>
                </a:rPr>
                <a:t>1</a:t>
              </a:r>
              <a:endParaRPr lang="nl-NL">
                <a:solidFill>
                  <a:srgbClr val="663300"/>
                </a:solidFill>
              </a:endParaRPr>
            </a:p>
          </p:txBody>
        </p:sp>
        <p:sp>
          <p:nvSpPr>
            <p:cNvPr id="18468" name="Text Box 36"/>
            <p:cNvSpPr txBox="1">
              <a:spLocks noChangeArrowheads="1"/>
            </p:cNvSpPr>
            <p:nvPr/>
          </p:nvSpPr>
          <p:spPr bwMode="auto">
            <a:xfrm>
              <a:off x="1352" y="3653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>
                  <a:solidFill>
                    <a:srgbClr val="663300"/>
                  </a:solidFill>
                </a:rPr>
                <a:t>3</a:t>
              </a:r>
              <a:endParaRPr lang="nl-NL">
                <a:solidFill>
                  <a:srgbClr val="663300"/>
                </a:solidFill>
              </a:endParaRPr>
            </a:p>
          </p:txBody>
        </p:sp>
      </p:grpSp>
      <p:graphicFrame>
        <p:nvGraphicFramePr>
          <p:cNvPr id="18471" name="Object 39"/>
          <p:cNvGraphicFramePr>
            <a:graphicFrameLocks noChangeAspect="1"/>
          </p:cNvGraphicFramePr>
          <p:nvPr>
            <p:ph idx="1"/>
          </p:nvPr>
        </p:nvGraphicFramePr>
        <p:xfrm>
          <a:off x="2212975" y="4365625"/>
          <a:ext cx="846138" cy="730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5" name="Vergelijking" r:id="rId15" imgW="457002" imgH="393529" progId="Equation.3">
                  <p:embed/>
                </p:oleObj>
              </mc:Choice>
              <mc:Fallback>
                <p:oleObj name="Vergelijking" r:id="rId15" imgW="457002" imgH="393529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2975" y="4365625"/>
                        <a:ext cx="846138" cy="730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74" name="Text Box 42"/>
          <p:cNvSpPr txBox="1">
            <a:spLocks noChangeArrowheads="1"/>
          </p:cNvSpPr>
          <p:nvPr/>
        </p:nvSpPr>
        <p:spPr bwMode="auto">
          <a:xfrm>
            <a:off x="4787900" y="1541463"/>
            <a:ext cx="417671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Haakjes doorbreken de normale rekenvolgorde.</a:t>
            </a:r>
          </a:p>
          <a:p>
            <a:r>
              <a:rPr lang="nl-BE" sz="2000">
                <a:latin typeface="Times New Roman" panose="02020603050405020304" pitchFamily="18" charset="0"/>
              </a:rPr>
              <a:t>Reken daarom in een oefening eerst de </a:t>
            </a:r>
            <a:r>
              <a:rPr lang="nl-BE" sz="2000" b="1">
                <a:solidFill>
                  <a:srgbClr val="008000"/>
                </a:solidFill>
                <a:latin typeface="Times New Roman" panose="02020603050405020304" pitchFamily="18" charset="0"/>
              </a:rPr>
              <a:t>bewerking(en) tussen de haakjes</a:t>
            </a:r>
            <a:r>
              <a:rPr lang="nl-BE" sz="2000">
                <a:latin typeface="Times New Roman" panose="02020603050405020304" pitchFamily="18" charset="0"/>
              </a:rPr>
              <a:t> uit.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18475" name="Text Box 43"/>
          <p:cNvSpPr txBox="1">
            <a:spLocks noChangeArrowheads="1"/>
          </p:cNvSpPr>
          <p:nvPr/>
        </p:nvSpPr>
        <p:spPr bwMode="auto">
          <a:xfrm>
            <a:off x="4787900" y="3214688"/>
            <a:ext cx="36306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nl-BE" sz="2000">
                <a:latin typeface="Times New Roman" panose="02020603050405020304" pitchFamily="18" charset="0"/>
              </a:rPr>
              <a:t>Houd binnen en buiten de haakjes</a:t>
            </a:r>
          </a:p>
          <a:p>
            <a:r>
              <a:rPr lang="nl-BE" sz="2000">
                <a:latin typeface="Times New Roman" panose="02020603050405020304" pitchFamily="18" charset="0"/>
              </a:rPr>
              <a:t>rekening met de afspraken i.v.m.</a:t>
            </a:r>
          </a:p>
          <a:p>
            <a:r>
              <a:rPr lang="nl-BE" sz="2000">
                <a:latin typeface="Times New Roman" panose="02020603050405020304" pitchFamily="18" charset="0"/>
              </a:rPr>
              <a:t>de volgorde van de bewerkingen: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18476" name="Text Box 44"/>
          <p:cNvSpPr txBox="1">
            <a:spLocks noChangeArrowheads="1"/>
          </p:cNvSpPr>
          <p:nvPr/>
        </p:nvSpPr>
        <p:spPr bwMode="auto">
          <a:xfrm>
            <a:off x="4860925" y="4471988"/>
            <a:ext cx="3309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de </a:t>
            </a:r>
            <a:r>
              <a:rPr lang="nl-BE" sz="2000" b="1">
                <a:solidFill>
                  <a:srgbClr val="660066"/>
                </a:solidFill>
                <a:latin typeface="Times New Roman" panose="02020603050405020304" pitchFamily="18" charset="0"/>
              </a:rPr>
              <a:t>machten</a:t>
            </a:r>
            <a:r>
              <a:rPr lang="nl-BE" sz="2000">
                <a:latin typeface="Times New Roman" panose="02020603050405020304" pitchFamily="18" charset="0"/>
              </a:rPr>
              <a:t> en/of de </a:t>
            </a:r>
            <a:r>
              <a:rPr lang="nl-BE" sz="2000" b="1">
                <a:solidFill>
                  <a:srgbClr val="660066"/>
                </a:solidFill>
                <a:latin typeface="Times New Roman" panose="02020603050405020304" pitchFamily="18" charset="0"/>
              </a:rPr>
              <a:t>wortels</a:t>
            </a:r>
            <a:endParaRPr lang="nl-NL" sz="2000" b="1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77" name="Text Box 45"/>
          <p:cNvSpPr txBox="1">
            <a:spLocks noChangeArrowheads="1"/>
          </p:cNvSpPr>
          <p:nvPr/>
        </p:nvSpPr>
        <p:spPr bwMode="auto">
          <a:xfrm>
            <a:off x="4859338" y="5103813"/>
            <a:ext cx="3810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de </a:t>
            </a:r>
            <a:r>
              <a:rPr lang="nl-BE" sz="2000" b="1">
                <a:solidFill>
                  <a:srgbClr val="6600CC"/>
                </a:solidFill>
                <a:latin typeface="Times New Roman" panose="02020603050405020304" pitchFamily="18" charset="0"/>
              </a:rPr>
              <a:t>vermenigvuldigingen</a:t>
            </a:r>
            <a:r>
              <a:rPr lang="nl-BE" sz="2000">
                <a:latin typeface="Times New Roman" panose="02020603050405020304" pitchFamily="18" charset="0"/>
              </a:rPr>
              <a:t> en/of de</a:t>
            </a:r>
          </a:p>
          <a:p>
            <a:r>
              <a:rPr lang="nl-BE" sz="2000">
                <a:latin typeface="Times New Roman" panose="02020603050405020304" pitchFamily="18" charset="0"/>
              </a:rPr>
              <a:t>  </a:t>
            </a:r>
            <a:r>
              <a:rPr lang="nl-BE" sz="2000" b="1">
                <a:solidFill>
                  <a:srgbClr val="6600CC"/>
                </a:solidFill>
                <a:latin typeface="Times New Roman" panose="02020603050405020304" pitchFamily="18" charset="0"/>
              </a:rPr>
              <a:t>delingen</a:t>
            </a:r>
            <a:r>
              <a:rPr lang="nl-BE" sz="2000">
                <a:latin typeface="Times New Roman" panose="02020603050405020304" pitchFamily="18" charset="0"/>
              </a:rPr>
              <a:t> van links naar rechts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18478" name="Text Box 46"/>
          <p:cNvSpPr txBox="1">
            <a:spLocks noChangeArrowheads="1"/>
          </p:cNvSpPr>
          <p:nvPr/>
        </p:nvSpPr>
        <p:spPr bwMode="auto">
          <a:xfrm>
            <a:off x="4859338" y="6040438"/>
            <a:ext cx="41830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de </a:t>
            </a:r>
            <a:r>
              <a:rPr lang="nl-BE" sz="2000" b="1">
                <a:solidFill>
                  <a:srgbClr val="FF6600"/>
                </a:solidFill>
                <a:latin typeface="Times New Roman" panose="02020603050405020304" pitchFamily="18" charset="0"/>
              </a:rPr>
              <a:t>optellingen</a:t>
            </a:r>
            <a:r>
              <a:rPr lang="nl-BE" sz="2000">
                <a:latin typeface="Times New Roman" panose="02020603050405020304" pitchFamily="18" charset="0"/>
              </a:rPr>
              <a:t> en/of de </a:t>
            </a:r>
            <a:r>
              <a:rPr lang="nl-BE" sz="2000" b="1">
                <a:solidFill>
                  <a:srgbClr val="FF6600"/>
                </a:solidFill>
                <a:latin typeface="Times New Roman" panose="02020603050405020304" pitchFamily="18" charset="0"/>
              </a:rPr>
              <a:t>aftrekkingen</a:t>
            </a:r>
          </a:p>
          <a:p>
            <a:r>
              <a:rPr lang="nl-BE" sz="2000">
                <a:latin typeface="Times New Roman" panose="02020603050405020304" pitchFamily="18" charset="0"/>
              </a:rPr>
              <a:t>   van links naar rechts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8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8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8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8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8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5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autoUpdateAnimBg="0"/>
      <p:bldP spid="18436" grpId="0" autoUpdateAnimBg="0"/>
      <p:bldP spid="18455" grpId="0" animBg="1"/>
      <p:bldP spid="18458" grpId="0" animBg="1"/>
      <p:bldP spid="18459" grpId="0" animBg="1"/>
      <p:bldP spid="18460" grpId="0" animBg="1"/>
      <p:bldP spid="18474" grpId="0"/>
      <p:bldP spid="18475" grpId="0"/>
      <p:bldP spid="18476" grpId="0"/>
      <p:bldP spid="18477" grpId="0"/>
      <p:bldP spid="184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5873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De volgorde van bewerkingen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39700" y="1052513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Voorbeelden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79388" y="1676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Zonder haakjes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79388" y="3763963"/>
            <a:ext cx="192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 Met haakjes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44" name="AutoShape 16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116013" y="2565400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22545" name="AutoShape 17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108075" y="4652963"/>
            <a:ext cx="611188" cy="576262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38" grpId="0"/>
      <p:bldP spid="22539" grpId="0"/>
      <p:bldP spid="22544" grpId="0" animBg="1"/>
      <p:bldP spid="22545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115</Words>
  <Application>Microsoft Office PowerPoint</Application>
  <PresentationFormat>Diavoorstelling (4:3)</PresentationFormat>
  <Paragraphs>25</Paragraphs>
  <Slides>3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3</vt:i4>
      </vt:variant>
    </vt:vector>
  </HeadingPairs>
  <TitlesOfParts>
    <vt:vector size="10" baseType="lpstr">
      <vt:lpstr>Arial</vt:lpstr>
      <vt:lpstr>Comic Sans MS</vt:lpstr>
      <vt:lpstr>Verdana</vt:lpstr>
      <vt:lpstr>Times New Roman</vt:lpstr>
      <vt:lpstr>Standaardontwerp</vt:lpstr>
      <vt:lpstr>Microsoft Vergelijking 3.0</vt:lpstr>
      <vt:lpstr>Microsoft Vergelijkingseditor 3.0</vt:lpstr>
      <vt:lpstr>De volgorde van de bewerkingen</vt:lpstr>
      <vt:lpstr>De volgorde van bewerkingen</vt:lpstr>
      <vt:lpstr>De volgorde van bewerkingen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25</cp:revision>
  <dcterms:created xsi:type="dcterms:W3CDTF">2003-06-20T12:10:10Z</dcterms:created>
  <dcterms:modified xsi:type="dcterms:W3CDTF">2013-12-11T15:19:18Z</dcterms:modified>
</cp:coreProperties>
</file>