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73" r:id="rId4"/>
    <p:sldId id="274" r:id="rId5"/>
    <p:sldId id="275" r:id="rId6"/>
    <p:sldId id="276" r:id="rId7"/>
    <p:sldId id="277" r:id="rId8"/>
    <p:sldId id="272" r:id="rId9"/>
    <p:sldId id="279" r:id="rId10"/>
    <p:sldId id="278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6600"/>
    <a:srgbClr val="006600"/>
    <a:srgbClr val="6600CC"/>
    <a:srgbClr val="0000FF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7336-1AF4-49A3-B25E-A3A741B4B14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02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E97D8-659B-47B9-A9BA-0267B28BE59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647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D3F65-C845-42DF-A15A-F1D2A1A19CE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3340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01A77EC-1D3F-4DA3-9E09-CABE52D8EE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392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9BB07-99D3-4F0D-9607-582A7776C5F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14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68B2-1884-4363-9DB1-8A23E3D4ABC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12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ED5A0-81DB-46DB-8148-09BB4E0FB33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087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CCE67-C51E-46FE-ACA9-06887AFC891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0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F3D35-839A-467F-BE27-2C3897A4B04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80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FF8EB-96B1-4846-98D9-A12FE6B6528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04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EC3FC-E10D-49D7-9A4C-AEFAF812E42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25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81C5B-F9D3-4BA5-8453-302603919E1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53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4BFC606A-64F6-453E-8A37-BC52B37920C5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0.wmf"/><Relationship Id="rId5" Type="http://schemas.openxmlformats.org/officeDocument/2006/relationships/image" Target="../media/image7.jpeg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27.wmf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jpeg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image" Target="../media/image7.jpeg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7.jpeg"/><Relationship Id="rId18" Type="http://schemas.openxmlformats.org/officeDocument/2006/relationships/oleObject" Target="../embeddings/oleObject20.bin"/><Relationship Id="rId3" Type="http://schemas.openxmlformats.org/officeDocument/2006/relationships/oleObject" Target="../embeddings/oleObject13.bin"/><Relationship Id="rId21" Type="http://schemas.openxmlformats.org/officeDocument/2006/relationships/image" Target="../media/image22.wmf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10" Type="http://schemas.openxmlformats.org/officeDocument/2006/relationships/image" Target="../media/image17.wmf"/><Relationship Id="rId19" Type="http://schemas.openxmlformats.org/officeDocument/2006/relationships/image" Target="../media/image21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jpeg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420938"/>
            <a:ext cx="8642350" cy="1503362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Eigenschappen van het optellen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 en het vermenigvuldigen van rationale getallen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Eigenschappen van het optellen en het vermenigvuldigen van rationale getallen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87838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Eigenschappen van het optellen en het vermenigvuldigen van rationale getallen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u="none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362950" cy="9937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de bewerkingen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met rationale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79388" y="1268413"/>
            <a:ext cx="190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Eigenschap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5003800" y="1268413"/>
            <a:ext cx="2274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Symbolentaal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5076825" y="1916113"/>
            <a:ext cx="2732088" cy="366712"/>
            <a:chOff x="252" y="2300"/>
            <a:chExt cx="1721" cy="231"/>
          </a:xfrm>
        </p:grpSpPr>
        <p:graphicFrame>
          <p:nvGraphicFramePr>
            <p:cNvPr id="38922" name="Object 10"/>
            <p:cNvGraphicFramePr>
              <a:graphicFrameLocks noChangeAspect="1"/>
            </p:cNvGraphicFramePr>
            <p:nvPr/>
          </p:nvGraphicFramePr>
          <p:xfrm>
            <a:off x="252" y="2300"/>
            <a:ext cx="1721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85" name="Vergelijking" r:id="rId3" imgW="2273040" imgH="304560" progId="Equation.3">
                    <p:embed/>
                  </p:oleObj>
                </mc:Choice>
                <mc:Fallback>
                  <p:oleObj name="Vergelijking" r:id="rId3" imgW="2273040" imgH="30456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" y="2300"/>
                          <a:ext cx="1721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8923" name="Picture 11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1" y="2317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78" name="Group 66"/>
          <p:cNvGrpSpPr>
            <a:grpSpLocks/>
          </p:cNvGrpSpPr>
          <p:nvPr/>
        </p:nvGrpSpPr>
        <p:grpSpPr bwMode="auto">
          <a:xfrm>
            <a:off x="174625" y="1844675"/>
            <a:ext cx="3646488" cy="457200"/>
            <a:chOff x="110" y="1162"/>
            <a:chExt cx="2297" cy="288"/>
          </a:xfrm>
        </p:grpSpPr>
        <p:sp>
          <p:nvSpPr>
            <p:cNvPr id="38924" name="Text Box 12"/>
            <p:cNvSpPr txBox="1">
              <a:spLocks noChangeArrowheads="1"/>
            </p:cNvSpPr>
            <p:nvPr/>
          </p:nvSpPr>
          <p:spPr bwMode="auto">
            <a:xfrm>
              <a:off x="110" y="1162"/>
              <a:ext cx="2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u="none">
                  <a:latin typeface="Times New Roman" panose="02020603050405020304" pitchFamily="18" charset="0"/>
                </a:rPr>
                <a:t>Het optellen is commutatief in</a:t>
              </a:r>
              <a:r>
                <a:rPr lang="nl-BE" sz="2400" u="none">
                  <a:latin typeface="Times New Roman" panose="02020603050405020304" pitchFamily="18" charset="0"/>
                </a:rPr>
                <a:t>    .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8931" name="Picture 19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7" y="1235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56" name="Group 44"/>
          <p:cNvGrpSpPr>
            <a:grpSpLocks/>
          </p:cNvGrpSpPr>
          <p:nvPr/>
        </p:nvGrpSpPr>
        <p:grpSpPr bwMode="auto">
          <a:xfrm>
            <a:off x="168275" y="4076700"/>
            <a:ext cx="4464050" cy="457200"/>
            <a:chOff x="106" y="2709"/>
            <a:chExt cx="2812" cy="288"/>
          </a:xfrm>
        </p:grpSpPr>
        <p:sp>
          <p:nvSpPr>
            <p:cNvPr id="38934" name="Text Box 22"/>
            <p:cNvSpPr txBox="1">
              <a:spLocks noChangeArrowheads="1"/>
            </p:cNvSpPr>
            <p:nvPr/>
          </p:nvSpPr>
          <p:spPr bwMode="auto">
            <a:xfrm>
              <a:off x="106" y="2709"/>
              <a:ext cx="2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u="none">
                  <a:latin typeface="Times New Roman" panose="02020603050405020304" pitchFamily="18" charset="0"/>
                </a:rPr>
                <a:t>Het vermenigvuldigen is associatief in</a:t>
              </a:r>
              <a:r>
                <a:rPr lang="nl-BE" sz="2400" u="none">
                  <a:latin typeface="Times New Roman" panose="02020603050405020304" pitchFamily="18" charset="0"/>
                </a:rPr>
                <a:t>    .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8935" name="Picture 23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9" y="2784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41" name="Group 29"/>
          <p:cNvGrpSpPr>
            <a:grpSpLocks/>
          </p:cNvGrpSpPr>
          <p:nvPr/>
        </p:nvGrpSpPr>
        <p:grpSpPr bwMode="auto">
          <a:xfrm>
            <a:off x="5087938" y="3113088"/>
            <a:ext cx="3856037" cy="798512"/>
            <a:chOff x="3288" y="1661"/>
            <a:chExt cx="2429" cy="503"/>
          </a:xfrm>
        </p:grpSpPr>
        <p:pic>
          <p:nvPicPr>
            <p:cNvPr id="38930" name="Picture 18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1" y="1686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38937" name="Object 25"/>
            <p:cNvGraphicFramePr>
              <a:graphicFrameLocks noChangeAspect="1"/>
            </p:cNvGraphicFramePr>
            <p:nvPr/>
          </p:nvGraphicFramePr>
          <p:xfrm>
            <a:off x="3288" y="1661"/>
            <a:ext cx="2429" cy="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86" name="Vergelijking" r:id="rId6" imgW="3314520" imgH="685800" progId="Equation.3">
                    <p:embed/>
                  </p:oleObj>
                </mc:Choice>
                <mc:Fallback>
                  <p:oleObj name="Vergelijking" r:id="rId6" imgW="3314520" imgH="6858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1661"/>
                          <a:ext cx="2429" cy="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979" name="Group 67"/>
          <p:cNvGrpSpPr>
            <a:grpSpLocks/>
          </p:cNvGrpSpPr>
          <p:nvPr/>
        </p:nvGrpSpPr>
        <p:grpSpPr bwMode="auto">
          <a:xfrm>
            <a:off x="171450" y="2420938"/>
            <a:ext cx="4675188" cy="457200"/>
            <a:chOff x="108" y="1525"/>
            <a:chExt cx="2945" cy="288"/>
          </a:xfrm>
        </p:grpSpPr>
        <p:sp>
          <p:nvSpPr>
            <p:cNvPr id="38943" name="Text Box 31"/>
            <p:cNvSpPr txBox="1">
              <a:spLocks noChangeArrowheads="1"/>
            </p:cNvSpPr>
            <p:nvPr/>
          </p:nvSpPr>
          <p:spPr bwMode="auto">
            <a:xfrm>
              <a:off x="108" y="1525"/>
              <a:ext cx="29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u="none">
                  <a:latin typeface="Times New Roman" panose="02020603050405020304" pitchFamily="18" charset="0"/>
                </a:rPr>
                <a:t>Het vermenigvuldigen is commutatief in</a:t>
              </a:r>
              <a:r>
                <a:rPr lang="nl-BE" sz="2400" u="none">
                  <a:latin typeface="Times New Roman" panose="02020603050405020304" pitchFamily="18" charset="0"/>
                </a:rPr>
                <a:t>    .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8944" name="Picture 32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8" y="1593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49" name="Group 37"/>
          <p:cNvGrpSpPr>
            <a:grpSpLocks/>
          </p:cNvGrpSpPr>
          <p:nvPr/>
        </p:nvGrpSpPr>
        <p:grpSpPr bwMode="auto">
          <a:xfrm>
            <a:off x="5076825" y="2492375"/>
            <a:ext cx="2490788" cy="366713"/>
            <a:chOff x="3287" y="2323"/>
            <a:chExt cx="1569" cy="231"/>
          </a:xfrm>
        </p:grpSpPr>
        <p:graphicFrame>
          <p:nvGraphicFramePr>
            <p:cNvPr id="38947" name="Object 35"/>
            <p:cNvGraphicFramePr>
              <a:graphicFrameLocks noChangeAspect="1"/>
            </p:cNvGraphicFramePr>
            <p:nvPr/>
          </p:nvGraphicFramePr>
          <p:xfrm>
            <a:off x="3287" y="2323"/>
            <a:ext cx="1569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87" name="Vergelijking" r:id="rId8" imgW="2070000" imgH="304560" progId="Equation.3">
                    <p:embed/>
                  </p:oleObj>
                </mc:Choice>
                <mc:Fallback>
                  <p:oleObj name="Vergelijking" r:id="rId8" imgW="2070000" imgH="30456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7" y="2323"/>
                          <a:ext cx="1569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8948" name="Picture 36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" y="2348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80" name="Group 68"/>
          <p:cNvGrpSpPr>
            <a:grpSpLocks/>
          </p:cNvGrpSpPr>
          <p:nvPr/>
        </p:nvGrpSpPr>
        <p:grpSpPr bwMode="auto">
          <a:xfrm>
            <a:off x="179388" y="2997200"/>
            <a:ext cx="3435350" cy="457200"/>
            <a:chOff x="113" y="1888"/>
            <a:chExt cx="2164" cy="288"/>
          </a:xfrm>
        </p:grpSpPr>
        <p:sp>
          <p:nvSpPr>
            <p:cNvPr id="38951" name="Text Box 39"/>
            <p:cNvSpPr txBox="1">
              <a:spLocks noChangeArrowheads="1"/>
            </p:cNvSpPr>
            <p:nvPr/>
          </p:nvSpPr>
          <p:spPr bwMode="auto">
            <a:xfrm>
              <a:off x="113" y="1888"/>
              <a:ext cx="21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u="none">
                  <a:latin typeface="Times New Roman" panose="02020603050405020304" pitchFamily="18" charset="0"/>
                </a:rPr>
                <a:t>Het optellen is associatief in</a:t>
              </a:r>
              <a:r>
                <a:rPr lang="nl-BE" sz="2400" u="none">
                  <a:latin typeface="Times New Roman" panose="02020603050405020304" pitchFamily="18" charset="0"/>
                </a:rPr>
                <a:t>    .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8952" name="Picture 40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7" y="1958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57" name="Group 45"/>
          <p:cNvGrpSpPr>
            <a:grpSpLocks/>
          </p:cNvGrpSpPr>
          <p:nvPr/>
        </p:nvGrpSpPr>
        <p:grpSpPr bwMode="auto">
          <a:xfrm>
            <a:off x="5087938" y="4187825"/>
            <a:ext cx="3135312" cy="798513"/>
            <a:chOff x="3288" y="2778"/>
            <a:chExt cx="1975" cy="503"/>
          </a:xfrm>
        </p:grpSpPr>
        <p:pic>
          <p:nvPicPr>
            <p:cNvPr id="38954" name="Picture 42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1" y="2799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38955" name="Object 43"/>
            <p:cNvGraphicFramePr>
              <a:graphicFrameLocks noChangeAspect="1"/>
            </p:cNvGraphicFramePr>
            <p:nvPr/>
          </p:nvGraphicFramePr>
          <p:xfrm>
            <a:off x="3288" y="2778"/>
            <a:ext cx="1975" cy="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88" name="Vergelijking" r:id="rId10" imgW="2692080" imgH="685800" progId="Equation.3">
                    <p:embed/>
                  </p:oleObj>
                </mc:Choice>
                <mc:Fallback>
                  <p:oleObj name="Vergelijking" r:id="rId10" imgW="2692080" imgH="68580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2778"/>
                          <a:ext cx="1975" cy="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960" name="Group 48"/>
          <p:cNvGrpSpPr>
            <a:grpSpLocks/>
          </p:cNvGrpSpPr>
          <p:nvPr/>
        </p:nvGrpSpPr>
        <p:grpSpPr bwMode="auto">
          <a:xfrm>
            <a:off x="179388" y="5184775"/>
            <a:ext cx="4237037" cy="701675"/>
            <a:chOff x="113" y="3442"/>
            <a:chExt cx="2669" cy="442"/>
          </a:xfrm>
        </p:grpSpPr>
        <p:sp>
          <p:nvSpPr>
            <p:cNvPr id="38958" name="Text Box 46"/>
            <p:cNvSpPr txBox="1">
              <a:spLocks noChangeArrowheads="1"/>
            </p:cNvSpPr>
            <p:nvPr/>
          </p:nvSpPr>
          <p:spPr bwMode="auto">
            <a:xfrm>
              <a:off x="113" y="3442"/>
              <a:ext cx="266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u="none">
                  <a:latin typeface="Times New Roman" panose="02020603050405020304" pitchFamily="18" charset="0"/>
                </a:rPr>
                <a:t>Het vermenigvuldigen is distributief ten</a:t>
              </a:r>
            </a:p>
            <a:p>
              <a:r>
                <a:rPr lang="nl-BE" sz="2000" u="none">
                  <a:latin typeface="Times New Roman" panose="02020603050405020304" pitchFamily="18" charset="0"/>
                </a:rPr>
                <a:t>opzichte van het optellen in     .</a:t>
              </a:r>
              <a:endParaRPr lang="nl-NL" sz="2000" u="none">
                <a:latin typeface="Times New Roman" panose="02020603050405020304" pitchFamily="18" charset="0"/>
              </a:endParaRPr>
            </a:p>
          </p:txBody>
        </p:sp>
        <p:pic>
          <p:nvPicPr>
            <p:cNvPr id="38959" name="Picture 47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2" y="3671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64" name="Group 52"/>
          <p:cNvGrpSpPr>
            <a:grpSpLocks/>
          </p:cNvGrpSpPr>
          <p:nvPr/>
        </p:nvGrpSpPr>
        <p:grpSpPr bwMode="auto">
          <a:xfrm>
            <a:off x="5091113" y="5229225"/>
            <a:ext cx="3871912" cy="357188"/>
            <a:chOff x="3207" y="3468"/>
            <a:chExt cx="2439" cy="225"/>
          </a:xfrm>
        </p:grpSpPr>
        <p:pic>
          <p:nvPicPr>
            <p:cNvPr id="38962" name="Picture 50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" y="3503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38963" name="Object 51"/>
            <p:cNvGraphicFramePr>
              <a:graphicFrameLocks noChangeAspect="1"/>
            </p:cNvGraphicFramePr>
            <p:nvPr/>
          </p:nvGraphicFramePr>
          <p:xfrm>
            <a:off x="3207" y="3468"/>
            <a:ext cx="2439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89" name="Vergelijking" r:id="rId12" imgW="3441600" imgH="317160" progId="Equation.3">
                    <p:embed/>
                  </p:oleObj>
                </mc:Choice>
                <mc:Fallback>
                  <p:oleObj name="Vergelijking" r:id="rId12" imgW="3441600" imgH="317160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7" y="3468"/>
                          <a:ext cx="2439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968" name="Group 56"/>
          <p:cNvGrpSpPr>
            <a:grpSpLocks/>
          </p:cNvGrpSpPr>
          <p:nvPr/>
        </p:nvGrpSpPr>
        <p:grpSpPr bwMode="auto">
          <a:xfrm>
            <a:off x="179388" y="6021388"/>
            <a:ext cx="4237037" cy="701675"/>
            <a:chOff x="113" y="3895"/>
            <a:chExt cx="2669" cy="442"/>
          </a:xfrm>
        </p:grpSpPr>
        <p:sp>
          <p:nvSpPr>
            <p:cNvPr id="38966" name="Text Box 54"/>
            <p:cNvSpPr txBox="1">
              <a:spLocks noChangeArrowheads="1"/>
            </p:cNvSpPr>
            <p:nvPr/>
          </p:nvSpPr>
          <p:spPr bwMode="auto">
            <a:xfrm>
              <a:off x="113" y="3895"/>
              <a:ext cx="266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u="none">
                  <a:latin typeface="Times New Roman" panose="02020603050405020304" pitchFamily="18" charset="0"/>
                </a:rPr>
                <a:t>Het vermenigvuldigen is distributief ten</a:t>
              </a:r>
            </a:p>
            <a:p>
              <a:r>
                <a:rPr lang="nl-BE" sz="2000" u="none">
                  <a:latin typeface="Times New Roman" panose="02020603050405020304" pitchFamily="18" charset="0"/>
                </a:rPr>
                <a:t>opzichte van het aftrekken in     .</a:t>
              </a:r>
              <a:endParaRPr lang="nl-NL" sz="2000" u="none">
                <a:latin typeface="Times New Roman" panose="02020603050405020304" pitchFamily="18" charset="0"/>
              </a:endParaRPr>
            </a:p>
          </p:txBody>
        </p:sp>
        <p:pic>
          <p:nvPicPr>
            <p:cNvPr id="38967" name="Picture 55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" y="4124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973" name="Group 61"/>
          <p:cNvGrpSpPr>
            <a:grpSpLocks/>
          </p:cNvGrpSpPr>
          <p:nvPr/>
        </p:nvGrpSpPr>
        <p:grpSpPr bwMode="auto">
          <a:xfrm>
            <a:off x="5083175" y="6054725"/>
            <a:ext cx="3857625" cy="357188"/>
            <a:chOff x="3202" y="3903"/>
            <a:chExt cx="2430" cy="225"/>
          </a:xfrm>
        </p:grpSpPr>
        <p:graphicFrame>
          <p:nvGraphicFramePr>
            <p:cNvPr id="38971" name="Object 59"/>
            <p:cNvGraphicFramePr>
              <a:graphicFrameLocks noChangeAspect="1"/>
            </p:cNvGraphicFramePr>
            <p:nvPr/>
          </p:nvGraphicFramePr>
          <p:xfrm>
            <a:off x="3202" y="3903"/>
            <a:ext cx="2430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90" name="Vergelijking" r:id="rId14" imgW="3429000" imgH="317160" progId="Equation.3">
                    <p:embed/>
                  </p:oleObj>
                </mc:Choice>
                <mc:Fallback>
                  <p:oleObj name="Vergelijking" r:id="rId14" imgW="3429000" imgH="317160" progId="Equation.3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2" y="3903"/>
                          <a:ext cx="2430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8972" name="Picture 60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9" y="3933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8981" name="AutoShape 69"/>
          <p:cNvSpPr>
            <a:spLocks noChangeArrowheads="1"/>
          </p:cNvSpPr>
          <p:nvPr/>
        </p:nvSpPr>
        <p:spPr bwMode="auto">
          <a:xfrm>
            <a:off x="6710363" y="5589588"/>
            <a:ext cx="360362" cy="71437"/>
          </a:xfrm>
          <a:prstGeom prst="curvedUpArrow">
            <a:avLst>
              <a:gd name="adj1" fmla="val 2989"/>
              <a:gd name="adj2" fmla="val 103879"/>
              <a:gd name="adj3" fmla="val 33333"/>
            </a:avLst>
          </a:prstGeom>
          <a:solidFill>
            <a:srgbClr val="660066"/>
          </a:solidFill>
          <a:ln w="19050">
            <a:solidFill>
              <a:srgbClr val="66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8982" name="AutoShape 70"/>
          <p:cNvSpPr>
            <a:spLocks noChangeArrowheads="1"/>
          </p:cNvSpPr>
          <p:nvPr/>
        </p:nvSpPr>
        <p:spPr bwMode="auto">
          <a:xfrm>
            <a:off x="6681788" y="6442075"/>
            <a:ext cx="360362" cy="71438"/>
          </a:xfrm>
          <a:prstGeom prst="curvedUpArrow">
            <a:avLst>
              <a:gd name="adj1" fmla="val 2989"/>
              <a:gd name="adj2" fmla="val 103877"/>
              <a:gd name="adj3" fmla="val 33333"/>
            </a:avLst>
          </a:prstGeom>
          <a:solidFill>
            <a:srgbClr val="660066"/>
          </a:solidFill>
          <a:ln w="19050">
            <a:solidFill>
              <a:srgbClr val="66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8983" name="AutoShape 71"/>
          <p:cNvSpPr>
            <a:spLocks noChangeArrowheads="1"/>
          </p:cNvSpPr>
          <p:nvPr/>
        </p:nvSpPr>
        <p:spPr bwMode="auto">
          <a:xfrm>
            <a:off x="6677025" y="5627688"/>
            <a:ext cx="863600" cy="73025"/>
          </a:xfrm>
          <a:prstGeom prst="curvedUpArrow">
            <a:avLst>
              <a:gd name="adj1" fmla="val 7008"/>
              <a:gd name="adj2" fmla="val 243530"/>
              <a:gd name="adj3" fmla="val 33333"/>
            </a:avLst>
          </a:prstGeom>
          <a:solidFill>
            <a:srgbClr val="006600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8984" name="AutoShape 72"/>
          <p:cNvSpPr>
            <a:spLocks noChangeArrowheads="1"/>
          </p:cNvSpPr>
          <p:nvPr/>
        </p:nvSpPr>
        <p:spPr bwMode="auto">
          <a:xfrm>
            <a:off x="6659563" y="6480175"/>
            <a:ext cx="863600" cy="73025"/>
          </a:xfrm>
          <a:prstGeom prst="curvedUpArrow">
            <a:avLst>
              <a:gd name="adj1" fmla="val 7008"/>
              <a:gd name="adj2" fmla="val 243530"/>
              <a:gd name="adj3" fmla="val 33333"/>
            </a:avLst>
          </a:prstGeom>
          <a:solidFill>
            <a:srgbClr val="006600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3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3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  <p:bldP spid="38920" grpId="0"/>
      <p:bldP spid="38981" grpId="0" animBg="1"/>
      <p:bldP spid="38982" grpId="0" animBg="1"/>
      <p:bldP spid="38983" grpId="0" animBg="1"/>
      <p:bldP spid="389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260350"/>
            <a:ext cx="9070975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optellen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rationale getallen</a:t>
            </a:r>
            <a:r>
              <a:rPr lang="nl-BE" sz="4000" i="1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nl-NL" sz="40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3570" name="Object 18"/>
          <p:cNvGraphicFramePr>
            <a:graphicFrameLocks noChangeAspect="1"/>
          </p:cNvGraphicFramePr>
          <p:nvPr>
            <p:ph sz="quarter" idx="1"/>
          </p:nvPr>
        </p:nvGraphicFramePr>
        <p:xfrm>
          <a:off x="301625" y="1844675"/>
          <a:ext cx="647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Vergelijking" r:id="rId3" imgW="647640" imgH="609480" progId="Equation.3">
                  <p:embed/>
                </p:oleObj>
              </mc:Choice>
              <mc:Fallback>
                <p:oleObj name="Vergelijking" r:id="rId3" imgW="647640" imgH="609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1844675"/>
                        <a:ext cx="647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4467225" y="1844675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Vergelijking" r:id="rId5" imgW="609480" imgH="609480" progId="Equation.3">
                  <p:embed/>
                </p:oleObj>
              </mc:Choice>
              <mc:Fallback>
                <p:oleObj name="Vergelijking" r:id="rId5" imgW="609480" imgH="609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7225" y="1844675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4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79375" y="2492375"/>
          <a:ext cx="113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Vergelijking" r:id="rId7" imgW="1130040" imgH="609480" progId="Equation.3">
                  <p:embed/>
                </p:oleObj>
              </mc:Choice>
              <mc:Fallback>
                <p:oleObj name="Vergelijking" r:id="rId7" imgW="1130040" imgH="609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" y="2492375"/>
                        <a:ext cx="1130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87325" y="1316038"/>
            <a:ext cx="163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Reken 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3576" name="Object 24"/>
          <p:cNvGraphicFramePr>
            <a:graphicFrameLocks noChangeAspect="1"/>
          </p:cNvGraphicFramePr>
          <p:nvPr>
            <p:ph sz="quarter" idx="4"/>
          </p:nvPr>
        </p:nvGraphicFramePr>
        <p:xfrm>
          <a:off x="90488" y="3141663"/>
          <a:ext cx="546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Vergelijking" r:id="rId9" imgW="545760" imgH="609480" progId="Equation.3">
                  <p:embed/>
                </p:oleObj>
              </mc:Choice>
              <mc:Fallback>
                <p:oleObj name="Vergelijking" r:id="rId9" imgW="545760" imgH="609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8" y="3141663"/>
                        <a:ext cx="546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8" name="Object 26"/>
          <p:cNvGraphicFramePr>
            <a:graphicFrameLocks noChangeAspect="1"/>
          </p:cNvGraphicFramePr>
          <p:nvPr/>
        </p:nvGraphicFramePr>
        <p:xfrm>
          <a:off x="4189413" y="2492375"/>
          <a:ext cx="113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Vergelijking" r:id="rId11" imgW="1130040" imgH="609480" progId="Equation.3">
                  <p:embed/>
                </p:oleObj>
              </mc:Choice>
              <mc:Fallback>
                <p:oleObj name="Vergelijking" r:id="rId11" imgW="1130040" imgH="609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413" y="2492375"/>
                        <a:ext cx="1130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9" name="Object 27"/>
          <p:cNvGraphicFramePr>
            <a:graphicFrameLocks noChangeAspect="1"/>
          </p:cNvGraphicFramePr>
          <p:nvPr/>
        </p:nvGraphicFramePr>
        <p:xfrm>
          <a:off x="4203700" y="3141663"/>
          <a:ext cx="546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Vergelijking" r:id="rId13" imgW="545760" imgH="609480" progId="Equation.3">
                  <p:embed/>
                </p:oleObj>
              </mc:Choice>
              <mc:Fallback>
                <p:oleObj name="Vergelijking" r:id="rId13" imgW="545760" imgH="609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3141663"/>
                        <a:ext cx="546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184150" y="4149725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Besluit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79388" y="4652963"/>
            <a:ext cx="8083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Als je bij het optellen van rationale getallen de termen van plaats</a:t>
            </a:r>
            <a:br>
              <a:rPr lang="nl-BE" sz="2400" u="none">
                <a:latin typeface="Times New Roman" panose="02020603050405020304" pitchFamily="18" charset="0"/>
              </a:rPr>
            </a:br>
            <a:r>
              <a:rPr lang="nl-BE" sz="2400" u="none">
                <a:latin typeface="Times New Roman" panose="02020603050405020304" pitchFamily="18" charset="0"/>
              </a:rPr>
              <a:t>wisselt, dan blijft de som hetzelfde.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1030288" y="6356350"/>
            <a:ext cx="1957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a + b  =  b + a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23592" name="Group 40"/>
          <p:cNvGrpSpPr>
            <a:grpSpLocks/>
          </p:cNvGrpSpPr>
          <p:nvPr/>
        </p:nvGrpSpPr>
        <p:grpSpPr bwMode="auto">
          <a:xfrm>
            <a:off x="163513" y="5445125"/>
            <a:ext cx="4446587" cy="457200"/>
            <a:chOff x="124" y="3521"/>
            <a:chExt cx="2801" cy="288"/>
          </a:xfrm>
        </p:grpSpPr>
        <p:sp>
          <p:nvSpPr>
            <p:cNvPr id="23583" name="Text Box 31"/>
            <p:cNvSpPr txBox="1">
              <a:spLocks noChangeArrowheads="1"/>
            </p:cNvSpPr>
            <p:nvPr/>
          </p:nvSpPr>
          <p:spPr bwMode="auto">
            <a:xfrm>
              <a:off x="124" y="3521"/>
              <a:ext cx="28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Het optellen is </a:t>
              </a:r>
              <a:r>
                <a:rPr lang="nl-BE" sz="2400" b="1" u="none">
                  <a:solidFill>
                    <a:srgbClr val="800080"/>
                  </a:solidFill>
                  <a:latin typeface="Times New Roman" panose="02020603050405020304" pitchFamily="18" charset="0"/>
                </a:rPr>
                <a:t>commutatief</a:t>
              </a:r>
              <a:r>
                <a:rPr lang="nl-BE" sz="2400" u="none">
                  <a:latin typeface="Times New Roman" panose="02020603050405020304" pitchFamily="18" charset="0"/>
                </a:rPr>
                <a:t> in    . 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23586" name="Picture 34" descr="Q-16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7" y="3578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593" name="Group 41"/>
          <p:cNvGrpSpPr>
            <a:grpSpLocks/>
          </p:cNvGrpSpPr>
          <p:nvPr/>
        </p:nvGrpSpPr>
        <p:grpSpPr bwMode="auto">
          <a:xfrm>
            <a:off x="457200" y="3787775"/>
            <a:ext cx="4114800" cy="217488"/>
            <a:chOff x="288" y="2386"/>
            <a:chExt cx="2592" cy="137"/>
          </a:xfrm>
        </p:grpSpPr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 flipV="1">
              <a:off x="288" y="2520"/>
              <a:ext cx="2592" cy="3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589" name="Line 37"/>
            <p:cNvSpPr>
              <a:spLocks noChangeShapeType="1"/>
            </p:cNvSpPr>
            <p:nvPr/>
          </p:nvSpPr>
          <p:spPr bwMode="auto">
            <a:xfrm flipV="1">
              <a:off x="295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 flipV="1">
              <a:off x="2880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627313" y="1938338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FF0066"/>
                </a:solidFill>
                <a:latin typeface="Times New Roman" panose="02020603050405020304" pitchFamily="18" charset="0"/>
              </a:rPr>
              <a:t>=</a:t>
            </a:r>
            <a:endParaRPr lang="nl-NL" sz="2400" b="1" u="none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95263" y="5913438"/>
            <a:ext cx="362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 en b zijn rationale getallen</a:t>
            </a:r>
            <a:endParaRPr lang="nl-NL" sz="2400" u="non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69" grpId="0"/>
      <p:bldP spid="23580" grpId="0"/>
      <p:bldP spid="23581" grpId="0"/>
      <p:bldP spid="23585" grpId="0"/>
      <p:bldP spid="23591" grpId="0"/>
      <p:bldP spid="235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260350"/>
            <a:ext cx="9070975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optellen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rationale getallen</a:t>
            </a:r>
            <a:r>
              <a:rPr lang="nl-BE" sz="4000" i="1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nl-NL" sz="40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87325" y="1316038"/>
            <a:ext cx="163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Reken 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84150" y="3860800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Besluit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79388" y="4437063"/>
            <a:ext cx="83137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Als je bij het optellen van rationale getallen de haakjes rond de </a:t>
            </a:r>
          </a:p>
          <a:p>
            <a:r>
              <a:rPr lang="nl-BE" sz="2400" u="none">
                <a:latin typeface="Times New Roman" panose="02020603050405020304" pitchFamily="18" charset="0"/>
              </a:rPr>
              <a:t>termen verplaatst, weglaat of toevoegt, dan blijft de som hetzelfde.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30761" name="Group 41"/>
          <p:cNvGrpSpPr>
            <a:grpSpLocks/>
          </p:cNvGrpSpPr>
          <p:nvPr/>
        </p:nvGrpSpPr>
        <p:grpSpPr bwMode="auto">
          <a:xfrm>
            <a:off x="179388" y="5419725"/>
            <a:ext cx="4141787" cy="457200"/>
            <a:chOff x="113" y="3414"/>
            <a:chExt cx="2609" cy="288"/>
          </a:xfrm>
        </p:grpSpPr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13" y="3414"/>
              <a:ext cx="26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Het optellen is </a:t>
              </a:r>
              <a:r>
                <a:rPr lang="nl-BE" sz="2400" b="1" u="none">
                  <a:solidFill>
                    <a:srgbClr val="800080"/>
                  </a:solidFill>
                  <a:latin typeface="Times New Roman" panose="02020603050405020304" pitchFamily="18" charset="0"/>
                </a:rPr>
                <a:t>associatief</a:t>
              </a:r>
              <a:r>
                <a:rPr lang="nl-BE" sz="2400" u="none">
                  <a:latin typeface="Times New Roman" panose="02020603050405020304" pitchFamily="18" charset="0"/>
                </a:rPr>
                <a:t> in    . 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0735" name="Picture 15" descr="Q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3494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762" name="Group 42"/>
          <p:cNvGrpSpPr>
            <a:grpSpLocks/>
          </p:cNvGrpSpPr>
          <p:nvPr/>
        </p:nvGrpSpPr>
        <p:grpSpPr bwMode="auto">
          <a:xfrm>
            <a:off x="201613" y="1865313"/>
            <a:ext cx="8593137" cy="458787"/>
            <a:chOff x="127" y="1175"/>
            <a:chExt cx="5413" cy="289"/>
          </a:xfrm>
        </p:grpSpPr>
        <p:sp>
          <p:nvSpPr>
            <p:cNvPr id="30745" name="Text Box 25"/>
            <p:cNvSpPr txBox="1">
              <a:spLocks noChangeArrowheads="1"/>
            </p:cNvSpPr>
            <p:nvPr/>
          </p:nvSpPr>
          <p:spPr bwMode="auto">
            <a:xfrm>
              <a:off x="127" y="1175"/>
              <a:ext cx="15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2,8 + (–3,1 + 1,6)</a:t>
              </a:r>
              <a:r>
                <a:rPr lang="nl-BE" u="none"/>
                <a:t> </a:t>
              </a:r>
              <a:endParaRPr lang="nl-NL" u="none"/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1994" y="1176"/>
              <a:ext cx="15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[2,8 + (–3,1)] + 1,6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4032" y="1176"/>
              <a:ext cx="15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2,8 + (–3,1) + 1,6</a:t>
              </a:r>
              <a:r>
                <a:rPr lang="nl-BE" u="none"/>
                <a:t> </a:t>
              </a:r>
              <a:endParaRPr lang="nl-NL" u="none"/>
            </a:p>
          </p:txBody>
        </p:sp>
      </p:grp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-36513" y="2395538"/>
            <a:ext cx="193675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2,8 + (–1,5)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-36513" y="2924175"/>
            <a:ext cx="8763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1,3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16238" y="2398713"/>
            <a:ext cx="173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–0,3 + 1,6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6161088" y="2398713"/>
            <a:ext cx="173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–0,3 + 1,6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2925763" y="2924175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1,3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6156325" y="2924175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1,3</a:t>
            </a:r>
            <a:r>
              <a:rPr lang="nl-BE" u="none"/>
              <a:t> </a:t>
            </a:r>
            <a:endParaRPr lang="nl-NL" u="none"/>
          </a:p>
        </p:txBody>
      </p:sp>
      <p:grpSp>
        <p:nvGrpSpPr>
          <p:cNvPr id="30755" name="Group 35"/>
          <p:cNvGrpSpPr>
            <a:grpSpLocks/>
          </p:cNvGrpSpPr>
          <p:nvPr/>
        </p:nvGrpSpPr>
        <p:grpSpPr bwMode="auto">
          <a:xfrm>
            <a:off x="457200" y="3427413"/>
            <a:ext cx="6275388" cy="219075"/>
            <a:chOff x="288" y="2159"/>
            <a:chExt cx="3953" cy="138"/>
          </a:xfrm>
        </p:grpSpPr>
        <p:sp>
          <p:nvSpPr>
            <p:cNvPr id="30737" name="Line 17"/>
            <p:cNvSpPr>
              <a:spLocks noChangeShapeType="1"/>
            </p:cNvSpPr>
            <p:nvPr/>
          </p:nvSpPr>
          <p:spPr bwMode="auto">
            <a:xfrm flipV="1">
              <a:off x="288" y="2296"/>
              <a:ext cx="3953" cy="0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0738" name="Line 18"/>
            <p:cNvSpPr>
              <a:spLocks noChangeShapeType="1"/>
            </p:cNvSpPr>
            <p:nvPr/>
          </p:nvSpPr>
          <p:spPr bwMode="auto">
            <a:xfrm flipV="1">
              <a:off x="295" y="2160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0739" name="Line 19"/>
            <p:cNvSpPr>
              <a:spLocks noChangeShapeType="1"/>
            </p:cNvSpPr>
            <p:nvPr/>
          </p:nvSpPr>
          <p:spPr bwMode="auto">
            <a:xfrm flipV="1">
              <a:off x="2168" y="2160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0754" name="Line 34"/>
            <p:cNvSpPr>
              <a:spLocks noChangeShapeType="1"/>
            </p:cNvSpPr>
            <p:nvPr/>
          </p:nvSpPr>
          <p:spPr bwMode="auto">
            <a:xfrm flipV="1">
              <a:off x="4230" y="2159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6510338" y="2309813"/>
            <a:ext cx="1439862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>
            <a:off x="3375025" y="2305050"/>
            <a:ext cx="1439863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1031875" y="2309813"/>
            <a:ext cx="1439863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grpSp>
        <p:nvGrpSpPr>
          <p:cNvPr id="30763" name="Group 43"/>
          <p:cNvGrpSpPr>
            <a:grpSpLocks/>
          </p:cNvGrpSpPr>
          <p:nvPr/>
        </p:nvGrpSpPr>
        <p:grpSpPr bwMode="auto">
          <a:xfrm>
            <a:off x="2727325" y="1892300"/>
            <a:ext cx="3495675" cy="457200"/>
            <a:chOff x="1718" y="1192"/>
            <a:chExt cx="2202" cy="288"/>
          </a:xfrm>
        </p:grpSpPr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3696" y="1192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1" u="none">
                  <a:solidFill>
                    <a:srgbClr val="FF0066"/>
                  </a:solidFill>
                  <a:latin typeface="Times New Roman" panose="02020603050405020304" pitchFamily="18" charset="0"/>
                </a:rPr>
                <a:t>=</a:t>
              </a:r>
              <a:endParaRPr lang="nl-NL" sz="2400" b="1" u="none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59" name="Text Box 39"/>
            <p:cNvSpPr txBox="1">
              <a:spLocks noChangeArrowheads="1"/>
            </p:cNvSpPr>
            <p:nvPr/>
          </p:nvSpPr>
          <p:spPr bwMode="auto">
            <a:xfrm>
              <a:off x="1718" y="1192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1" u="none">
                  <a:solidFill>
                    <a:srgbClr val="FF0066"/>
                  </a:solidFill>
                  <a:latin typeface="Times New Roman" panose="02020603050405020304" pitchFamily="18" charset="0"/>
                </a:rPr>
                <a:t>=</a:t>
              </a:r>
              <a:endParaRPr lang="nl-NL" sz="2400" b="1" u="none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163513" y="6356350"/>
            <a:ext cx="5327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( a + b ) + c  =  a + ( b + c )  =  a + b + c</a:t>
            </a:r>
            <a:r>
              <a:rPr lang="nl-BE" sz="2400" u="none">
                <a:latin typeface="Times New Roman" panose="02020603050405020304" pitchFamily="18" charset="0"/>
              </a:rPr>
              <a:t>  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0764" name="Text Box 44"/>
          <p:cNvSpPr txBox="1">
            <a:spLocks noChangeArrowheads="1"/>
          </p:cNvSpPr>
          <p:nvPr/>
        </p:nvSpPr>
        <p:spPr bwMode="auto">
          <a:xfrm>
            <a:off x="212725" y="5907088"/>
            <a:ext cx="390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a, b en c zijn rationale getallen</a:t>
            </a:r>
            <a:endParaRPr lang="nl-NL" sz="2400" u="non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6" grpId="0"/>
      <p:bldP spid="30730" grpId="0"/>
      <p:bldP spid="30731" grpId="0"/>
      <p:bldP spid="30748" grpId="0"/>
      <p:bldP spid="30749" grpId="0"/>
      <p:bldP spid="30750" grpId="0"/>
      <p:bldP spid="30751" grpId="0"/>
      <p:bldP spid="30752" grpId="0"/>
      <p:bldP spid="30753" grpId="0"/>
      <p:bldP spid="30756" grpId="0" animBg="1"/>
      <p:bldP spid="30757" grpId="0" animBg="1"/>
      <p:bldP spid="30758" grpId="0" animBg="1"/>
      <p:bldP spid="30760" grpId="0"/>
      <p:bldP spid="307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260350"/>
            <a:ext cx="9070975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vermenigvuldigen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rationale getallen</a:t>
            </a:r>
            <a:r>
              <a:rPr lang="nl-BE" sz="4000" i="1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nl-NL" sz="40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352425" y="1844675"/>
          <a:ext cx="546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8" name="Vergelijking" r:id="rId3" imgW="545760" imgH="609480" progId="Equation.3">
                  <p:embed/>
                </p:oleObj>
              </mc:Choice>
              <mc:Fallback>
                <p:oleObj name="Vergelijking" r:id="rId3" imgW="545760" imgH="609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1844675"/>
                        <a:ext cx="546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460875" y="1844675"/>
          <a:ext cx="546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Vergelijking" r:id="rId5" imgW="545760" imgH="609480" progId="Equation.3">
                  <p:embed/>
                </p:oleObj>
              </mc:Choice>
              <mc:Fallback>
                <p:oleObj name="Vergelijking" r:id="rId5" imgW="54576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1844675"/>
                        <a:ext cx="546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41288" y="2470150"/>
          <a:ext cx="738187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Vergelijking" r:id="rId7" imgW="736560" imgH="672840" progId="Equation.3">
                  <p:embed/>
                </p:oleObj>
              </mc:Choice>
              <mc:Fallback>
                <p:oleObj name="Vergelijking" r:id="rId7" imgW="736560" imgH="672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2470150"/>
                        <a:ext cx="738187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87325" y="1316038"/>
            <a:ext cx="163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Reken 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>
            <p:ph sz="quarter" idx="4"/>
          </p:nvPr>
        </p:nvGraphicFramePr>
        <p:xfrm>
          <a:off x="160338" y="3141663"/>
          <a:ext cx="40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Vergelijking" r:id="rId9" imgW="406080" imgH="609480" progId="Equation.3">
                  <p:embed/>
                </p:oleObj>
              </mc:Choice>
              <mc:Fallback>
                <p:oleObj name="Vergelijking" r:id="rId9" imgW="406080" imgH="609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3141663"/>
                        <a:ext cx="40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4230688" y="2462213"/>
          <a:ext cx="736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Vergelijking" r:id="rId11" imgW="736560" imgH="672840" progId="Equation.3">
                  <p:embed/>
                </p:oleObj>
              </mc:Choice>
              <mc:Fallback>
                <p:oleObj name="Vergelijking" r:id="rId11" imgW="736560" imgH="6728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88" y="2462213"/>
                        <a:ext cx="736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4240213" y="3141663"/>
          <a:ext cx="40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3" name="Vergelijking" r:id="rId13" imgW="406080" imgH="609480" progId="Equation.3">
                  <p:embed/>
                </p:oleObj>
              </mc:Choice>
              <mc:Fallback>
                <p:oleObj name="Vergelijking" r:id="rId13" imgW="406080" imgH="609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213" y="3141663"/>
                        <a:ext cx="40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84150" y="4149725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Besluit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79388" y="4652963"/>
            <a:ext cx="8245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Als je bij het vermenigvuldigen van rationale getallen de factoren </a:t>
            </a:r>
            <a:br>
              <a:rPr lang="nl-BE" sz="2400" u="none">
                <a:latin typeface="Times New Roman" panose="02020603050405020304" pitchFamily="18" charset="0"/>
              </a:rPr>
            </a:br>
            <a:r>
              <a:rPr lang="nl-BE" sz="2400" u="none">
                <a:latin typeface="Times New Roman" panose="02020603050405020304" pitchFamily="18" charset="0"/>
              </a:rPr>
              <a:t>van plaats wisselt, dan blijft het product hetzelfde.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147763" y="6284913"/>
            <a:ext cx="1839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a . b  =  b . a</a:t>
            </a:r>
            <a:r>
              <a:rPr lang="nl-BE" sz="2400" u="none">
                <a:latin typeface="Times New Roman" panose="02020603050405020304" pitchFamily="18" charset="0"/>
              </a:rPr>
              <a:t> 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31786" name="Group 42"/>
          <p:cNvGrpSpPr>
            <a:grpSpLocks/>
          </p:cNvGrpSpPr>
          <p:nvPr/>
        </p:nvGrpSpPr>
        <p:grpSpPr bwMode="auto">
          <a:xfrm>
            <a:off x="196850" y="5445125"/>
            <a:ext cx="5681663" cy="457200"/>
            <a:chOff x="124" y="3521"/>
            <a:chExt cx="3579" cy="288"/>
          </a:xfrm>
        </p:grpSpPr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124" y="3521"/>
              <a:ext cx="35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Het vermenigvuldigen is </a:t>
              </a:r>
              <a:r>
                <a:rPr lang="nl-BE" sz="2400" b="1" u="none">
                  <a:solidFill>
                    <a:srgbClr val="800080"/>
                  </a:solidFill>
                  <a:latin typeface="Times New Roman" panose="02020603050405020304" pitchFamily="18" charset="0"/>
                </a:rPr>
                <a:t>commutatief</a:t>
              </a:r>
              <a:r>
                <a:rPr lang="nl-BE" sz="2400" u="none">
                  <a:latin typeface="Times New Roman" panose="02020603050405020304" pitchFamily="18" charset="0"/>
                </a:rPr>
                <a:t> in    . 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1759" name="Picture 15" descr="Q-16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0" y="3578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760" name="Group 16"/>
          <p:cNvGrpSpPr>
            <a:grpSpLocks/>
          </p:cNvGrpSpPr>
          <p:nvPr/>
        </p:nvGrpSpPr>
        <p:grpSpPr bwMode="auto">
          <a:xfrm>
            <a:off x="457200" y="3787775"/>
            <a:ext cx="4114800" cy="217488"/>
            <a:chOff x="288" y="2386"/>
            <a:chExt cx="2592" cy="137"/>
          </a:xfrm>
        </p:grpSpPr>
        <p:sp>
          <p:nvSpPr>
            <p:cNvPr id="31761" name="Line 17"/>
            <p:cNvSpPr>
              <a:spLocks noChangeShapeType="1"/>
            </p:cNvSpPr>
            <p:nvPr/>
          </p:nvSpPr>
          <p:spPr bwMode="auto">
            <a:xfrm flipV="1">
              <a:off x="288" y="2520"/>
              <a:ext cx="2592" cy="3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62" name="Line 18"/>
            <p:cNvSpPr>
              <a:spLocks noChangeShapeType="1"/>
            </p:cNvSpPr>
            <p:nvPr/>
          </p:nvSpPr>
          <p:spPr bwMode="auto">
            <a:xfrm flipV="1">
              <a:off x="295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63" name="Line 19"/>
            <p:cNvSpPr>
              <a:spLocks noChangeShapeType="1"/>
            </p:cNvSpPr>
            <p:nvPr/>
          </p:nvSpPr>
          <p:spPr bwMode="auto">
            <a:xfrm flipV="1">
              <a:off x="2880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2484438" y="1938338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FF0066"/>
                </a:solidFill>
                <a:latin typeface="Times New Roman" panose="02020603050405020304" pitchFamily="18" charset="0"/>
              </a:rPr>
              <a:t>=</a:t>
            </a:r>
            <a:endParaRPr lang="nl-NL" sz="2400" b="1" u="none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1782" name="Group 38"/>
          <p:cNvGrpSpPr>
            <a:grpSpLocks/>
          </p:cNvGrpSpPr>
          <p:nvPr/>
        </p:nvGrpSpPr>
        <p:grpSpPr bwMode="auto">
          <a:xfrm>
            <a:off x="107950" y="2349500"/>
            <a:ext cx="990600" cy="903288"/>
            <a:chOff x="68" y="1480"/>
            <a:chExt cx="624" cy="569"/>
          </a:xfrm>
        </p:grpSpPr>
        <p:sp>
          <p:nvSpPr>
            <p:cNvPr id="31766" name="Line 22"/>
            <p:cNvSpPr>
              <a:spLocks noChangeShapeType="1"/>
            </p:cNvSpPr>
            <p:nvPr/>
          </p:nvSpPr>
          <p:spPr bwMode="auto">
            <a:xfrm>
              <a:off x="218" y="1584"/>
              <a:ext cx="136" cy="136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67" name="Line 23"/>
            <p:cNvSpPr>
              <a:spLocks noChangeShapeType="1"/>
            </p:cNvSpPr>
            <p:nvPr/>
          </p:nvSpPr>
          <p:spPr bwMode="auto">
            <a:xfrm>
              <a:off x="417" y="1783"/>
              <a:ext cx="136" cy="136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74" name="Text Box 30"/>
            <p:cNvSpPr txBox="1">
              <a:spLocks noChangeArrowheads="1"/>
            </p:cNvSpPr>
            <p:nvPr/>
          </p:nvSpPr>
          <p:spPr bwMode="auto">
            <a:xfrm>
              <a:off x="68" y="14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504" y="181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3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1784" name="Group 40"/>
          <p:cNvGrpSpPr>
            <a:grpSpLocks/>
          </p:cNvGrpSpPr>
          <p:nvPr/>
        </p:nvGrpSpPr>
        <p:grpSpPr bwMode="auto">
          <a:xfrm>
            <a:off x="4184650" y="2338388"/>
            <a:ext cx="1050925" cy="914400"/>
            <a:chOff x="2636" y="1473"/>
            <a:chExt cx="662" cy="576"/>
          </a:xfrm>
        </p:grpSpPr>
        <p:sp>
          <p:nvSpPr>
            <p:cNvPr id="31772" name="Line 28"/>
            <p:cNvSpPr>
              <a:spLocks noChangeShapeType="1"/>
            </p:cNvSpPr>
            <p:nvPr/>
          </p:nvSpPr>
          <p:spPr bwMode="auto">
            <a:xfrm>
              <a:off x="2789" y="1570"/>
              <a:ext cx="136" cy="136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73" name="Line 29"/>
            <p:cNvSpPr>
              <a:spLocks noChangeShapeType="1"/>
            </p:cNvSpPr>
            <p:nvPr/>
          </p:nvSpPr>
          <p:spPr bwMode="auto">
            <a:xfrm>
              <a:off x="3016" y="1797"/>
              <a:ext cx="136" cy="136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76" name="Text Box 32"/>
            <p:cNvSpPr txBox="1">
              <a:spLocks noChangeArrowheads="1"/>
            </p:cNvSpPr>
            <p:nvPr/>
          </p:nvSpPr>
          <p:spPr bwMode="auto">
            <a:xfrm>
              <a:off x="3110" y="181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FF6600"/>
                  </a:solidFill>
                  <a:latin typeface="Times New Roman" panose="02020603050405020304" pitchFamily="18" charset="0"/>
                </a:rPr>
                <a:t>2</a:t>
              </a:r>
              <a:endParaRPr lang="nl-NL" u="none">
                <a:solidFill>
                  <a:srgbClr val="FF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2636" y="147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FF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FF66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1785" name="Group 41"/>
          <p:cNvGrpSpPr>
            <a:grpSpLocks/>
          </p:cNvGrpSpPr>
          <p:nvPr/>
        </p:nvGrpSpPr>
        <p:grpSpPr bwMode="auto">
          <a:xfrm>
            <a:off x="4184650" y="2349500"/>
            <a:ext cx="1028700" cy="885825"/>
            <a:chOff x="2636" y="1480"/>
            <a:chExt cx="648" cy="558"/>
          </a:xfrm>
        </p:grpSpPr>
        <p:sp>
          <p:nvSpPr>
            <p:cNvPr id="31768" name="Line 24"/>
            <p:cNvSpPr>
              <a:spLocks noChangeShapeType="1"/>
            </p:cNvSpPr>
            <p:nvPr/>
          </p:nvSpPr>
          <p:spPr bwMode="auto">
            <a:xfrm>
              <a:off x="2789" y="1797"/>
              <a:ext cx="136" cy="136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69" name="Line 25"/>
            <p:cNvSpPr>
              <a:spLocks noChangeShapeType="1"/>
            </p:cNvSpPr>
            <p:nvPr/>
          </p:nvSpPr>
          <p:spPr bwMode="auto">
            <a:xfrm>
              <a:off x="3006" y="1570"/>
              <a:ext cx="136" cy="136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78" name="Text Box 34"/>
            <p:cNvSpPr txBox="1">
              <a:spLocks noChangeArrowheads="1"/>
            </p:cNvSpPr>
            <p:nvPr/>
          </p:nvSpPr>
          <p:spPr bwMode="auto">
            <a:xfrm>
              <a:off x="3096" y="14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79" name="Text Box 35"/>
            <p:cNvSpPr txBox="1">
              <a:spLocks noChangeArrowheads="1"/>
            </p:cNvSpPr>
            <p:nvPr/>
          </p:nvSpPr>
          <p:spPr bwMode="auto">
            <a:xfrm>
              <a:off x="2636" y="180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3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1783" name="Group 39"/>
          <p:cNvGrpSpPr>
            <a:grpSpLocks/>
          </p:cNvGrpSpPr>
          <p:nvPr/>
        </p:nvGrpSpPr>
        <p:grpSpPr bwMode="auto">
          <a:xfrm>
            <a:off x="112713" y="2349500"/>
            <a:ext cx="996950" cy="842963"/>
            <a:chOff x="71" y="1480"/>
            <a:chExt cx="628" cy="531"/>
          </a:xfrm>
        </p:grpSpPr>
        <p:sp>
          <p:nvSpPr>
            <p:cNvPr id="31770" name="Line 26"/>
            <p:cNvSpPr>
              <a:spLocks noChangeShapeType="1"/>
            </p:cNvSpPr>
            <p:nvPr/>
          </p:nvSpPr>
          <p:spPr bwMode="auto">
            <a:xfrm>
              <a:off x="417" y="1588"/>
              <a:ext cx="136" cy="136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71" name="Line 27"/>
            <p:cNvSpPr>
              <a:spLocks noChangeShapeType="1"/>
            </p:cNvSpPr>
            <p:nvPr/>
          </p:nvSpPr>
          <p:spPr bwMode="auto">
            <a:xfrm>
              <a:off x="232" y="1797"/>
              <a:ext cx="136" cy="136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1780" name="Text Box 36"/>
            <p:cNvSpPr txBox="1">
              <a:spLocks noChangeArrowheads="1"/>
            </p:cNvSpPr>
            <p:nvPr/>
          </p:nvSpPr>
          <p:spPr bwMode="auto">
            <a:xfrm>
              <a:off x="511" y="14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FF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FF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81" name="Text Box 37"/>
            <p:cNvSpPr txBox="1">
              <a:spLocks noChangeArrowheads="1"/>
            </p:cNvSpPr>
            <p:nvPr/>
          </p:nvSpPr>
          <p:spPr bwMode="auto">
            <a:xfrm>
              <a:off x="71" y="17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FF6600"/>
                  </a:solidFill>
                  <a:latin typeface="Times New Roman" panose="02020603050405020304" pitchFamily="18" charset="0"/>
                </a:rPr>
                <a:t>2</a:t>
              </a:r>
              <a:endParaRPr lang="nl-NL" u="none">
                <a:solidFill>
                  <a:srgbClr val="FF66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195263" y="5868988"/>
            <a:ext cx="362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 en b zijn rationale getallen</a:t>
            </a:r>
            <a:endParaRPr lang="nl-NL" sz="2400" u="non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50" grpId="0"/>
      <p:bldP spid="31754" grpId="0"/>
      <p:bldP spid="31755" grpId="0"/>
      <p:bldP spid="31756" grpId="0"/>
      <p:bldP spid="31764" grpId="0"/>
      <p:bldP spid="317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260350"/>
            <a:ext cx="9070975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vermenigvuldigen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rationale getallen</a:t>
            </a:r>
            <a:r>
              <a:rPr lang="nl-BE" sz="4000" i="1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nl-NL" sz="40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87325" y="1316038"/>
            <a:ext cx="163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Reken 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4150" y="3860800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Besluit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79388" y="4406900"/>
            <a:ext cx="9083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Als je bij het vermenigvuldigen van rationale getallen de haakjes rond de</a:t>
            </a:r>
            <a:br>
              <a:rPr lang="nl-BE" sz="2400" u="none">
                <a:latin typeface="Times New Roman" panose="02020603050405020304" pitchFamily="18" charset="0"/>
              </a:rPr>
            </a:br>
            <a:r>
              <a:rPr lang="nl-BE" sz="2400" u="none">
                <a:latin typeface="Times New Roman" panose="02020603050405020304" pitchFamily="18" charset="0"/>
              </a:rPr>
              <a:t>factoren verplaatst, weglaat of toevoegt, dan blijft het product hetzelfde.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32800" name="Group 32"/>
          <p:cNvGrpSpPr>
            <a:grpSpLocks/>
          </p:cNvGrpSpPr>
          <p:nvPr/>
        </p:nvGrpSpPr>
        <p:grpSpPr bwMode="auto">
          <a:xfrm>
            <a:off x="179388" y="5300663"/>
            <a:ext cx="5376862" cy="457200"/>
            <a:chOff x="113" y="3414"/>
            <a:chExt cx="3387" cy="288"/>
          </a:xfrm>
        </p:grpSpPr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113" y="3414"/>
              <a:ext cx="33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Het vermenigvuldigen is </a:t>
              </a:r>
              <a:r>
                <a:rPr lang="nl-BE" sz="2400" b="1" u="none">
                  <a:solidFill>
                    <a:srgbClr val="800080"/>
                  </a:solidFill>
                  <a:latin typeface="Times New Roman" panose="02020603050405020304" pitchFamily="18" charset="0"/>
                </a:rPr>
                <a:t>associatief</a:t>
              </a:r>
              <a:r>
                <a:rPr lang="nl-BE" sz="2400" u="none">
                  <a:latin typeface="Times New Roman" panose="02020603050405020304" pitchFamily="18" charset="0"/>
                </a:rPr>
                <a:t> in    . 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2776" name="Picture 8" descr="Q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3494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201613" y="1865313"/>
            <a:ext cx="8402637" cy="458787"/>
            <a:chOff x="127" y="1175"/>
            <a:chExt cx="5293" cy="289"/>
          </a:xfrm>
        </p:grpSpPr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>
              <a:off x="127" y="1175"/>
              <a:ext cx="13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2,4 . (–0,2 . 1,1)</a:t>
              </a:r>
              <a:r>
                <a:rPr lang="nl-BE" u="none"/>
                <a:t> </a:t>
              </a:r>
              <a:endParaRPr lang="nl-NL" u="none"/>
            </a:p>
          </p:txBody>
        </p: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1994" y="1176"/>
              <a:ext cx="14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[2,4 . (–0,2)] . 1,1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4032" y="1176"/>
              <a:ext cx="13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2,4 . (–0,2) . 1,1</a:t>
              </a:r>
              <a:r>
                <a:rPr lang="nl-BE" u="none"/>
                <a:t> </a:t>
              </a:r>
              <a:endParaRPr lang="nl-NL" u="none"/>
            </a:p>
          </p:txBody>
        </p:sp>
      </p:grp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-36513" y="2395538"/>
            <a:ext cx="19939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2,4 . (–0,22)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-36513" y="2924175"/>
            <a:ext cx="13335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–0,528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2916238" y="2398713"/>
            <a:ext cx="179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–0,48 . 1,1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6161088" y="2398713"/>
            <a:ext cx="179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–0,48 . 1,1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2925763" y="2924175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–0,528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6156325" y="2924175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–0,528</a:t>
            </a:r>
            <a:r>
              <a:rPr lang="nl-BE" u="none"/>
              <a:t> </a:t>
            </a:r>
            <a:endParaRPr lang="nl-NL" u="none"/>
          </a:p>
        </p:txBody>
      </p:sp>
      <p:grpSp>
        <p:nvGrpSpPr>
          <p:cNvPr id="32801" name="Group 33"/>
          <p:cNvGrpSpPr>
            <a:grpSpLocks/>
          </p:cNvGrpSpPr>
          <p:nvPr/>
        </p:nvGrpSpPr>
        <p:grpSpPr bwMode="auto">
          <a:xfrm>
            <a:off x="755650" y="3497263"/>
            <a:ext cx="6275388" cy="219075"/>
            <a:chOff x="476" y="2203"/>
            <a:chExt cx="3953" cy="138"/>
          </a:xfrm>
        </p:grpSpPr>
        <p:sp>
          <p:nvSpPr>
            <p:cNvPr id="32788" name="Line 20"/>
            <p:cNvSpPr>
              <a:spLocks noChangeShapeType="1"/>
            </p:cNvSpPr>
            <p:nvPr/>
          </p:nvSpPr>
          <p:spPr bwMode="auto">
            <a:xfrm flipV="1">
              <a:off x="476" y="2341"/>
              <a:ext cx="3953" cy="0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2789" name="Line 21"/>
            <p:cNvSpPr>
              <a:spLocks noChangeShapeType="1"/>
            </p:cNvSpPr>
            <p:nvPr/>
          </p:nvSpPr>
          <p:spPr bwMode="auto">
            <a:xfrm flipV="1">
              <a:off x="476" y="2204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2790" name="Line 22"/>
            <p:cNvSpPr>
              <a:spLocks noChangeShapeType="1"/>
            </p:cNvSpPr>
            <p:nvPr/>
          </p:nvSpPr>
          <p:spPr bwMode="auto">
            <a:xfrm flipV="1">
              <a:off x="2395" y="2204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2791" name="Line 23"/>
            <p:cNvSpPr>
              <a:spLocks noChangeShapeType="1"/>
            </p:cNvSpPr>
            <p:nvPr/>
          </p:nvSpPr>
          <p:spPr bwMode="auto">
            <a:xfrm flipV="1">
              <a:off x="4422" y="2203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6510338" y="2309813"/>
            <a:ext cx="1439862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3375025" y="2305050"/>
            <a:ext cx="1439863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grpSp>
        <p:nvGrpSpPr>
          <p:cNvPr id="32795" name="Group 27"/>
          <p:cNvGrpSpPr>
            <a:grpSpLocks/>
          </p:cNvGrpSpPr>
          <p:nvPr/>
        </p:nvGrpSpPr>
        <p:grpSpPr bwMode="auto">
          <a:xfrm>
            <a:off x="2627313" y="1892300"/>
            <a:ext cx="3495675" cy="457200"/>
            <a:chOff x="1718" y="1192"/>
            <a:chExt cx="2202" cy="288"/>
          </a:xfrm>
        </p:grpSpPr>
        <p:sp>
          <p:nvSpPr>
            <p:cNvPr id="32796" name="Text Box 28"/>
            <p:cNvSpPr txBox="1">
              <a:spLocks noChangeArrowheads="1"/>
            </p:cNvSpPr>
            <p:nvPr/>
          </p:nvSpPr>
          <p:spPr bwMode="auto">
            <a:xfrm>
              <a:off x="3696" y="1192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1" u="none">
                  <a:solidFill>
                    <a:srgbClr val="FF0066"/>
                  </a:solidFill>
                  <a:latin typeface="Times New Roman" panose="02020603050405020304" pitchFamily="18" charset="0"/>
                </a:rPr>
                <a:t>=</a:t>
              </a:r>
              <a:endParaRPr lang="nl-NL" sz="2400" b="1" u="none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2797" name="Text Box 29"/>
            <p:cNvSpPr txBox="1">
              <a:spLocks noChangeArrowheads="1"/>
            </p:cNvSpPr>
            <p:nvPr/>
          </p:nvSpPr>
          <p:spPr bwMode="auto">
            <a:xfrm>
              <a:off x="1718" y="1192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b="1" u="none">
                  <a:solidFill>
                    <a:srgbClr val="FF0066"/>
                  </a:solidFill>
                  <a:latin typeface="Times New Roman" panose="02020603050405020304" pitchFamily="18" charset="0"/>
                </a:rPr>
                <a:t>=</a:t>
              </a:r>
              <a:endParaRPr lang="nl-NL" sz="2400" b="1" u="none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163513" y="6284913"/>
            <a:ext cx="474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( a . b ) . c  =  a . ( b . c )  =  a . b . c</a:t>
            </a:r>
            <a:r>
              <a:rPr lang="nl-BE" sz="2400" u="none">
                <a:latin typeface="Times New Roman" panose="02020603050405020304" pitchFamily="18" charset="0"/>
              </a:rPr>
              <a:t>  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2799" name="Line 31"/>
          <p:cNvSpPr>
            <a:spLocks noChangeShapeType="1"/>
          </p:cNvSpPr>
          <p:nvPr/>
        </p:nvSpPr>
        <p:spPr bwMode="auto">
          <a:xfrm>
            <a:off x="1016000" y="2287588"/>
            <a:ext cx="1152525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212725" y="5805488"/>
            <a:ext cx="390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a, b en c zijn rationale getallen</a:t>
            </a:r>
            <a:endParaRPr lang="nl-NL" sz="2400" u="non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  <p:bldP spid="32772" grpId="0"/>
      <p:bldP spid="32773" grpId="0"/>
      <p:bldP spid="32781" grpId="0"/>
      <p:bldP spid="32782" grpId="0"/>
      <p:bldP spid="32783" grpId="0"/>
      <p:bldP spid="32784" grpId="0"/>
      <p:bldP spid="32785" grpId="0"/>
      <p:bldP spid="32786" grpId="0"/>
      <p:bldP spid="32792" grpId="0" animBg="1"/>
      <p:bldP spid="32793" grpId="0" animBg="1"/>
      <p:bldP spid="32798" grpId="0"/>
      <p:bldP spid="32799" grpId="0" animBg="1"/>
      <p:bldP spid="328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115888"/>
            <a:ext cx="9144000" cy="9366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vermenigvuldigen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rationale getallen</a:t>
            </a:r>
            <a:r>
              <a:rPr lang="nl-BE" sz="4000" i="1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nl-NL" sz="40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317500" y="1773238"/>
          <a:ext cx="129698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1" name="Vergelijking" r:id="rId3" imgW="1231560" imgH="660240" progId="Equation.3">
                  <p:embed/>
                </p:oleObj>
              </mc:Choice>
              <mc:Fallback>
                <p:oleObj name="Vergelijking" r:id="rId3" imgW="1231560" imgH="660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1773238"/>
                        <a:ext cx="1296988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427538" y="1773238"/>
          <a:ext cx="132873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2" name="Vergelijking" r:id="rId5" imgW="1295280" imgH="609480" progId="Equation.3">
                  <p:embed/>
                </p:oleObj>
              </mc:Choice>
              <mc:Fallback>
                <p:oleObj name="Vergelijking" r:id="rId5" imgW="129528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773238"/>
                        <a:ext cx="132873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183063" y="2492375"/>
          <a:ext cx="16129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3" name="Vergelijking" r:id="rId7" imgW="1511280" imgH="672840" progId="Equation.3">
                  <p:embed/>
                </p:oleObj>
              </mc:Choice>
              <mc:Fallback>
                <p:oleObj name="Vergelijking" r:id="rId7" imgW="1511280" imgH="672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2492375"/>
                        <a:ext cx="16129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87325" y="1125538"/>
            <a:ext cx="163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Reken 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4823" name="Object 7"/>
          <p:cNvGraphicFramePr>
            <a:graphicFrameLocks noChangeAspect="1"/>
          </p:cNvGraphicFramePr>
          <p:nvPr>
            <p:ph sz="quarter" idx="4"/>
          </p:nvPr>
        </p:nvGraphicFramePr>
        <p:xfrm>
          <a:off x="4195763" y="3175000"/>
          <a:ext cx="88106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4" name="Vergelijking" r:id="rId9" imgW="863280" imgH="609480" progId="Equation.3">
                  <p:embed/>
                </p:oleObj>
              </mc:Choice>
              <mc:Fallback>
                <p:oleObj name="Vergelijking" r:id="rId9" imgW="863280" imgH="609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3175000"/>
                        <a:ext cx="881062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73025" y="2454275"/>
          <a:ext cx="18573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5" name="Vergelijking" r:id="rId11" imgW="1714320" imgH="660240" progId="Equation.3">
                  <p:embed/>
                </p:oleObj>
              </mc:Choice>
              <mc:Fallback>
                <p:oleObj name="Vergelijking" r:id="rId11" imgW="1714320" imgH="660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2454275"/>
                        <a:ext cx="185737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79388" y="5307013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Besluit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215900" y="6427788"/>
            <a:ext cx="3268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a . (b + c)  =  a . b + a . c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34867" name="Group 51"/>
          <p:cNvGrpSpPr>
            <a:grpSpLocks/>
          </p:cNvGrpSpPr>
          <p:nvPr/>
        </p:nvGrpSpPr>
        <p:grpSpPr bwMode="auto">
          <a:xfrm>
            <a:off x="196850" y="5661025"/>
            <a:ext cx="9069388" cy="457200"/>
            <a:chOff x="124" y="3687"/>
            <a:chExt cx="5713" cy="288"/>
          </a:xfrm>
        </p:grpSpPr>
        <p:sp>
          <p:nvSpPr>
            <p:cNvPr id="34830" name="Text Box 14"/>
            <p:cNvSpPr txBox="1">
              <a:spLocks noChangeArrowheads="1"/>
            </p:cNvSpPr>
            <p:nvPr/>
          </p:nvSpPr>
          <p:spPr bwMode="auto">
            <a:xfrm>
              <a:off x="124" y="3687"/>
              <a:ext cx="57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Het vermenigvuldigen is </a:t>
              </a:r>
              <a:r>
                <a:rPr lang="nl-BE" sz="2400" b="1" u="none">
                  <a:solidFill>
                    <a:srgbClr val="800080"/>
                  </a:solidFill>
                  <a:latin typeface="Times New Roman" panose="02020603050405020304" pitchFamily="18" charset="0"/>
                </a:rPr>
                <a:t>distributief </a:t>
              </a:r>
              <a:r>
                <a:rPr lang="nl-BE" sz="2400" u="none">
                  <a:latin typeface="Times New Roman" panose="02020603050405020304" pitchFamily="18" charset="0"/>
                </a:rPr>
                <a:t>ten opzichte van het optellen in    . 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4831" name="Picture 15" descr="Q-1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2" y="3756"/>
              <a:ext cx="180" cy="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832" name="Group 16"/>
          <p:cNvGrpSpPr>
            <a:grpSpLocks/>
          </p:cNvGrpSpPr>
          <p:nvPr/>
        </p:nvGrpSpPr>
        <p:grpSpPr bwMode="auto">
          <a:xfrm>
            <a:off x="468313" y="5084763"/>
            <a:ext cx="4114800" cy="217487"/>
            <a:chOff x="288" y="2386"/>
            <a:chExt cx="2592" cy="137"/>
          </a:xfrm>
        </p:grpSpPr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 flipV="1">
              <a:off x="288" y="2520"/>
              <a:ext cx="2592" cy="3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 flipV="1">
              <a:off x="295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 flipV="1">
              <a:off x="2880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2776538" y="1893888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FF0066"/>
                </a:solidFill>
                <a:latin typeface="Times New Roman" panose="02020603050405020304" pitchFamily="18" charset="0"/>
              </a:rPr>
              <a:t>=</a:t>
            </a:r>
            <a:endParaRPr lang="nl-NL" sz="2400" b="1" u="none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4865" name="Group 49"/>
          <p:cNvGrpSpPr>
            <a:grpSpLocks/>
          </p:cNvGrpSpPr>
          <p:nvPr/>
        </p:nvGrpSpPr>
        <p:grpSpPr bwMode="auto">
          <a:xfrm>
            <a:off x="4178300" y="2303463"/>
            <a:ext cx="1008063" cy="960437"/>
            <a:chOff x="2632" y="1451"/>
            <a:chExt cx="635" cy="605"/>
          </a:xfrm>
        </p:grpSpPr>
        <p:sp>
          <p:nvSpPr>
            <p:cNvPr id="34837" name="Line 21"/>
            <p:cNvSpPr>
              <a:spLocks noChangeShapeType="1"/>
            </p:cNvSpPr>
            <p:nvPr/>
          </p:nvSpPr>
          <p:spPr bwMode="auto">
            <a:xfrm>
              <a:off x="2999" y="1616"/>
              <a:ext cx="129" cy="111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2776" y="1842"/>
              <a:ext cx="139" cy="112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41" name="Text Box 25"/>
            <p:cNvSpPr txBox="1">
              <a:spLocks noChangeArrowheads="1"/>
            </p:cNvSpPr>
            <p:nvPr/>
          </p:nvSpPr>
          <p:spPr bwMode="auto">
            <a:xfrm>
              <a:off x="3079" y="145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842" name="Text Box 26"/>
            <p:cNvSpPr txBox="1">
              <a:spLocks noChangeArrowheads="1"/>
            </p:cNvSpPr>
            <p:nvPr/>
          </p:nvSpPr>
          <p:spPr bwMode="auto">
            <a:xfrm>
              <a:off x="2632" y="182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2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4869" name="Group 53"/>
          <p:cNvGrpSpPr>
            <a:grpSpLocks/>
          </p:cNvGrpSpPr>
          <p:nvPr/>
        </p:nvGrpSpPr>
        <p:grpSpPr bwMode="auto">
          <a:xfrm>
            <a:off x="5053013" y="2320925"/>
            <a:ext cx="965200" cy="976313"/>
            <a:chOff x="3183" y="1462"/>
            <a:chExt cx="608" cy="615"/>
          </a:xfrm>
        </p:grpSpPr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3313" y="1595"/>
              <a:ext cx="136" cy="136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3515" y="1842"/>
              <a:ext cx="136" cy="137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43" name="Text Box 27"/>
            <p:cNvSpPr txBox="1">
              <a:spLocks noChangeArrowheads="1"/>
            </p:cNvSpPr>
            <p:nvPr/>
          </p:nvSpPr>
          <p:spPr bwMode="auto">
            <a:xfrm>
              <a:off x="3603" y="184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FF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FF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844" name="Text Box 28"/>
            <p:cNvSpPr txBox="1">
              <a:spLocks noChangeArrowheads="1"/>
            </p:cNvSpPr>
            <p:nvPr/>
          </p:nvSpPr>
          <p:spPr bwMode="auto">
            <a:xfrm>
              <a:off x="3183" y="146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FF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FF6600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4845" name="Object 29"/>
          <p:cNvGraphicFramePr>
            <a:graphicFrameLocks noChangeAspect="1"/>
          </p:cNvGraphicFramePr>
          <p:nvPr/>
        </p:nvGraphicFramePr>
        <p:xfrm>
          <a:off x="4195763" y="3814763"/>
          <a:ext cx="11525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6" name="Vergelijking" r:id="rId14" imgW="1130040" imgH="609480" progId="Equation.3">
                  <p:embed/>
                </p:oleObj>
              </mc:Choice>
              <mc:Fallback>
                <p:oleObj name="Vergelijking" r:id="rId14" imgW="1130040" imgH="609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3814763"/>
                        <a:ext cx="11525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6" name="Object 30"/>
          <p:cNvGraphicFramePr>
            <a:graphicFrameLocks noChangeAspect="1"/>
          </p:cNvGraphicFramePr>
          <p:nvPr/>
        </p:nvGraphicFramePr>
        <p:xfrm>
          <a:off x="4186238" y="4457700"/>
          <a:ext cx="55721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7" name="Vergelijking" r:id="rId16" imgW="545760" imgH="609480" progId="Equation.3">
                  <p:embed/>
                </p:oleObj>
              </mc:Choice>
              <mc:Fallback>
                <p:oleObj name="Vergelijking" r:id="rId16" imgW="545760" imgH="609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238" y="4457700"/>
                        <a:ext cx="557212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7" name="Object 31"/>
          <p:cNvGraphicFramePr>
            <a:graphicFrameLocks noChangeAspect="1"/>
          </p:cNvGraphicFramePr>
          <p:nvPr/>
        </p:nvGraphicFramePr>
        <p:xfrm>
          <a:off x="85725" y="3141663"/>
          <a:ext cx="9636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8" name="Vergelijking" r:id="rId18" imgW="888840" imgH="609480" progId="Equation.3">
                  <p:embed/>
                </p:oleObj>
              </mc:Choice>
              <mc:Fallback>
                <p:oleObj name="Vergelijking" r:id="rId18" imgW="888840" imgH="609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" y="3141663"/>
                        <a:ext cx="96361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8" name="Object 32"/>
          <p:cNvGraphicFramePr>
            <a:graphicFrameLocks noChangeAspect="1"/>
          </p:cNvGraphicFramePr>
          <p:nvPr/>
        </p:nvGraphicFramePr>
        <p:xfrm>
          <a:off x="96838" y="3825875"/>
          <a:ext cx="935037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9" name="Vergelijking" r:id="rId20" imgW="863280" imgH="672840" progId="Equation.3">
                  <p:embed/>
                </p:oleObj>
              </mc:Choice>
              <mc:Fallback>
                <p:oleObj name="Vergelijking" r:id="rId20" imgW="863280" imgH="6728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8" y="3825875"/>
                        <a:ext cx="935037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64" name="Group 48"/>
          <p:cNvGrpSpPr>
            <a:grpSpLocks/>
          </p:cNvGrpSpPr>
          <p:nvPr/>
        </p:nvGrpSpPr>
        <p:grpSpPr bwMode="auto">
          <a:xfrm>
            <a:off x="334963" y="3638550"/>
            <a:ext cx="868362" cy="992188"/>
            <a:chOff x="211" y="2292"/>
            <a:chExt cx="547" cy="625"/>
          </a:xfrm>
        </p:grpSpPr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62" y="2680"/>
              <a:ext cx="139" cy="112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211" y="2446"/>
              <a:ext cx="139" cy="112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51" name="Text Box 35"/>
            <p:cNvSpPr txBox="1">
              <a:spLocks noChangeArrowheads="1"/>
            </p:cNvSpPr>
            <p:nvPr/>
          </p:nvSpPr>
          <p:spPr bwMode="auto">
            <a:xfrm>
              <a:off x="291" y="22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1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852" name="Text Box 36"/>
            <p:cNvSpPr txBox="1">
              <a:spLocks noChangeArrowheads="1"/>
            </p:cNvSpPr>
            <p:nvPr/>
          </p:nvSpPr>
          <p:spPr bwMode="auto">
            <a:xfrm>
              <a:off x="570" y="268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u="none">
                  <a:solidFill>
                    <a:srgbClr val="006600"/>
                  </a:solidFill>
                  <a:latin typeface="Times New Roman" panose="02020603050405020304" pitchFamily="18" charset="0"/>
                </a:rPr>
                <a:t>4</a:t>
              </a:r>
              <a:endParaRPr lang="nl-NL" u="none">
                <a:solidFill>
                  <a:srgbClr val="006600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4853" name="Object 37"/>
          <p:cNvGraphicFramePr>
            <a:graphicFrameLocks noChangeAspect="1"/>
          </p:cNvGraphicFramePr>
          <p:nvPr/>
        </p:nvGraphicFramePr>
        <p:xfrm>
          <a:off x="120650" y="4459288"/>
          <a:ext cx="5572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0" name="Vergelijking" r:id="rId22" imgW="545760" imgH="609480" progId="Equation.3">
                  <p:embed/>
                </p:oleObj>
              </mc:Choice>
              <mc:Fallback>
                <p:oleObj name="Vergelijking" r:id="rId22" imgW="545760" imgH="609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4459288"/>
                        <a:ext cx="5572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68" name="Group 52"/>
          <p:cNvGrpSpPr>
            <a:grpSpLocks/>
          </p:cNvGrpSpPr>
          <p:nvPr/>
        </p:nvGrpSpPr>
        <p:grpSpPr bwMode="auto">
          <a:xfrm>
            <a:off x="468313" y="1595438"/>
            <a:ext cx="5233987" cy="825500"/>
            <a:chOff x="295" y="1005"/>
            <a:chExt cx="3297" cy="520"/>
          </a:xfrm>
        </p:grpSpPr>
        <p:sp>
          <p:nvSpPr>
            <p:cNvPr id="34856" name="AutoShape 40"/>
            <p:cNvSpPr>
              <a:spLocks noChangeArrowheads="1"/>
            </p:cNvSpPr>
            <p:nvPr/>
          </p:nvSpPr>
          <p:spPr bwMode="auto">
            <a:xfrm rot="16200000">
              <a:off x="439" y="930"/>
              <a:ext cx="92" cy="317"/>
            </a:xfrm>
            <a:prstGeom prst="curvedLeftArrow">
              <a:avLst>
                <a:gd name="adj1" fmla="val 14421"/>
                <a:gd name="adj2" fmla="val 83334"/>
                <a:gd name="adj3" fmla="val 18458"/>
              </a:avLst>
            </a:prstGeom>
            <a:solidFill>
              <a:srgbClr val="6600CC"/>
            </a:solidFill>
            <a:ln w="317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34860" name="AutoShape 44"/>
            <p:cNvSpPr>
              <a:spLocks noChangeArrowheads="1"/>
            </p:cNvSpPr>
            <p:nvPr/>
          </p:nvSpPr>
          <p:spPr bwMode="auto">
            <a:xfrm rot="16200000">
              <a:off x="544" y="756"/>
              <a:ext cx="137" cy="635"/>
            </a:xfrm>
            <a:prstGeom prst="curvedLeftArrow">
              <a:avLst>
                <a:gd name="adj1" fmla="val 19398"/>
                <a:gd name="adj2" fmla="val 112099"/>
                <a:gd name="adj3" fmla="val 18458"/>
              </a:avLst>
            </a:prstGeom>
            <a:solidFill>
              <a:srgbClr val="6600CC"/>
            </a:solidFill>
            <a:ln w="317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2835" y="1525"/>
              <a:ext cx="272" cy="0"/>
            </a:xfrm>
            <a:prstGeom prst="line">
              <a:avLst/>
            </a:prstGeom>
            <a:noFill/>
            <a:ln w="317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3320" y="1525"/>
              <a:ext cx="272" cy="0"/>
            </a:xfrm>
            <a:prstGeom prst="line">
              <a:avLst/>
            </a:prstGeom>
            <a:noFill/>
            <a:ln w="317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223838" y="6056313"/>
            <a:ext cx="390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a, b en c zijn rationale getallen</a:t>
            </a:r>
            <a:endParaRPr lang="nl-NL" sz="2400" u="non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500"/>
                                        <p:tgtEl>
                                          <p:spTgt spid="3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4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500"/>
                                        <p:tgtEl>
                                          <p:spTgt spid="3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2" grpId="0"/>
      <p:bldP spid="34826" grpId="0"/>
      <p:bldP spid="34828" grpId="0"/>
      <p:bldP spid="34836" grpId="0"/>
      <p:bldP spid="348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115888"/>
            <a:ext cx="9144000" cy="9366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van het vermenigvuldigen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van rationale getallen</a:t>
            </a:r>
            <a:r>
              <a:rPr lang="nl-BE" sz="4000" i="1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nl-NL" sz="40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87325" y="1316038"/>
            <a:ext cx="163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Reken 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79388" y="4149725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Besluit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15900" y="5995988"/>
            <a:ext cx="3278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a . (b </a:t>
            </a:r>
            <a:r>
              <a:rPr lang="nl-BE" sz="2400" b="1" u="none">
                <a:solidFill>
                  <a:srgbClr val="660066"/>
                </a:solidFill>
                <a:latin typeface="Times New Roman" panose="02020603050405020304" pitchFamily="18" charset="0"/>
              </a:rPr>
              <a:t>–</a:t>
            </a:r>
            <a:r>
              <a:rPr lang="nl-BE" u="none"/>
              <a:t> </a:t>
            </a:r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c)  =  a . b </a:t>
            </a:r>
            <a:r>
              <a:rPr lang="nl-BE" sz="2400" b="1" u="none">
                <a:solidFill>
                  <a:srgbClr val="660066"/>
                </a:solidFill>
                <a:latin typeface="Times New Roman" panose="02020603050405020304" pitchFamily="18" charset="0"/>
              </a:rPr>
              <a:t>–</a:t>
            </a:r>
            <a:r>
              <a:rPr lang="nl-BE" u="none"/>
              <a:t> </a:t>
            </a:r>
            <a:r>
              <a:rPr lang="nl-BE" sz="2400" b="1" u="none">
                <a:solidFill>
                  <a:srgbClr val="800080"/>
                </a:solidFill>
                <a:latin typeface="Times New Roman" panose="02020603050405020304" pitchFamily="18" charset="0"/>
              </a:rPr>
              <a:t>a . c</a:t>
            </a:r>
            <a:r>
              <a:rPr lang="nl-BE" sz="2400" u="none">
                <a:latin typeface="Times New Roman" panose="02020603050405020304" pitchFamily="18" charset="0"/>
              </a:rPr>
              <a:t> 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35902" name="Group 62"/>
          <p:cNvGrpSpPr>
            <a:grpSpLocks/>
          </p:cNvGrpSpPr>
          <p:nvPr/>
        </p:nvGrpSpPr>
        <p:grpSpPr bwMode="auto">
          <a:xfrm>
            <a:off x="196850" y="4652963"/>
            <a:ext cx="6356350" cy="822325"/>
            <a:chOff x="124" y="2931"/>
            <a:chExt cx="4004" cy="518"/>
          </a:xfrm>
        </p:grpSpPr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124" y="2931"/>
              <a:ext cx="400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 u="none">
                  <a:latin typeface="Times New Roman" panose="02020603050405020304" pitchFamily="18" charset="0"/>
                </a:rPr>
                <a:t>Het vermenigvuldigen is </a:t>
              </a:r>
              <a:r>
                <a:rPr lang="nl-BE" sz="2400" b="1" u="none">
                  <a:solidFill>
                    <a:srgbClr val="800080"/>
                  </a:solidFill>
                  <a:latin typeface="Times New Roman" panose="02020603050405020304" pitchFamily="18" charset="0"/>
                </a:rPr>
                <a:t>distributief </a:t>
              </a:r>
              <a:r>
                <a:rPr lang="nl-BE" sz="2400" u="none">
                  <a:latin typeface="Times New Roman" panose="02020603050405020304" pitchFamily="18" charset="0"/>
                </a:rPr>
                <a:t>ten opzichte </a:t>
              </a:r>
              <a:br>
                <a:rPr lang="nl-BE" sz="2400" u="none">
                  <a:latin typeface="Times New Roman" panose="02020603050405020304" pitchFamily="18" charset="0"/>
                </a:rPr>
              </a:br>
              <a:r>
                <a:rPr lang="nl-BE" sz="2400" u="none">
                  <a:latin typeface="Times New Roman" panose="02020603050405020304" pitchFamily="18" charset="0"/>
                </a:rPr>
                <a:t>van het aftrekken in    . </a:t>
              </a:r>
              <a:endParaRPr lang="nl-NL" sz="2400" u="none">
                <a:latin typeface="Times New Roman" panose="02020603050405020304" pitchFamily="18" charset="0"/>
              </a:endParaRPr>
            </a:p>
          </p:txBody>
        </p:sp>
        <p:pic>
          <p:nvPicPr>
            <p:cNvPr id="35853" name="Picture 13" descr="Q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6" y="3242"/>
              <a:ext cx="180" cy="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854" name="Group 14"/>
          <p:cNvGrpSpPr>
            <a:grpSpLocks/>
          </p:cNvGrpSpPr>
          <p:nvPr/>
        </p:nvGrpSpPr>
        <p:grpSpPr bwMode="auto">
          <a:xfrm>
            <a:off x="534988" y="3589338"/>
            <a:ext cx="4114800" cy="217487"/>
            <a:chOff x="288" y="2386"/>
            <a:chExt cx="2592" cy="137"/>
          </a:xfrm>
        </p:grpSpPr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 flipV="1">
              <a:off x="288" y="2520"/>
              <a:ext cx="2592" cy="3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V="1">
              <a:off x="295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 flipV="1">
              <a:off x="2880" y="2386"/>
              <a:ext cx="0" cy="137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63875" y="2124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FF0066"/>
                </a:solidFill>
                <a:latin typeface="Times New Roman" panose="02020603050405020304" pitchFamily="18" charset="0"/>
              </a:rPr>
              <a:t>=</a:t>
            </a:r>
            <a:endParaRPr lang="nl-NL" sz="2400" b="1" u="none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8" name="Text Box 48"/>
          <p:cNvSpPr txBox="1">
            <a:spLocks noChangeArrowheads="1"/>
          </p:cNvSpPr>
          <p:nvPr/>
        </p:nvSpPr>
        <p:spPr bwMode="auto">
          <a:xfrm>
            <a:off x="303213" y="2133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(7,4 – 4,8) . 1,5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5889" name="Text Box 49"/>
          <p:cNvSpPr txBox="1">
            <a:spLocks noChangeArrowheads="1"/>
          </p:cNvSpPr>
          <p:nvPr/>
        </p:nvSpPr>
        <p:spPr bwMode="auto">
          <a:xfrm>
            <a:off x="4379913" y="2108200"/>
            <a:ext cx="247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7,4 . 1,5 – 4,8 . 1,5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68263" y="2611438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2,6 . 1,5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5891" name="Text Box 51"/>
          <p:cNvSpPr txBox="1">
            <a:spLocks noChangeArrowheads="1"/>
          </p:cNvSpPr>
          <p:nvPr/>
        </p:nvSpPr>
        <p:spPr bwMode="auto">
          <a:xfrm>
            <a:off x="68263" y="3116263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3,9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4119563" y="2636838"/>
            <a:ext cx="165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11,1 – 7,2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4129088" y="3116263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= 3,9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35903" name="Group 63"/>
          <p:cNvGrpSpPr>
            <a:grpSpLocks/>
          </p:cNvGrpSpPr>
          <p:nvPr/>
        </p:nvGrpSpPr>
        <p:grpSpPr bwMode="auto">
          <a:xfrm>
            <a:off x="717550" y="1982788"/>
            <a:ext cx="6015038" cy="582612"/>
            <a:chOff x="452" y="1249"/>
            <a:chExt cx="3789" cy="367"/>
          </a:xfrm>
        </p:grpSpPr>
        <p:sp>
          <p:nvSpPr>
            <p:cNvPr id="35883" name="Line 43"/>
            <p:cNvSpPr>
              <a:spLocks noChangeShapeType="1"/>
            </p:cNvSpPr>
            <p:nvPr/>
          </p:nvSpPr>
          <p:spPr bwMode="auto">
            <a:xfrm>
              <a:off x="2835" y="1616"/>
              <a:ext cx="589" cy="0"/>
            </a:xfrm>
            <a:prstGeom prst="line">
              <a:avLst/>
            </a:prstGeom>
            <a:noFill/>
            <a:ln w="317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5897" name="AutoShape 57"/>
            <p:cNvSpPr>
              <a:spLocks noChangeArrowheads="1"/>
            </p:cNvSpPr>
            <p:nvPr/>
          </p:nvSpPr>
          <p:spPr bwMode="auto">
            <a:xfrm rot="5400000">
              <a:off x="1037" y="1121"/>
              <a:ext cx="99" cy="453"/>
            </a:xfrm>
            <a:prstGeom prst="curvedRightArrow">
              <a:avLst>
                <a:gd name="adj1" fmla="val 22730"/>
                <a:gd name="adj2" fmla="val 114246"/>
                <a:gd name="adj3" fmla="val 26995"/>
              </a:avLst>
            </a:prstGeom>
            <a:solidFill>
              <a:schemeClr val="folHlink"/>
            </a:solidFill>
            <a:ln w="317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35900" name="AutoShape 60"/>
            <p:cNvSpPr>
              <a:spLocks noChangeArrowheads="1"/>
            </p:cNvSpPr>
            <p:nvPr/>
          </p:nvSpPr>
          <p:spPr bwMode="auto">
            <a:xfrm rot="5400000">
              <a:off x="815" y="886"/>
              <a:ext cx="145" cy="872"/>
            </a:xfrm>
            <a:prstGeom prst="curvedRightArrow">
              <a:avLst>
                <a:gd name="adj1" fmla="val 29874"/>
                <a:gd name="adj2" fmla="val 150150"/>
                <a:gd name="adj3" fmla="val 26995"/>
              </a:avLst>
            </a:prstGeom>
            <a:solidFill>
              <a:schemeClr val="hlink"/>
            </a:solidFill>
            <a:ln w="317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35901" name="Line 61"/>
            <p:cNvSpPr>
              <a:spLocks noChangeShapeType="1"/>
            </p:cNvSpPr>
            <p:nvPr/>
          </p:nvSpPr>
          <p:spPr bwMode="auto">
            <a:xfrm>
              <a:off x="3652" y="1616"/>
              <a:ext cx="589" cy="0"/>
            </a:xfrm>
            <a:prstGeom prst="line">
              <a:avLst/>
            </a:prstGeom>
            <a:noFill/>
            <a:ln w="317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5904" name="Text Box 64"/>
          <p:cNvSpPr txBox="1">
            <a:spLocks noChangeArrowheads="1"/>
          </p:cNvSpPr>
          <p:nvPr/>
        </p:nvSpPr>
        <p:spPr bwMode="auto">
          <a:xfrm>
            <a:off x="212725" y="5516563"/>
            <a:ext cx="390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a, b en c zijn rationale getallen</a:t>
            </a:r>
            <a:endParaRPr lang="nl-NL" sz="2400" u="non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6" grpId="0"/>
      <p:bldP spid="35849" grpId="0"/>
      <p:bldP spid="35850" grpId="0"/>
      <p:bldP spid="35858" grpId="0"/>
      <p:bldP spid="35888" grpId="0"/>
      <p:bldP spid="35889" grpId="0"/>
      <p:bldP spid="35890" grpId="0"/>
      <p:bldP spid="35891" grpId="0"/>
      <p:bldP spid="35892" grpId="0"/>
      <p:bldP spid="35893" grpId="0"/>
      <p:bldP spid="359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563"/>
            <a:ext cx="8229600" cy="63341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in symbolen noteren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5621" name="Object 21"/>
          <p:cNvGraphicFramePr>
            <a:graphicFrameLocks noChangeAspect="1"/>
          </p:cNvGraphicFramePr>
          <p:nvPr>
            <p:ph sz="half" idx="1"/>
          </p:nvPr>
        </p:nvGraphicFramePr>
        <p:xfrm>
          <a:off x="284163" y="1628775"/>
          <a:ext cx="32543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4" name="Vergelijking" r:id="rId3" imgW="215640" imgH="228600" progId="Equation.3">
                  <p:embed/>
                </p:oleObj>
              </mc:Choice>
              <mc:Fallback>
                <p:oleObj name="Vergelijking" r:id="rId3" imgW="21564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628775"/>
                        <a:ext cx="325437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87325" y="908050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Symbolen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641350" y="1557338"/>
            <a:ext cx="2617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betekent ‘</a:t>
            </a:r>
            <a:r>
              <a:rPr lang="nl-BE" sz="2400" b="1" u="none">
                <a:solidFill>
                  <a:srgbClr val="6600CC"/>
                </a:solidFill>
                <a:latin typeface="Times New Roman" panose="02020603050405020304" pitchFamily="18" charset="0"/>
              </a:rPr>
              <a:t>voor alle</a:t>
            </a:r>
            <a:r>
              <a:rPr lang="nl-BE" sz="2400" u="none">
                <a:latin typeface="Times New Roman" panose="02020603050405020304" pitchFamily="18" charset="0"/>
              </a:rPr>
              <a:t>’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320675" y="2197100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latin typeface="Times New Roman" panose="02020603050405020304" pitchFamily="18" charset="0"/>
              </a:rPr>
              <a:t>:</a:t>
            </a:r>
            <a:endParaRPr lang="nl-NL" sz="2400" b="1" u="none">
              <a:latin typeface="Times New Roman" panose="02020603050405020304" pitchFamily="18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46113" y="2190750"/>
            <a:ext cx="213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betekent ‘</a:t>
            </a:r>
            <a:r>
              <a:rPr lang="nl-BE" sz="2400" b="1" u="none">
                <a:solidFill>
                  <a:srgbClr val="6600CC"/>
                </a:solidFill>
                <a:latin typeface="Times New Roman" panose="02020603050405020304" pitchFamily="18" charset="0"/>
              </a:rPr>
              <a:t>geldt</a:t>
            </a:r>
            <a:r>
              <a:rPr lang="nl-BE" sz="2400" u="none">
                <a:latin typeface="Times New Roman" panose="02020603050405020304" pitchFamily="18" charset="0"/>
              </a:rPr>
              <a:t>’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25633" name="Group 33"/>
          <p:cNvGrpSpPr>
            <a:grpSpLocks/>
          </p:cNvGrpSpPr>
          <p:nvPr/>
        </p:nvGrpSpPr>
        <p:grpSpPr bwMode="auto">
          <a:xfrm>
            <a:off x="323850" y="4076700"/>
            <a:ext cx="5180013" cy="366713"/>
            <a:chOff x="204" y="2234"/>
            <a:chExt cx="3263" cy="231"/>
          </a:xfrm>
        </p:grpSpPr>
        <p:graphicFrame>
          <p:nvGraphicFramePr>
            <p:cNvPr id="25627" name="Object 27"/>
            <p:cNvGraphicFramePr>
              <a:graphicFrameLocks noChangeAspect="1"/>
            </p:cNvGraphicFramePr>
            <p:nvPr/>
          </p:nvGraphicFramePr>
          <p:xfrm>
            <a:off x="204" y="2234"/>
            <a:ext cx="3263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35" name="Vergelijking" r:id="rId5" imgW="2869920" imgH="203040" progId="Equation.3">
                    <p:embed/>
                  </p:oleObj>
                </mc:Choice>
                <mc:Fallback>
                  <p:oleObj name="Vergelijking" r:id="rId5" imgW="2869920" imgH="20304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2234"/>
                          <a:ext cx="3263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5629" name="Picture 29" descr="Q-1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2258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250825" y="2967038"/>
            <a:ext cx="8680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 u="none">
                <a:solidFill>
                  <a:srgbClr val="6600CC"/>
                </a:solidFill>
                <a:latin typeface="Times New Roman" panose="02020603050405020304" pitchFamily="18" charset="0"/>
              </a:rPr>
              <a:t>Voor alle</a:t>
            </a:r>
            <a:r>
              <a:rPr lang="nl-BE" sz="2400" u="none">
                <a:latin typeface="Times New Roman" panose="02020603050405020304" pitchFamily="18" charset="0"/>
              </a:rPr>
              <a:t> rationale getallen </a:t>
            </a:r>
            <a:r>
              <a:rPr lang="nl-BE" sz="2400" b="1" u="none">
                <a:solidFill>
                  <a:srgbClr val="6600CC"/>
                </a:solidFill>
                <a:latin typeface="Times New Roman" panose="02020603050405020304" pitchFamily="18" charset="0"/>
              </a:rPr>
              <a:t>geldt</a:t>
            </a:r>
            <a:r>
              <a:rPr lang="nl-BE" sz="2400" u="none">
                <a:latin typeface="Times New Roman" panose="02020603050405020304" pitchFamily="18" charset="0"/>
              </a:rPr>
              <a:t> dat je de haakjes rond de termen</a:t>
            </a:r>
            <a:br>
              <a:rPr lang="nl-BE" sz="2400" u="none">
                <a:latin typeface="Times New Roman" panose="02020603050405020304" pitchFamily="18" charset="0"/>
              </a:rPr>
            </a:br>
            <a:r>
              <a:rPr lang="nl-BE" sz="2400" u="none">
                <a:latin typeface="Times New Roman" panose="02020603050405020304" pitchFamily="18" charset="0"/>
              </a:rPr>
              <a:t>mag verplaatsen, weglaten of toevoegen zonder dat de som verandert.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20" grpId="0"/>
      <p:bldP spid="25623" grpId="0"/>
      <p:bldP spid="25624" grpId="0"/>
      <p:bldP spid="25625" grpId="0"/>
      <p:bldP spid="256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25" y="58738"/>
            <a:ext cx="6516688" cy="9937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Eigenschappen in wiskundige symbolen noteren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87325" y="1243013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solidFill>
                  <a:srgbClr val="3333FF"/>
                </a:solidFill>
                <a:latin typeface="Verdana" panose="020B0604030504040204" pitchFamily="34" charset="0"/>
              </a:rPr>
              <a:t>Stappenplan</a:t>
            </a:r>
            <a:endParaRPr lang="nl-NL" sz="2400" u="none">
              <a:solidFill>
                <a:srgbClr val="3333FF"/>
              </a:solidFill>
              <a:latin typeface="Verdana" panose="020B0604030504040204" pitchFamily="34" charset="0"/>
            </a:endParaRPr>
          </a:p>
        </p:txBody>
      </p:sp>
      <p:grpSp>
        <p:nvGrpSpPr>
          <p:cNvPr id="39962" name="Group 26"/>
          <p:cNvGrpSpPr>
            <a:grpSpLocks/>
          </p:cNvGrpSpPr>
          <p:nvPr/>
        </p:nvGrpSpPr>
        <p:grpSpPr bwMode="auto">
          <a:xfrm>
            <a:off x="4787900" y="6191250"/>
            <a:ext cx="2727325" cy="366713"/>
            <a:chOff x="3107" y="3900"/>
            <a:chExt cx="1718" cy="231"/>
          </a:xfrm>
        </p:grpSpPr>
        <p:graphicFrame>
          <p:nvGraphicFramePr>
            <p:cNvPr id="39946" name="Object 10"/>
            <p:cNvGraphicFramePr>
              <a:graphicFrameLocks noChangeAspect="1"/>
            </p:cNvGraphicFramePr>
            <p:nvPr/>
          </p:nvGraphicFramePr>
          <p:xfrm>
            <a:off x="3107" y="3900"/>
            <a:ext cx="1718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76" name="Vergelijking" r:id="rId3" imgW="1511280" imgH="203040" progId="Equation.3">
                    <p:embed/>
                  </p:oleObj>
                </mc:Choice>
                <mc:Fallback>
                  <p:oleObj name="Vergelijking" r:id="rId3" imgW="1511280" imgH="20304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" y="3900"/>
                          <a:ext cx="1718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9947" name="Picture 11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2" y="3915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423863" y="1844675"/>
            <a:ext cx="30686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Zeg in woorden wat de </a:t>
            </a:r>
          </a:p>
          <a:p>
            <a:r>
              <a:rPr lang="nl-BE" sz="2400" u="none">
                <a:latin typeface="Times New Roman" panose="02020603050405020304" pitchFamily="18" charset="0"/>
              </a:rPr>
              <a:t>eigenschap betekent.</a:t>
            </a:r>
            <a:r>
              <a:rPr lang="nl-BE" u="none"/>
              <a:t> </a:t>
            </a:r>
            <a:endParaRPr lang="nl-NL" u="none"/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4787900" y="1935163"/>
            <a:ext cx="44053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u="none">
                <a:latin typeface="Times New Roman" panose="02020603050405020304" pitchFamily="18" charset="0"/>
              </a:rPr>
              <a:t>Je mag de factoren van plaats </a:t>
            </a:r>
          </a:p>
          <a:p>
            <a:r>
              <a:rPr lang="nl-BE" sz="2000" u="none">
                <a:latin typeface="Times New Roman" panose="02020603050405020304" pitchFamily="18" charset="0"/>
              </a:rPr>
              <a:t>verwisselen. Het resultaat blijft hetzelfde.</a:t>
            </a:r>
            <a:endParaRPr lang="nl-NL" sz="2000" u="none">
              <a:latin typeface="Times New Roman" panose="02020603050405020304" pitchFamily="18" charset="0"/>
            </a:endParaRP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400050" y="2852738"/>
            <a:ext cx="323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Geef een getalvoorbeeld.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4787900" y="2909888"/>
            <a:ext cx="210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u="none">
                <a:latin typeface="Times New Roman" panose="02020603050405020304" pitchFamily="18" charset="0"/>
              </a:rPr>
              <a:t>2,5 . 0,3 = 0,3 . 2,5</a:t>
            </a:r>
            <a:endParaRPr lang="nl-NL" sz="2000" u="none">
              <a:latin typeface="Times New Roman" panose="02020603050405020304" pitchFamily="18" charset="0"/>
            </a:endParaRP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388938" y="3357563"/>
            <a:ext cx="33194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Vervang de getallen in je </a:t>
            </a:r>
          </a:p>
          <a:p>
            <a:r>
              <a:rPr lang="nl-BE" sz="2400" u="none">
                <a:latin typeface="Times New Roman" panose="02020603050405020304" pitchFamily="18" charset="0"/>
              </a:rPr>
              <a:t> voorbeeld door letters.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4787900" y="3741738"/>
            <a:ext cx="1314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u="none">
                <a:latin typeface="Times New Roman" panose="02020603050405020304" pitchFamily="18" charset="0"/>
              </a:rPr>
              <a:t>a . b = b . a</a:t>
            </a:r>
            <a:endParaRPr lang="nl-NL" sz="2000" u="none">
              <a:latin typeface="Times New Roman" panose="02020603050405020304" pitchFamily="18" charset="0"/>
            </a:endParaRP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68313" y="4365625"/>
            <a:ext cx="34559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Ga na voor welke getallen </a:t>
            </a:r>
          </a:p>
          <a:p>
            <a:r>
              <a:rPr lang="nl-BE" sz="2400" u="none">
                <a:latin typeface="Times New Roman" panose="02020603050405020304" pitchFamily="18" charset="0"/>
              </a:rPr>
              <a:t>deze eigenschap geldt. </a:t>
            </a:r>
          </a:p>
          <a:p>
            <a:r>
              <a:rPr lang="nl-BE" sz="2400" u="none">
                <a:latin typeface="Times New Roman" panose="02020603050405020304" pitchFamily="18" charset="0"/>
              </a:rPr>
              <a:t>Bepaal de verzameling.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474663" y="5734050"/>
            <a:ext cx="33766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u="none">
                <a:latin typeface="Times New Roman" panose="02020603050405020304" pitchFamily="18" charset="0"/>
              </a:rPr>
              <a:t>Ga na of deze eigenschap </a:t>
            </a:r>
            <a:br>
              <a:rPr lang="nl-BE" sz="2400" u="none">
                <a:latin typeface="Times New Roman" panose="02020603050405020304" pitchFamily="18" charset="0"/>
              </a:rPr>
            </a:br>
            <a:r>
              <a:rPr lang="nl-BE" sz="2400" u="none">
                <a:latin typeface="Times New Roman" panose="02020603050405020304" pitchFamily="18" charset="0"/>
              </a:rPr>
              <a:t>geldt voor alle getallen uit</a:t>
            </a:r>
            <a:br>
              <a:rPr lang="nl-BE" sz="2400" u="none">
                <a:latin typeface="Times New Roman" panose="02020603050405020304" pitchFamily="18" charset="0"/>
              </a:rPr>
            </a:br>
            <a:r>
              <a:rPr lang="nl-BE" sz="2400" u="none">
                <a:latin typeface="Times New Roman" panose="02020603050405020304" pitchFamily="18" charset="0"/>
              </a:rPr>
              <a:t>die verzameling.</a:t>
            </a:r>
            <a:endParaRPr lang="nl-NL" sz="2400" u="none">
              <a:latin typeface="Times New Roman" panose="02020603050405020304" pitchFamily="18" charset="0"/>
            </a:endParaRPr>
          </a:p>
        </p:txBody>
      </p:sp>
      <p:grpSp>
        <p:nvGrpSpPr>
          <p:cNvPr id="39975" name="Group 39"/>
          <p:cNvGrpSpPr>
            <a:grpSpLocks/>
          </p:cNvGrpSpPr>
          <p:nvPr/>
        </p:nvGrpSpPr>
        <p:grpSpPr bwMode="auto">
          <a:xfrm>
            <a:off x="4716463" y="4630738"/>
            <a:ext cx="2995612" cy="701675"/>
            <a:chOff x="2971" y="2917"/>
            <a:chExt cx="1887" cy="442"/>
          </a:xfrm>
        </p:grpSpPr>
        <p:sp>
          <p:nvSpPr>
            <p:cNvPr id="39957" name="Text Box 21"/>
            <p:cNvSpPr txBox="1">
              <a:spLocks noChangeArrowheads="1"/>
            </p:cNvSpPr>
            <p:nvPr/>
          </p:nvSpPr>
          <p:spPr bwMode="auto">
            <a:xfrm>
              <a:off x="2971" y="2917"/>
              <a:ext cx="188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u="none">
                  <a:latin typeface="Times New Roman" panose="02020603050405020304" pitchFamily="18" charset="0"/>
                </a:rPr>
                <a:t>Deze eigenschap geldt voor</a:t>
              </a:r>
            </a:p>
            <a:p>
              <a:r>
                <a:rPr lang="nl-BE" sz="2000" u="none">
                  <a:latin typeface="Times New Roman" panose="02020603050405020304" pitchFamily="18" charset="0"/>
                </a:rPr>
                <a:t>de rationale getallen (    ).</a:t>
              </a:r>
              <a:endParaRPr lang="nl-NL" sz="2000" u="none">
                <a:latin typeface="Times New Roman" panose="02020603050405020304" pitchFamily="18" charset="0"/>
              </a:endParaRPr>
            </a:p>
          </p:txBody>
        </p:sp>
        <p:pic>
          <p:nvPicPr>
            <p:cNvPr id="39959" name="Picture 23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" y="3147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130175" y="191611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 u="none">
                <a:latin typeface="Times New Roman" panose="02020603050405020304" pitchFamily="18" charset="0"/>
              </a:rPr>
              <a:t>1</a:t>
            </a:r>
            <a:endParaRPr lang="nl-NL" sz="1600" b="1" u="none">
              <a:latin typeface="Times New Roman" panose="02020603050405020304" pitchFamily="18" charset="0"/>
            </a:endParaRP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130175" y="28971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 u="none">
                <a:latin typeface="Times New Roman" panose="02020603050405020304" pitchFamily="18" charset="0"/>
              </a:rPr>
              <a:t>2</a:t>
            </a:r>
            <a:endParaRPr lang="nl-NL" sz="1600" b="1" u="none">
              <a:latin typeface="Times New Roman" panose="02020603050405020304" pitchFamily="18" charset="0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130175" y="34178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 u="none">
                <a:latin typeface="Times New Roman" panose="02020603050405020304" pitchFamily="18" charset="0"/>
              </a:rPr>
              <a:t>3</a:t>
            </a:r>
            <a:endParaRPr lang="nl-NL" sz="1600" b="1" u="none">
              <a:latin typeface="Times New Roman" panose="02020603050405020304" pitchFamily="18" charset="0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122238" y="442912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 u="none">
                <a:latin typeface="Times New Roman" panose="02020603050405020304" pitchFamily="18" charset="0"/>
              </a:rPr>
              <a:t>4</a:t>
            </a:r>
            <a:endParaRPr lang="nl-NL" sz="1600" b="1" u="none">
              <a:latin typeface="Times New Roman" panose="02020603050405020304" pitchFamily="18" charset="0"/>
            </a:endParaRP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141288" y="57800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 u="none">
                <a:latin typeface="Times New Roman" panose="02020603050405020304" pitchFamily="18" charset="0"/>
              </a:rPr>
              <a:t>5</a:t>
            </a:r>
            <a:endParaRPr lang="nl-NL" sz="1600" b="1" u="none">
              <a:latin typeface="Times New Roman" panose="02020603050405020304" pitchFamily="18" charset="0"/>
            </a:endParaRPr>
          </a:p>
        </p:txBody>
      </p:sp>
      <p:grpSp>
        <p:nvGrpSpPr>
          <p:cNvPr id="39974" name="Group 38"/>
          <p:cNvGrpSpPr>
            <a:grpSpLocks/>
          </p:cNvGrpSpPr>
          <p:nvPr/>
        </p:nvGrpSpPr>
        <p:grpSpPr bwMode="auto">
          <a:xfrm>
            <a:off x="4460875" y="1301750"/>
            <a:ext cx="4597400" cy="396875"/>
            <a:chOff x="2810" y="820"/>
            <a:chExt cx="2896" cy="250"/>
          </a:xfrm>
        </p:grpSpPr>
        <p:sp>
          <p:nvSpPr>
            <p:cNvPr id="39968" name="Text Box 32"/>
            <p:cNvSpPr txBox="1">
              <a:spLocks noChangeArrowheads="1"/>
            </p:cNvSpPr>
            <p:nvPr/>
          </p:nvSpPr>
          <p:spPr bwMode="auto">
            <a:xfrm>
              <a:off x="2810" y="820"/>
              <a:ext cx="27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 i="1" u="none">
                  <a:latin typeface="Times New Roman" panose="02020603050405020304" pitchFamily="18" charset="0"/>
                </a:rPr>
                <a:t>Het vermenigvuldigen is commutatief in</a:t>
              </a:r>
              <a:endParaRPr lang="nl-NL" sz="2000" b="1" i="1" u="none">
                <a:latin typeface="Times New Roman" panose="02020603050405020304" pitchFamily="18" charset="0"/>
              </a:endParaRPr>
            </a:p>
          </p:txBody>
        </p:sp>
        <p:pic>
          <p:nvPicPr>
            <p:cNvPr id="39972" name="Picture 36" descr="Q-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6" y="869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  <p:bldP spid="39950" grpId="0"/>
      <p:bldP spid="39951" grpId="0"/>
      <p:bldP spid="39952" grpId="0"/>
      <p:bldP spid="39953" grpId="0"/>
      <p:bldP spid="39954" grpId="0"/>
      <p:bldP spid="39955" grpId="0"/>
      <p:bldP spid="39956" grpId="0"/>
      <p:bldP spid="39958" grpId="0"/>
      <p:bldP spid="39963" grpId="0" animBg="1"/>
      <p:bldP spid="39964" grpId="0" animBg="1"/>
      <p:bldP spid="39965" grpId="0" animBg="1"/>
      <p:bldP spid="39966" grpId="0" animBg="1"/>
      <p:bldP spid="39967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609</Words>
  <Application>Microsoft Office PowerPoint</Application>
  <PresentationFormat>Diavoorstelling (4:3)</PresentationFormat>
  <Paragraphs>131</Paragraphs>
  <Slides>10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Comic Sans MS</vt:lpstr>
      <vt:lpstr>Verdana</vt:lpstr>
      <vt:lpstr>Times New Roman</vt:lpstr>
      <vt:lpstr>Standaardontwerp</vt:lpstr>
      <vt:lpstr>Microsoft Vergelijkingseditor 3.0</vt:lpstr>
      <vt:lpstr>Eigenschappen van het optellen  en het vermenigvuldigen van rationale getallen</vt:lpstr>
      <vt:lpstr>Eigenschappen van het optellen  van rationale getallen </vt:lpstr>
      <vt:lpstr>Eigenschappen van het optellen  van rationale getallen </vt:lpstr>
      <vt:lpstr>Eigenschappen van het vermenigvuldigen  van rationale getallen </vt:lpstr>
      <vt:lpstr>Eigenschappen van het vermenigvuldigen  van rationale getallen </vt:lpstr>
      <vt:lpstr>Eigenschappen van het vermenigvuldigen  van rationale getallen </vt:lpstr>
      <vt:lpstr>Eigenschappen van het vermenigvuldigen  van rationale getallen </vt:lpstr>
      <vt:lpstr>Eigenschappen in symbolen noteren</vt:lpstr>
      <vt:lpstr>Eigenschappen in wiskundige symbolen noteren</vt:lpstr>
      <vt:lpstr>Eigenschappen van de bewerkingen met rationale getallen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39</cp:revision>
  <dcterms:created xsi:type="dcterms:W3CDTF">2003-06-20T12:10:10Z</dcterms:created>
  <dcterms:modified xsi:type="dcterms:W3CDTF">2013-12-11T15:20:50Z</dcterms:modified>
</cp:coreProperties>
</file>