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3" r:id="rId3"/>
    <p:sldId id="278" r:id="rId4"/>
    <p:sldId id="275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00CC"/>
    <a:srgbClr val="800080"/>
    <a:srgbClr val="0000FF"/>
    <a:srgbClr val="009900"/>
    <a:srgbClr val="FF0066"/>
    <a:srgbClr val="99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B9C61-DF90-4920-AAAC-27931B95481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652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5ACDC-468A-46E0-B26C-A7014965C8A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671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A3977-17AF-4A8E-91A6-80F408C5393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46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5D18CC-D141-48A3-AF57-876EC32B295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5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CCFC2-7651-4358-9437-6E18159BBDE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3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9D7CC-34A3-467E-B466-B22C0F1C86E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11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4BF28-B9B2-4704-91A9-5026F25AA9E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08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76899-2A18-4EDD-A365-82AF098284E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81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E4473-97FE-420D-9B4A-4B3D53C94DA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16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930BF-C6B9-4BA5-B147-1523C0E047D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689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47200-F220-43D4-92B9-27E30CEF30A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969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7B861-3AB6-4184-99E4-7D1C6110719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254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3B52CC-294A-49CA-B1BB-6186B60C150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1_Pelckmans_1ste%20jaar_versie_2_W2013\00_Matrix_1ste_jaar\01_Bordboek_LWB_Matrix_1_Getallenleer\39a_vergelijkingen_met_rationale_factoren_apple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75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Vergelijkingen van de vorm</a:t>
            </a:r>
            <a:b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 ax = b oplossen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ax = b oplossen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ax = b oplossen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Vergelijkingen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ax = b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3587" name="Object 35"/>
          <p:cNvGraphicFramePr>
            <a:graphicFrameLocks noChangeAspect="1"/>
          </p:cNvGraphicFramePr>
          <p:nvPr>
            <p:ph sz="quarter" idx="2"/>
          </p:nvPr>
        </p:nvGraphicFramePr>
        <p:xfrm>
          <a:off x="1331913" y="1557338"/>
          <a:ext cx="1092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2" name="Vergelijking" r:id="rId3" imgW="1091880" imgH="609480" progId="Equation.3">
                  <p:embed/>
                </p:oleObj>
              </mc:Choice>
              <mc:Fallback>
                <p:oleObj name="Vergelijking" r:id="rId3" imgW="1091880" imgH="6094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557338"/>
                        <a:ext cx="1092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88925" y="1125538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3583" name="Object 31"/>
          <p:cNvGraphicFramePr>
            <a:graphicFrameLocks noChangeAspect="1"/>
          </p:cNvGraphicFramePr>
          <p:nvPr>
            <p:ph sz="quarter" idx="1"/>
          </p:nvPr>
        </p:nvGraphicFramePr>
        <p:xfrm>
          <a:off x="2495550" y="5341938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3" name="Vergelijking" r:id="rId5" imgW="190440" imgH="190440" progId="Equation.3">
                  <p:embed/>
                </p:oleObj>
              </mc:Choice>
              <mc:Fallback>
                <p:oleObj name="Vergelijking" r:id="rId5" imgW="190440" imgH="1904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5341938"/>
                        <a:ext cx="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1" name="Object 39"/>
          <p:cNvGraphicFramePr>
            <a:graphicFrameLocks noChangeAspect="1"/>
          </p:cNvGraphicFramePr>
          <p:nvPr>
            <p:ph sz="quarter" idx="4"/>
          </p:nvPr>
        </p:nvGraphicFramePr>
        <p:xfrm>
          <a:off x="1763713" y="2730500"/>
          <a:ext cx="109696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4" name="Vergelijking" r:id="rId7" imgW="1117440" imgH="672840" progId="Equation.3">
                  <p:embed/>
                </p:oleObj>
              </mc:Choice>
              <mc:Fallback>
                <p:oleObj name="Vergelijking" r:id="rId7" imgW="1117440" imgH="67284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730500"/>
                        <a:ext cx="1096962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93" name="Object 41"/>
          <p:cNvGraphicFramePr>
            <a:graphicFrameLocks noChangeAspect="1"/>
          </p:cNvGraphicFramePr>
          <p:nvPr/>
        </p:nvGraphicFramePr>
        <p:xfrm>
          <a:off x="1771650" y="3279775"/>
          <a:ext cx="9112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5" name="Vergelijking" r:id="rId9" imgW="927000" imgH="609480" progId="Equation.3">
                  <p:embed/>
                </p:oleObj>
              </mc:Choice>
              <mc:Fallback>
                <p:oleObj name="Vergelijking" r:id="rId9" imgW="927000" imgH="6094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3279775"/>
                        <a:ext cx="91122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610" name="Group 58"/>
          <p:cNvGrpSpPr>
            <a:grpSpLocks/>
          </p:cNvGrpSpPr>
          <p:nvPr/>
        </p:nvGrpSpPr>
        <p:grpSpPr bwMode="auto">
          <a:xfrm>
            <a:off x="166688" y="1916113"/>
            <a:ext cx="4308475" cy="865187"/>
            <a:chOff x="105" y="1207"/>
            <a:chExt cx="2714" cy="545"/>
          </a:xfrm>
        </p:grpSpPr>
        <p:graphicFrame>
          <p:nvGraphicFramePr>
            <p:cNvPr id="23589" name="Object 37"/>
            <p:cNvGraphicFramePr>
              <a:graphicFrameLocks noChangeAspect="1"/>
            </p:cNvGraphicFramePr>
            <p:nvPr/>
          </p:nvGraphicFramePr>
          <p:xfrm>
            <a:off x="1096" y="1336"/>
            <a:ext cx="936" cy="4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6" name="Vergelijking" r:id="rId11" imgW="1485720" imgH="660240" progId="Equation.3">
                    <p:embed/>
                  </p:oleObj>
                </mc:Choice>
                <mc:Fallback>
                  <p:oleObj name="Vergelijking" r:id="rId11" imgW="1485720" imgH="66024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6" y="1336"/>
                          <a:ext cx="936" cy="4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0" name="AutoShape 18"/>
            <p:cNvSpPr>
              <a:spLocks noChangeArrowheads="1"/>
            </p:cNvSpPr>
            <p:nvPr/>
          </p:nvSpPr>
          <p:spPr bwMode="auto">
            <a:xfrm>
              <a:off x="2143" y="120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571" name="AutoShape 19"/>
            <p:cNvSpPr>
              <a:spLocks noChangeArrowheads="1"/>
            </p:cNvSpPr>
            <p:nvPr/>
          </p:nvSpPr>
          <p:spPr bwMode="auto">
            <a:xfrm>
              <a:off x="603" y="1207"/>
              <a:ext cx="190" cy="453"/>
            </a:xfrm>
            <a:prstGeom prst="curvedRightArrow">
              <a:avLst>
                <a:gd name="adj1" fmla="val 11844"/>
                <a:gd name="adj2" fmla="val 59528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23596" name="Object 44"/>
            <p:cNvGraphicFramePr>
              <a:graphicFrameLocks noChangeAspect="1"/>
            </p:cNvGraphicFramePr>
            <p:nvPr/>
          </p:nvGraphicFramePr>
          <p:xfrm>
            <a:off x="105" y="1207"/>
            <a:ext cx="459" cy="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7" name="Vergelijking" r:id="rId13" imgW="799920" imgH="660240" progId="Equation.3">
                    <p:embed/>
                  </p:oleObj>
                </mc:Choice>
                <mc:Fallback>
                  <p:oleObj name="Vergelijking" r:id="rId13" imgW="799920" imgH="660240" progId="Equation.3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" y="1207"/>
                          <a:ext cx="459" cy="379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00CC">
                                  <a:alpha val="64999"/>
                                </a:srgbClr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98" name="Object 46"/>
            <p:cNvGraphicFramePr>
              <a:graphicFrameLocks noChangeAspect="1"/>
            </p:cNvGraphicFramePr>
            <p:nvPr/>
          </p:nvGraphicFramePr>
          <p:xfrm>
            <a:off x="2360" y="1207"/>
            <a:ext cx="459" cy="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8" name="Vergelijking" r:id="rId15" imgW="799920" imgH="660240" progId="Equation.3">
                    <p:embed/>
                  </p:oleObj>
                </mc:Choice>
                <mc:Fallback>
                  <p:oleObj name="Vergelijking" r:id="rId15" imgW="799920" imgH="660240" progId="Equation.3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0" y="1207"/>
                          <a:ext cx="459" cy="379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00CC">
                                  <a:alpha val="64999"/>
                                </a:srgbClr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611" name="Group 59"/>
          <p:cNvGrpSpPr>
            <a:grpSpLocks/>
          </p:cNvGrpSpPr>
          <p:nvPr/>
        </p:nvGrpSpPr>
        <p:grpSpPr bwMode="auto">
          <a:xfrm>
            <a:off x="5305425" y="2984500"/>
            <a:ext cx="3216275" cy="1109663"/>
            <a:chOff x="3342" y="1880"/>
            <a:chExt cx="2026" cy="699"/>
          </a:xfrm>
        </p:grpSpPr>
        <p:graphicFrame>
          <p:nvGraphicFramePr>
            <p:cNvPr id="23594" name="Object 42"/>
            <p:cNvGraphicFramePr>
              <a:graphicFrameLocks noChangeAspect="1"/>
            </p:cNvGraphicFramePr>
            <p:nvPr/>
          </p:nvGraphicFramePr>
          <p:xfrm>
            <a:off x="3342" y="2069"/>
            <a:ext cx="2026" cy="4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29" name="Vergelijking" r:id="rId17" imgW="2133360" imgH="431640" progId="Equation.3">
                    <p:embed/>
                  </p:oleObj>
                </mc:Choice>
                <mc:Fallback>
                  <p:oleObj name="Vergelijking" r:id="rId17" imgW="2133360" imgH="431640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2" y="2069"/>
                          <a:ext cx="2026" cy="4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99" name="Line 47"/>
            <p:cNvSpPr>
              <a:spLocks noChangeShapeType="1"/>
            </p:cNvSpPr>
            <p:nvPr/>
          </p:nvSpPr>
          <p:spPr bwMode="auto">
            <a:xfrm>
              <a:off x="4694" y="2069"/>
              <a:ext cx="91" cy="136"/>
            </a:xfrm>
            <a:prstGeom prst="line">
              <a:avLst/>
            </a:prstGeom>
            <a:noFill/>
            <a:ln w="3175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600" name="Line 48"/>
            <p:cNvSpPr>
              <a:spLocks noChangeShapeType="1"/>
            </p:cNvSpPr>
            <p:nvPr/>
          </p:nvSpPr>
          <p:spPr bwMode="auto">
            <a:xfrm>
              <a:off x="4662" y="2289"/>
              <a:ext cx="91" cy="136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601" name="Line 49"/>
            <p:cNvSpPr>
              <a:spLocks noChangeShapeType="1"/>
            </p:cNvSpPr>
            <p:nvPr/>
          </p:nvSpPr>
          <p:spPr bwMode="auto">
            <a:xfrm>
              <a:off x="4896" y="2282"/>
              <a:ext cx="91" cy="136"/>
            </a:xfrm>
            <a:prstGeom prst="line">
              <a:avLst/>
            </a:prstGeom>
            <a:noFill/>
            <a:ln w="3175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602" name="Line 50"/>
            <p:cNvSpPr>
              <a:spLocks noChangeShapeType="1"/>
            </p:cNvSpPr>
            <p:nvPr/>
          </p:nvSpPr>
          <p:spPr bwMode="auto">
            <a:xfrm>
              <a:off x="4897" y="2059"/>
              <a:ext cx="91" cy="136"/>
            </a:xfrm>
            <a:prstGeom prst="line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603" name="Text Box 51"/>
            <p:cNvSpPr txBox="1">
              <a:spLocks noChangeArrowheads="1"/>
            </p:cNvSpPr>
            <p:nvPr/>
          </p:nvSpPr>
          <p:spPr bwMode="auto">
            <a:xfrm>
              <a:off x="4499" y="233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009900"/>
                  </a:solidFill>
                </a:rPr>
                <a:t>1</a:t>
              </a:r>
              <a:endParaRPr lang="nl-NL" sz="1800">
                <a:solidFill>
                  <a:srgbClr val="009900"/>
                </a:solidFill>
              </a:endParaRPr>
            </a:p>
          </p:txBody>
        </p:sp>
        <p:sp>
          <p:nvSpPr>
            <p:cNvPr id="23604" name="Text Box 52"/>
            <p:cNvSpPr txBox="1">
              <a:spLocks noChangeArrowheads="1"/>
            </p:cNvSpPr>
            <p:nvPr/>
          </p:nvSpPr>
          <p:spPr bwMode="auto">
            <a:xfrm>
              <a:off x="4513" y="18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FF0066"/>
                  </a:solidFill>
                </a:rPr>
                <a:t>1</a:t>
              </a:r>
              <a:endParaRPr lang="nl-NL" sz="1800">
                <a:solidFill>
                  <a:srgbClr val="FF0066"/>
                </a:solidFill>
              </a:endParaRPr>
            </a:p>
          </p:txBody>
        </p:sp>
        <p:sp>
          <p:nvSpPr>
            <p:cNvPr id="23605" name="Text Box 53"/>
            <p:cNvSpPr txBox="1">
              <a:spLocks noChangeArrowheads="1"/>
            </p:cNvSpPr>
            <p:nvPr/>
          </p:nvSpPr>
          <p:spPr bwMode="auto">
            <a:xfrm>
              <a:off x="4953" y="234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FF0066"/>
                  </a:solidFill>
                </a:rPr>
                <a:t>7</a:t>
              </a:r>
              <a:endParaRPr lang="nl-NL" sz="1800">
                <a:solidFill>
                  <a:srgbClr val="FF0066"/>
                </a:solidFill>
              </a:endParaRPr>
            </a:p>
          </p:txBody>
        </p:sp>
        <p:sp>
          <p:nvSpPr>
            <p:cNvPr id="23606" name="Text Box 54"/>
            <p:cNvSpPr txBox="1">
              <a:spLocks noChangeArrowheads="1"/>
            </p:cNvSpPr>
            <p:nvPr/>
          </p:nvSpPr>
          <p:spPr bwMode="auto">
            <a:xfrm>
              <a:off x="4915" y="18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009900"/>
                  </a:solidFill>
                </a:rPr>
                <a:t>2</a:t>
              </a:r>
              <a:endParaRPr lang="nl-NL" sz="1800">
                <a:solidFill>
                  <a:srgbClr val="009900"/>
                </a:solidFill>
              </a:endParaRPr>
            </a:p>
          </p:txBody>
        </p:sp>
      </p:grp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468313" y="40274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3613" name="Text Box 61"/>
          <p:cNvSpPr txBox="1">
            <a:spLocks noChangeArrowheads="1"/>
          </p:cNvSpPr>
          <p:nvPr/>
        </p:nvSpPr>
        <p:spPr bwMode="auto">
          <a:xfrm>
            <a:off x="827088" y="4022725"/>
            <a:ext cx="7070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Noteer elke stap op een nieuwe regel en schrijf de gelijkheidstekens</a:t>
            </a:r>
          </a:p>
          <a:p>
            <a:r>
              <a:rPr lang="nl-BE" sz="2000"/>
              <a:t>netjes onder elkaar.</a:t>
            </a:r>
            <a:endParaRPr lang="nl-NL" sz="2000"/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468313" y="47053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833438" y="4687888"/>
            <a:ext cx="6834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Zonder x af door in beide leden dezelfde bewerking uit te voeren.</a:t>
            </a:r>
            <a:endParaRPr lang="nl-NL" sz="2000"/>
          </a:p>
        </p:txBody>
      </p:sp>
      <p:sp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1117600" y="5048250"/>
            <a:ext cx="593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Het linker- en het rechterlid delen door dezelfde factor.</a:t>
            </a:r>
            <a:endParaRPr lang="nl-NL" sz="2000"/>
          </a:p>
        </p:txBody>
      </p:sp>
      <p:sp>
        <p:nvSpPr>
          <p:cNvPr id="23617" name="Text Box 65"/>
          <p:cNvSpPr txBox="1">
            <a:spLocks noChangeArrowheads="1"/>
          </p:cNvSpPr>
          <p:nvPr/>
        </p:nvSpPr>
        <p:spPr bwMode="auto">
          <a:xfrm>
            <a:off x="1116013" y="5408613"/>
            <a:ext cx="7142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Het linker- en het rechterlid vermenigvuldigen met dezelfde factor.</a:t>
            </a:r>
            <a:endParaRPr lang="nl-BE" sz="2000">
              <a:cs typeface="Times New Roman" panose="02020603050405020304" pitchFamily="18" charset="0"/>
            </a:endParaRPr>
          </a:p>
        </p:txBody>
      </p:sp>
      <p:sp>
        <p:nvSpPr>
          <p:cNvPr id="23618" name="Text Box 66"/>
          <p:cNvSpPr txBox="1">
            <a:spLocks noChangeArrowheads="1"/>
          </p:cNvSpPr>
          <p:nvPr/>
        </p:nvSpPr>
        <p:spPr bwMode="auto">
          <a:xfrm>
            <a:off x="468313" y="58054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3619" name="Text Box 67"/>
          <p:cNvSpPr txBox="1">
            <a:spLocks noChangeArrowheads="1"/>
          </p:cNvSpPr>
          <p:nvPr/>
        </p:nvSpPr>
        <p:spPr bwMode="auto">
          <a:xfrm>
            <a:off x="820738" y="5768975"/>
            <a:ext cx="2814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Bereken de waarde van x.</a:t>
            </a:r>
            <a:endParaRPr lang="nl-NL" sz="2000"/>
          </a:p>
        </p:txBody>
      </p:sp>
      <p:sp>
        <p:nvSpPr>
          <p:cNvPr id="23620" name="Text Box 68"/>
          <p:cNvSpPr txBox="1">
            <a:spLocks noChangeArrowheads="1"/>
          </p:cNvSpPr>
          <p:nvPr/>
        </p:nvSpPr>
        <p:spPr bwMode="auto">
          <a:xfrm>
            <a:off x="468313" y="62372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  <p:sp>
        <p:nvSpPr>
          <p:cNvPr id="23621" name="Text Box 69"/>
          <p:cNvSpPr txBox="1">
            <a:spLocks noChangeArrowheads="1"/>
          </p:cNvSpPr>
          <p:nvPr/>
        </p:nvSpPr>
        <p:spPr bwMode="auto">
          <a:xfrm>
            <a:off x="817563" y="6137275"/>
            <a:ext cx="7499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de oplossing door het getal in te vullen in de vergelijking op </a:t>
            </a:r>
          </a:p>
          <a:p>
            <a:r>
              <a:rPr lang="nl-BE" sz="2000"/>
              <a:t>de plaats van x.</a:t>
            </a:r>
            <a:endParaRPr lang="nl-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68" grpId="0"/>
      <p:bldP spid="23612" grpId="0" animBg="1"/>
      <p:bldP spid="23613" grpId="0"/>
      <p:bldP spid="23614" grpId="0" animBg="1"/>
      <p:bldP spid="23615" grpId="0"/>
      <p:bldP spid="23616" grpId="0"/>
      <p:bldP spid="23617" grpId="0"/>
      <p:bldP spid="23618" grpId="0" animBg="1"/>
      <p:bldP spid="23619" grpId="0"/>
      <p:bldP spid="23620" grpId="0" animBg="1"/>
      <p:bldP spid="236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Een vergelijking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ax = b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8925" y="1603375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25438" y="2597150"/>
            <a:ext cx="597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Problemen bij het oplossen van vergelijkingen?</a:t>
            </a:r>
            <a:endParaRPr lang="nl-NL"/>
          </a:p>
        </p:txBody>
      </p:sp>
      <p:sp>
        <p:nvSpPr>
          <p:cNvPr id="30747" name="AutoShape 2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2952750" y="3500438"/>
            <a:ext cx="611188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5" grpId="0"/>
      <p:bldP spid="30738" grpId="0"/>
      <p:bldP spid="307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4450"/>
            <a:ext cx="7993063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Oplossen van een vraagstuk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met  behulp van een vergelijking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859338" y="1803400"/>
            <a:ext cx="3587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Lees het vraagstuk aandachtig</a:t>
            </a:r>
            <a:r>
              <a:rPr lang="nl-BE"/>
              <a:t> </a:t>
            </a:r>
            <a:r>
              <a:rPr lang="nl-BE" sz="2000"/>
              <a:t>en</a:t>
            </a:r>
            <a:br>
              <a:rPr lang="nl-BE" sz="2000"/>
            </a:br>
            <a:r>
              <a:rPr lang="nl-BE" sz="2000"/>
              <a:t>onderstreep de bekende gegevens</a:t>
            </a:r>
            <a:endParaRPr lang="nl-NL" sz="2000"/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787900" y="2582863"/>
            <a:ext cx="4416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Wat is de onbekende in het vraagstuk? </a:t>
            </a:r>
          </a:p>
          <a:p>
            <a:r>
              <a:rPr lang="nl-BE" sz="2000"/>
              <a:t>De onbekende stel je voor met de letter x.</a:t>
            </a:r>
            <a:endParaRPr lang="nl-NL" sz="2000"/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258888" y="2816225"/>
            <a:ext cx="1366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Het getal: x</a:t>
            </a:r>
            <a:endParaRPr lang="nl-NL" sz="2000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787900" y="3430588"/>
            <a:ext cx="38084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Schrijf het verband tussen de </a:t>
            </a:r>
            <a:br>
              <a:rPr lang="nl-BE" sz="2000"/>
            </a:br>
            <a:r>
              <a:rPr lang="nl-BE" sz="2000"/>
              <a:t>onbekende en de bekende gegevens</a:t>
            </a:r>
            <a:br>
              <a:rPr lang="nl-BE" sz="2000"/>
            </a:br>
            <a:r>
              <a:rPr lang="nl-BE" sz="2000"/>
              <a:t>als een vergelijking.</a:t>
            </a:r>
            <a:endParaRPr lang="nl-NL" sz="2000"/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4787900" y="4508500"/>
            <a:ext cx="2536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Los de vergelijking op.</a:t>
            </a:r>
            <a:endParaRPr lang="nl-NL" sz="2000"/>
          </a:p>
        </p:txBody>
      </p:sp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4787900" y="5086350"/>
            <a:ext cx="3502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je antwoord door het </a:t>
            </a:r>
            <a:br>
              <a:rPr lang="nl-BE" sz="2000"/>
            </a:br>
            <a:r>
              <a:rPr lang="nl-BE" sz="2000"/>
              <a:t>in de vergelijking in te vullen</a:t>
            </a:r>
            <a:br>
              <a:rPr lang="nl-BE" sz="2000"/>
            </a:br>
            <a:r>
              <a:rPr lang="nl-BE" sz="2000"/>
              <a:t>op de plaats van x.</a:t>
            </a:r>
            <a:endParaRPr lang="nl-NL" sz="2000"/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4760913" y="6200775"/>
            <a:ext cx="305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Formuleer een antwoordzin.</a:t>
            </a:r>
            <a:endParaRPr lang="nl-NL" sz="2000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1268413" y="6272213"/>
            <a:ext cx="1719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Het getal is 63.</a:t>
            </a:r>
            <a:endParaRPr lang="nl-NL" sz="2000"/>
          </a:p>
        </p:txBody>
      </p:sp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288925" y="1196975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5657" name="Object 57"/>
          <p:cNvGraphicFramePr>
            <a:graphicFrameLocks noChangeAspect="1"/>
          </p:cNvGraphicFramePr>
          <p:nvPr/>
        </p:nvGraphicFramePr>
        <p:xfrm>
          <a:off x="384175" y="1673225"/>
          <a:ext cx="2286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5" name="Vergelijking" r:id="rId3" imgW="2286000" imgH="990360" progId="Equation.3">
                  <p:embed/>
                </p:oleObj>
              </mc:Choice>
              <mc:Fallback>
                <p:oleObj name="Vergelijking" r:id="rId3" imgW="2286000" imgH="99036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1673225"/>
                        <a:ext cx="2286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66" name="Group 66"/>
          <p:cNvGrpSpPr>
            <a:grpSpLocks/>
          </p:cNvGrpSpPr>
          <p:nvPr/>
        </p:nvGrpSpPr>
        <p:grpSpPr bwMode="auto">
          <a:xfrm>
            <a:off x="468313" y="2132013"/>
            <a:ext cx="2152650" cy="177800"/>
            <a:chOff x="295" y="1343"/>
            <a:chExt cx="1356" cy="112"/>
          </a:xfrm>
        </p:grpSpPr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>
              <a:off x="1470" y="1343"/>
              <a:ext cx="181" cy="1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58" name="Line 58"/>
            <p:cNvSpPr>
              <a:spLocks noChangeShapeType="1"/>
            </p:cNvSpPr>
            <p:nvPr/>
          </p:nvSpPr>
          <p:spPr bwMode="auto">
            <a:xfrm>
              <a:off x="295" y="1455"/>
              <a:ext cx="952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aphicFrame>
        <p:nvGraphicFramePr>
          <p:cNvPr id="25659" name="Object 59"/>
          <p:cNvGraphicFramePr>
            <a:graphicFrameLocks noChangeAspect="1"/>
          </p:cNvGraphicFramePr>
          <p:nvPr/>
        </p:nvGraphicFramePr>
        <p:xfrm>
          <a:off x="1258888" y="3213100"/>
          <a:ext cx="1092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6" name="Vergelijking" r:id="rId5" imgW="1091880" imgH="609480" progId="Equation.3">
                  <p:embed/>
                </p:oleObj>
              </mc:Choice>
              <mc:Fallback>
                <p:oleObj name="Vergelijking" r:id="rId5" imgW="1091880" imgH="60948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213100"/>
                        <a:ext cx="1092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2" name="Object 62"/>
          <p:cNvGraphicFramePr>
            <a:graphicFrameLocks noChangeAspect="1"/>
          </p:cNvGraphicFramePr>
          <p:nvPr/>
        </p:nvGraphicFramePr>
        <p:xfrm>
          <a:off x="1627188" y="5013325"/>
          <a:ext cx="723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7" name="Vergelijking" r:id="rId7" imgW="723600" imgH="291960" progId="Equation.3">
                  <p:embed/>
                </p:oleObj>
              </mc:Choice>
              <mc:Fallback>
                <p:oleObj name="Vergelijking" r:id="rId7" imgW="723600" imgH="29196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5013325"/>
                        <a:ext cx="7239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3" name="Object 63"/>
          <p:cNvGraphicFramePr>
            <a:graphicFrameLocks noChangeAspect="1"/>
          </p:cNvGraphicFramePr>
          <p:nvPr/>
        </p:nvGraphicFramePr>
        <p:xfrm>
          <a:off x="1187450" y="5445125"/>
          <a:ext cx="2082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8" name="Vergelijking" r:id="rId9" imgW="2082600" imgH="609480" progId="Equation.3">
                  <p:embed/>
                </p:oleObj>
              </mc:Choice>
              <mc:Fallback>
                <p:oleObj name="Vergelijking" r:id="rId9" imgW="2082600" imgH="60948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445125"/>
                        <a:ext cx="2082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67" name="Group 67"/>
          <p:cNvGrpSpPr>
            <a:grpSpLocks/>
          </p:cNvGrpSpPr>
          <p:nvPr/>
        </p:nvGrpSpPr>
        <p:grpSpPr bwMode="auto">
          <a:xfrm>
            <a:off x="468313" y="3535363"/>
            <a:ext cx="3062287" cy="835025"/>
            <a:chOff x="295" y="2227"/>
            <a:chExt cx="1929" cy="526"/>
          </a:xfrm>
        </p:grpSpPr>
        <p:sp>
          <p:nvSpPr>
            <p:cNvPr id="25638" name="AutoShape 38"/>
            <p:cNvSpPr>
              <a:spLocks noChangeArrowheads="1"/>
            </p:cNvSpPr>
            <p:nvPr/>
          </p:nvSpPr>
          <p:spPr bwMode="auto">
            <a:xfrm>
              <a:off x="588" y="2227"/>
              <a:ext cx="190" cy="453"/>
            </a:xfrm>
            <a:prstGeom prst="curvedRightArrow">
              <a:avLst>
                <a:gd name="adj1" fmla="val 11844"/>
                <a:gd name="adj2" fmla="val 59528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39" name="AutoShape 39"/>
            <p:cNvSpPr>
              <a:spLocks noChangeArrowheads="1"/>
            </p:cNvSpPr>
            <p:nvPr/>
          </p:nvSpPr>
          <p:spPr bwMode="auto">
            <a:xfrm>
              <a:off x="1746" y="222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25660" name="Object 60"/>
            <p:cNvGraphicFramePr>
              <a:graphicFrameLocks noChangeAspect="1"/>
            </p:cNvGraphicFramePr>
            <p:nvPr/>
          </p:nvGraphicFramePr>
          <p:xfrm>
            <a:off x="1013" y="2369"/>
            <a:ext cx="688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89" name="Vergelijking" r:id="rId11" imgW="1091880" imgH="609480" progId="Equation.3">
                    <p:embed/>
                  </p:oleObj>
                </mc:Choice>
                <mc:Fallback>
                  <p:oleObj name="Vergelijking" r:id="rId11" imgW="1091880" imgH="609480" progId="Equation.3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3" y="2369"/>
                          <a:ext cx="688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64" name="Object 64"/>
            <p:cNvGraphicFramePr>
              <a:graphicFrameLocks noChangeAspect="1"/>
            </p:cNvGraphicFramePr>
            <p:nvPr/>
          </p:nvGraphicFramePr>
          <p:xfrm>
            <a:off x="1968" y="2251"/>
            <a:ext cx="25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90" name="Vergelijking" r:id="rId13" imgW="406080" imgH="609480" progId="Equation.3">
                    <p:embed/>
                  </p:oleObj>
                </mc:Choice>
                <mc:Fallback>
                  <p:oleObj name="Vergelijking" r:id="rId13" imgW="406080" imgH="609480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251"/>
                          <a:ext cx="256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00CC">
                                  <a:alpha val="64999"/>
                                </a:srgbClr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65" name="Object 65"/>
            <p:cNvGraphicFramePr>
              <a:graphicFrameLocks noChangeAspect="1"/>
            </p:cNvGraphicFramePr>
            <p:nvPr/>
          </p:nvGraphicFramePr>
          <p:xfrm>
            <a:off x="295" y="2251"/>
            <a:ext cx="25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91" name="Vergelijking" r:id="rId15" imgW="406080" imgH="609480" progId="Equation.3">
                    <p:embed/>
                  </p:oleObj>
                </mc:Choice>
                <mc:Fallback>
                  <p:oleObj name="Vergelijking" r:id="rId15" imgW="406080" imgH="60948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2251"/>
                          <a:ext cx="256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00CC">
                                  <a:alpha val="64999"/>
                                </a:srgbClr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661" name="Object 61"/>
          <p:cNvGraphicFramePr>
            <a:graphicFrameLocks noChangeAspect="1"/>
          </p:cNvGraphicFramePr>
          <p:nvPr/>
        </p:nvGraphicFramePr>
        <p:xfrm>
          <a:off x="1620838" y="4370388"/>
          <a:ext cx="1079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2" name="Vergelijking" r:id="rId17" imgW="1079280" imgH="609480" progId="Equation.3">
                  <p:embed/>
                </p:oleObj>
              </mc:Choice>
              <mc:Fallback>
                <p:oleObj name="Vergelijking" r:id="rId17" imgW="1079280" imgH="60948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4370388"/>
                        <a:ext cx="1079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77" name="Group 77"/>
          <p:cNvGrpSpPr>
            <a:grpSpLocks/>
          </p:cNvGrpSpPr>
          <p:nvPr/>
        </p:nvGrpSpPr>
        <p:grpSpPr bwMode="auto">
          <a:xfrm>
            <a:off x="1768475" y="4159250"/>
            <a:ext cx="1019175" cy="993775"/>
            <a:chOff x="1114" y="2620"/>
            <a:chExt cx="642" cy="626"/>
          </a:xfrm>
        </p:grpSpPr>
        <p:sp>
          <p:nvSpPr>
            <p:cNvPr id="25668" name="Line 68"/>
            <p:cNvSpPr>
              <a:spLocks noChangeShapeType="1"/>
            </p:cNvSpPr>
            <p:nvPr/>
          </p:nvSpPr>
          <p:spPr bwMode="auto">
            <a:xfrm>
              <a:off x="1292" y="2764"/>
              <a:ext cx="227" cy="136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69" name="Line 69"/>
            <p:cNvSpPr>
              <a:spLocks noChangeShapeType="1"/>
            </p:cNvSpPr>
            <p:nvPr/>
          </p:nvSpPr>
          <p:spPr bwMode="auto">
            <a:xfrm>
              <a:off x="1393" y="3005"/>
              <a:ext cx="227" cy="136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72" name="Text Box 72"/>
            <p:cNvSpPr txBox="1">
              <a:spLocks noChangeArrowheads="1"/>
            </p:cNvSpPr>
            <p:nvPr/>
          </p:nvSpPr>
          <p:spPr bwMode="auto">
            <a:xfrm>
              <a:off x="1114" y="2620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006600"/>
                  </a:solidFill>
                </a:rPr>
                <a:t>21</a:t>
              </a:r>
              <a:endParaRPr lang="nl-NL" sz="1800">
                <a:solidFill>
                  <a:srgbClr val="006600"/>
                </a:solidFill>
              </a:endParaRPr>
            </a:p>
          </p:txBody>
        </p:sp>
        <p:sp>
          <p:nvSpPr>
            <p:cNvPr id="25673" name="Text Box 73"/>
            <p:cNvSpPr txBox="1">
              <a:spLocks noChangeArrowheads="1"/>
            </p:cNvSpPr>
            <p:nvPr/>
          </p:nvSpPr>
          <p:spPr bwMode="auto">
            <a:xfrm>
              <a:off x="1568" y="301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006600"/>
                  </a:solidFill>
                </a:rPr>
                <a:t>1</a:t>
              </a:r>
              <a:endParaRPr lang="nl-NL" sz="1800">
                <a:solidFill>
                  <a:srgbClr val="006600"/>
                </a:solidFill>
              </a:endParaRPr>
            </a:p>
          </p:txBody>
        </p:sp>
      </p:grpSp>
      <p:grpSp>
        <p:nvGrpSpPr>
          <p:cNvPr id="25678" name="Group 78"/>
          <p:cNvGrpSpPr>
            <a:grpSpLocks/>
          </p:cNvGrpSpPr>
          <p:nvPr/>
        </p:nvGrpSpPr>
        <p:grpSpPr bwMode="auto">
          <a:xfrm>
            <a:off x="2222500" y="5262563"/>
            <a:ext cx="773113" cy="996950"/>
            <a:chOff x="1400" y="3315"/>
            <a:chExt cx="487" cy="628"/>
          </a:xfrm>
        </p:grpSpPr>
        <p:sp>
          <p:nvSpPr>
            <p:cNvPr id="25670" name="Line 70"/>
            <p:cNvSpPr>
              <a:spLocks noChangeShapeType="1"/>
            </p:cNvSpPr>
            <p:nvPr/>
          </p:nvSpPr>
          <p:spPr bwMode="auto">
            <a:xfrm>
              <a:off x="1400" y="3688"/>
              <a:ext cx="227" cy="136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71" name="Line 71"/>
            <p:cNvSpPr>
              <a:spLocks noChangeShapeType="1"/>
            </p:cNvSpPr>
            <p:nvPr/>
          </p:nvSpPr>
          <p:spPr bwMode="auto">
            <a:xfrm>
              <a:off x="1494" y="3458"/>
              <a:ext cx="227" cy="136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74" name="Text Box 74"/>
            <p:cNvSpPr txBox="1">
              <a:spLocks noChangeArrowheads="1"/>
            </p:cNvSpPr>
            <p:nvPr/>
          </p:nvSpPr>
          <p:spPr bwMode="auto">
            <a:xfrm>
              <a:off x="1582" y="371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FF6600"/>
                  </a:solidFill>
                </a:rPr>
                <a:t>1</a:t>
              </a:r>
              <a:endParaRPr lang="nl-NL" sz="1800">
                <a:solidFill>
                  <a:srgbClr val="FF6600"/>
                </a:solidFill>
              </a:endParaRPr>
            </a:p>
          </p:txBody>
        </p:sp>
        <p:sp>
          <p:nvSpPr>
            <p:cNvPr id="25675" name="Text Box 75"/>
            <p:cNvSpPr txBox="1">
              <a:spLocks noChangeArrowheads="1"/>
            </p:cNvSpPr>
            <p:nvPr/>
          </p:nvSpPr>
          <p:spPr bwMode="auto">
            <a:xfrm>
              <a:off x="1627" y="3315"/>
              <a:ext cx="2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FF6600"/>
                  </a:solidFill>
                </a:rPr>
                <a:t>21</a:t>
              </a:r>
              <a:endParaRPr lang="nl-NL" sz="1800">
                <a:solidFill>
                  <a:srgbClr val="FF6600"/>
                </a:solidFill>
              </a:endParaRPr>
            </a:p>
          </p:txBody>
        </p:sp>
      </p:grpSp>
      <p:sp>
        <p:nvSpPr>
          <p:cNvPr id="25679" name="Text Box 79"/>
          <p:cNvSpPr txBox="1">
            <a:spLocks noChangeArrowheads="1"/>
          </p:cNvSpPr>
          <p:nvPr/>
        </p:nvSpPr>
        <p:spPr bwMode="auto">
          <a:xfrm>
            <a:off x="4500563" y="187801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5680" name="Text Box 80"/>
          <p:cNvSpPr txBox="1">
            <a:spLocks noChangeArrowheads="1"/>
          </p:cNvSpPr>
          <p:nvPr/>
        </p:nvSpPr>
        <p:spPr bwMode="auto">
          <a:xfrm>
            <a:off x="4500563" y="257810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5681" name="Text Box 81"/>
          <p:cNvSpPr txBox="1">
            <a:spLocks noChangeArrowheads="1"/>
          </p:cNvSpPr>
          <p:nvPr/>
        </p:nvSpPr>
        <p:spPr bwMode="auto">
          <a:xfrm>
            <a:off x="4500563" y="34575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5682" name="Text Box 82"/>
          <p:cNvSpPr txBox="1">
            <a:spLocks noChangeArrowheads="1"/>
          </p:cNvSpPr>
          <p:nvPr/>
        </p:nvSpPr>
        <p:spPr bwMode="auto">
          <a:xfrm>
            <a:off x="4492625" y="45370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  <p:sp>
        <p:nvSpPr>
          <p:cNvPr id="25683" name="Text Box 83"/>
          <p:cNvSpPr txBox="1">
            <a:spLocks noChangeArrowheads="1"/>
          </p:cNvSpPr>
          <p:nvPr/>
        </p:nvSpPr>
        <p:spPr bwMode="auto">
          <a:xfrm>
            <a:off x="4500563" y="509905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5</a:t>
            </a:r>
            <a:endParaRPr lang="nl-NL" sz="1600" b="1"/>
          </a:p>
        </p:txBody>
      </p:sp>
      <p:sp>
        <p:nvSpPr>
          <p:cNvPr id="25684" name="Text Box 84"/>
          <p:cNvSpPr txBox="1">
            <a:spLocks noChangeArrowheads="1"/>
          </p:cNvSpPr>
          <p:nvPr/>
        </p:nvSpPr>
        <p:spPr bwMode="auto">
          <a:xfrm>
            <a:off x="4500563" y="6223000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6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2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500"/>
                                        <p:tgtEl>
                                          <p:spTgt spid="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5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5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5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5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29" grpId="0"/>
      <p:bldP spid="25633" grpId="0"/>
      <p:bldP spid="25634" grpId="0"/>
      <p:bldP spid="25635" grpId="0"/>
      <p:bldP spid="25642" grpId="0"/>
      <p:bldP spid="25646" grpId="0"/>
      <p:bldP spid="25648" grpId="0"/>
      <p:bldP spid="25649" grpId="0"/>
      <p:bldP spid="25650" grpId="0"/>
      <p:bldP spid="25679" grpId="0" animBg="1"/>
      <p:bldP spid="25680" grpId="0" animBg="1"/>
      <p:bldP spid="25681" grpId="0" animBg="1"/>
      <p:bldP spid="25682" grpId="0" animBg="1"/>
      <p:bldP spid="25683" grpId="0" animBg="1"/>
      <p:bldP spid="25684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189</Words>
  <Application>Microsoft Office PowerPoint</Application>
  <PresentationFormat>Diavoorstelling (4:3)</PresentationFormat>
  <Paragraphs>46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Comic Sans MS</vt:lpstr>
      <vt:lpstr>Verdana</vt:lpstr>
      <vt:lpstr>Standaardontwerp</vt:lpstr>
      <vt:lpstr>Microsoft Vergelijkingseditor 3.0</vt:lpstr>
      <vt:lpstr>Vergelijkingen van de vorm  ax = b oplossen</vt:lpstr>
      <vt:lpstr>Vergelijkingen van de vorm  ax = b oplossen</vt:lpstr>
      <vt:lpstr>Een vergelijking van de vorm  ax = b oplossen</vt:lpstr>
      <vt:lpstr>Oplossen van een vraagstuk  met  behulp van een vergelijking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DEEL 4  :  VERGELIJKINGEN</dc:title>
  <dc:creator>ONZE LIEVE VROUW INSTITUUT</dc:creator>
  <cp:lastModifiedBy>andre snijers</cp:lastModifiedBy>
  <cp:revision>48</cp:revision>
  <dcterms:created xsi:type="dcterms:W3CDTF">2003-05-10T20:17:35Z</dcterms:created>
  <dcterms:modified xsi:type="dcterms:W3CDTF">2013-12-11T16:07:47Z</dcterms:modified>
</cp:coreProperties>
</file>