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3" r:id="rId3"/>
    <p:sldId id="278" r:id="rId4"/>
    <p:sldId id="275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6600CC"/>
    <a:srgbClr val="800080"/>
    <a:srgbClr val="0000FF"/>
    <a:srgbClr val="009900"/>
    <a:srgbClr val="FF0066"/>
    <a:srgbClr val="9900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500" autoAdjust="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BD222-7D92-4BFA-89E8-EB73AB42A6C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4158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F1622D-438C-44FE-9315-0D08A4B5B54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8853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1E31F-C555-40ED-88A8-C002F9F1039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5787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en vier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BE3B027-E8AC-4919-AB97-A3C009F48D5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5837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19D8DE8-C55B-4DD1-825D-F3380D7BE23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5389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1D6960-D52B-4453-B25D-8ADDD0883FB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0503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DAE017-AA37-4BCA-962E-D485E73143C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7976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505EFC-B5D4-4968-8756-25EB078954E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8257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CE289B-2A5A-49E4-ACC2-826C8039EAF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0537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8E5E3C-EC86-4E3C-9C41-2940412A153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8364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1A594-4EFB-4A2E-82B1-5487241E3C3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328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8EE60-FF3D-494D-8DB2-CC8C21A5867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7620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AD1A4D-72DB-4581-A7EA-43625BA1D0D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3014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FD4511A-9987-4534-87BD-BFCE87C0A0A8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01_Pelckmans_1ste%20jaar_versie_2_W2013\00_Matrix_1ste_jaar\01_Bordboek_LWB_Matrix_1_Getallenleer\40b_vergelijkingen_met_rationale_termen_en_factoren_vervolg_applet.html" TargetMode="External"/><Relationship Id="rId2" Type="http://schemas.openxmlformats.org/officeDocument/2006/relationships/hyperlink" Target="file:///C:\01_Pelckmans_1ste%20jaar_versie_2_W2013\00_Matrix_1ste_jaar\01_Bordboek_LWB_Matrix_1_Getallenleer\40a_vergelijkingen_met_rationale_termen_en_factoren_applet_1.html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92375"/>
            <a:ext cx="7772400" cy="1143000"/>
          </a:xfrm>
        </p:spPr>
        <p:txBody>
          <a:bodyPr/>
          <a:lstStyle/>
          <a:p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Vergelijkingen van de vorm</a:t>
            </a:r>
            <a:b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</a:br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 ax + b = c oplossen</a:t>
            </a:r>
            <a:endParaRPr lang="nl-NL" sz="4000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29700" name="WordArt 4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Vergelijkingen van de vorm ax + b = c oplossen</a:t>
            </a:r>
          </a:p>
        </p:txBody>
      </p:sp>
      <p:sp>
        <p:nvSpPr>
          <p:cNvPr id="29701" name="WordArt 5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Vergelijkingen van de vorm ax + b = c oplossen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Arial" panose="020B0604020202020204" pitchFamily="34" charset="0"/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44450"/>
            <a:ext cx="77724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Vergelijkingen van de vorm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ax + b = c oplossen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150813" y="1125538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Stappenplan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4968875" y="1557338"/>
            <a:ext cx="399573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Noteer elke stap op een nieuwe regel </a:t>
            </a:r>
            <a:br>
              <a:rPr lang="nl-BE" sz="2000"/>
            </a:br>
            <a:r>
              <a:rPr lang="nl-BE" sz="2000"/>
              <a:t>en schrijf de gelijkheidstekens netjes</a:t>
            </a:r>
            <a:br>
              <a:rPr lang="nl-BE" sz="2000"/>
            </a:br>
            <a:r>
              <a:rPr lang="nl-BE" sz="2000"/>
              <a:t>onder elkaar.</a:t>
            </a:r>
            <a:endParaRPr lang="nl-NL" sz="2000"/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4964113" y="5157788"/>
            <a:ext cx="28146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Bereken de waarde van x.</a:t>
            </a:r>
            <a:endParaRPr lang="nl-NL" sz="2000"/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4972050" y="5589588"/>
            <a:ext cx="406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Controleer de oplossing door het getal</a:t>
            </a:r>
            <a:br>
              <a:rPr lang="nl-BE" sz="2000"/>
            </a:br>
            <a:r>
              <a:rPr lang="nl-BE" sz="2000"/>
              <a:t>in te vullen in de vergelijking op de </a:t>
            </a:r>
          </a:p>
          <a:p>
            <a:r>
              <a:rPr lang="nl-BE" sz="2000"/>
              <a:t>plaats van de x.</a:t>
            </a:r>
            <a:endParaRPr lang="nl-NL" sz="2000"/>
          </a:p>
        </p:txBody>
      </p:sp>
      <p:graphicFrame>
        <p:nvGraphicFramePr>
          <p:cNvPr id="23593" name="Object 41"/>
          <p:cNvGraphicFramePr>
            <a:graphicFrameLocks noChangeAspect="1"/>
          </p:cNvGraphicFramePr>
          <p:nvPr/>
        </p:nvGraphicFramePr>
        <p:xfrm>
          <a:off x="1990725" y="3346450"/>
          <a:ext cx="969963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6" name="Vergelijking" r:id="rId3" imgW="914400" imgH="609480" progId="Equation.3">
                  <p:embed/>
                </p:oleObj>
              </mc:Choice>
              <mc:Fallback>
                <p:oleObj name="Vergelijking" r:id="rId3" imgW="914400" imgH="60948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0725" y="3346450"/>
                        <a:ext cx="969963" cy="64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631" name="Group 79"/>
          <p:cNvGrpSpPr>
            <a:grpSpLocks/>
          </p:cNvGrpSpPr>
          <p:nvPr/>
        </p:nvGrpSpPr>
        <p:grpSpPr bwMode="auto">
          <a:xfrm>
            <a:off x="852488" y="4225925"/>
            <a:ext cx="2527300" cy="2159000"/>
            <a:chOff x="537" y="2662"/>
            <a:chExt cx="1592" cy="1360"/>
          </a:xfrm>
        </p:grpSpPr>
        <p:graphicFrame>
          <p:nvGraphicFramePr>
            <p:cNvPr id="23594" name="Object 42"/>
            <p:cNvGraphicFramePr>
              <a:graphicFrameLocks noChangeAspect="1"/>
            </p:cNvGraphicFramePr>
            <p:nvPr/>
          </p:nvGraphicFramePr>
          <p:xfrm>
            <a:off x="537" y="2662"/>
            <a:ext cx="1592" cy="1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37" name="Vergelijking" r:id="rId5" imgW="2527200" imgH="2158920" progId="Equation.3">
                    <p:embed/>
                  </p:oleObj>
                </mc:Choice>
                <mc:Fallback>
                  <p:oleObj name="Vergelijking" r:id="rId5" imgW="2527200" imgH="2158920" progId="Equation.3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7" y="2662"/>
                          <a:ext cx="1592" cy="13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99" name="Line 47"/>
            <p:cNvSpPr>
              <a:spLocks noChangeShapeType="1"/>
            </p:cNvSpPr>
            <p:nvPr/>
          </p:nvSpPr>
          <p:spPr bwMode="auto">
            <a:xfrm>
              <a:off x="1481" y="3371"/>
              <a:ext cx="91" cy="136"/>
            </a:xfrm>
            <a:prstGeom prst="line">
              <a:avLst/>
            </a:prstGeom>
            <a:noFill/>
            <a:ln w="3175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3601" name="Line 49"/>
            <p:cNvSpPr>
              <a:spLocks noChangeShapeType="1"/>
            </p:cNvSpPr>
            <p:nvPr/>
          </p:nvSpPr>
          <p:spPr bwMode="auto">
            <a:xfrm>
              <a:off x="1306" y="3144"/>
              <a:ext cx="91" cy="136"/>
            </a:xfrm>
            <a:prstGeom prst="line">
              <a:avLst/>
            </a:prstGeom>
            <a:noFill/>
            <a:ln w="3175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3603" name="Text Box 51"/>
            <p:cNvSpPr txBox="1">
              <a:spLocks noChangeArrowheads="1"/>
            </p:cNvSpPr>
            <p:nvPr/>
          </p:nvSpPr>
          <p:spPr bwMode="auto">
            <a:xfrm>
              <a:off x="1135" y="300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800">
                  <a:solidFill>
                    <a:srgbClr val="FF0066"/>
                  </a:solidFill>
                </a:rPr>
                <a:t>1</a:t>
              </a:r>
              <a:endParaRPr lang="nl-NL" sz="1800">
                <a:solidFill>
                  <a:srgbClr val="FF0066"/>
                </a:solidFill>
              </a:endParaRPr>
            </a:p>
          </p:txBody>
        </p:sp>
        <p:sp>
          <p:nvSpPr>
            <p:cNvPr id="23604" name="Text Box 52"/>
            <p:cNvSpPr txBox="1">
              <a:spLocks noChangeArrowheads="1"/>
            </p:cNvSpPr>
            <p:nvPr/>
          </p:nvSpPr>
          <p:spPr bwMode="auto">
            <a:xfrm>
              <a:off x="1554" y="339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1800">
                  <a:solidFill>
                    <a:srgbClr val="FF0066"/>
                  </a:solidFill>
                </a:rPr>
                <a:t>1</a:t>
              </a:r>
              <a:endParaRPr lang="nl-NL" sz="1800">
                <a:solidFill>
                  <a:srgbClr val="FF0066"/>
                </a:solidFill>
              </a:endParaRPr>
            </a:p>
          </p:txBody>
        </p:sp>
      </p:grp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4979988" y="2582863"/>
            <a:ext cx="35718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Zonder x af door in beide leden</a:t>
            </a:r>
            <a:br>
              <a:rPr lang="nl-BE" sz="2000"/>
            </a:br>
            <a:r>
              <a:rPr lang="nl-BE" sz="2000"/>
              <a:t>dezelfde bewerking uit te voeren.</a:t>
            </a:r>
            <a:endParaRPr lang="nl-NL" sz="2000"/>
          </a:p>
        </p:txBody>
      </p:sp>
      <p:sp>
        <p:nvSpPr>
          <p:cNvPr id="23613" name="Text Box 61"/>
          <p:cNvSpPr txBox="1">
            <a:spLocks noChangeArrowheads="1"/>
          </p:cNvSpPr>
          <p:nvPr/>
        </p:nvSpPr>
        <p:spPr bwMode="auto">
          <a:xfrm>
            <a:off x="1403350" y="1677988"/>
            <a:ext cx="154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4x + 8 = – 13</a:t>
            </a:r>
            <a:endParaRPr lang="nl-NL" sz="2000"/>
          </a:p>
        </p:txBody>
      </p:sp>
      <p:sp>
        <p:nvSpPr>
          <p:cNvPr id="23615" name="Text Box 63"/>
          <p:cNvSpPr txBox="1">
            <a:spLocks noChangeArrowheads="1"/>
          </p:cNvSpPr>
          <p:nvPr/>
        </p:nvSpPr>
        <p:spPr bwMode="auto">
          <a:xfrm>
            <a:off x="1819275" y="2500313"/>
            <a:ext cx="1152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4x = – 21</a:t>
            </a:r>
            <a:endParaRPr lang="nl-NL" sz="2000"/>
          </a:p>
        </p:txBody>
      </p:sp>
      <p:grpSp>
        <p:nvGrpSpPr>
          <p:cNvPr id="23629" name="Group 77"/>
          <p:cNvGrpSpPr>
            <a:grpSpLocks/>
          </p:cNvGrpSpPr>
          <p:nvPr/>
        </p:nvGrpSpPr>
        <p:grpSpPr bwMode="auto">
          <a:xfrm>
            <a:off x="517525" y="1916113"/>
            <a:ext cx="3670300" cy="565150"/>
            <a:chOff x="326" y="1207"/>
            <a:chExt cx="2312" cy="356"/>
          </a:xfrm>
        </p:grpSpPr>
        <p:sp>
          <p:nvSpPr>
            <p:cNvPr id="23570" name="AutoShape 18"/>
            <p:cNvSpPr>
              <a:spLocks noChangeArrowheads="1"/>
            </p:cNvSpPr>
            <p:nvPr/>
          </p:nvSpPr>
          <p:spPr bwMode="auto">
            <a:xfrm>
              <a:off x="2109" y="1207"/>
              <a:ext cx="182" cy="273"/>
            </a:xfrm>
            <a:prstGeom prst="curvedLeftArrow">
              <a:avLst>
                <a:gd name="adj1" fmla="val 6278"/>
                <a:gd name="adj2" fmla="val 36278"/>
                <a:gd name="adj3" fmla="val 18458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3571" name="AutoShape 19"/>
            <p:cNvSpPr>
              <a:spLocks noChangeArrowheads="1"/>
            </p:cNvSpPr>
            <p:nvPr/>
          </p:nvSpPr>
          <p:spPr bwMode="auto">
            <a:xfrm>
              <a:off x="694" y="1207"/>
              <a:ext cx="190" cy="273"/>
            </a:xfrm>
            <a:prstGeom prst="curvedRightArrow">
              <a:avLst>
                <a:gd name="adj1" fmla="val 7138"/>
                <a:gd name="adj2" fmla="val 35874"/>
                <a:gd name="adj3" fmla="val 26995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3614" name="Text Box 62"/>
            <p:cNvSpPr txBox="1">
              <a:spLocks noChangeArrowheads="1"/>
            </p:cNvSpPr>
            <p:nvPr/>
          </p:nvSpPr>
          <p:spPr bwMode="auto">
            <a:xfrm>
              <a:off x="1133" y="1313"/>
              <a:ext cx="96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/>
                <a:t>4x = – 13 – 8</a:t>
              </a:r>
              <a:endParaRPr lang="nl-NL" sz="2000"/>
            </a:p>
          </p:txBody>
        </p:sp>
        <p:sp>
          <p:nvSpPr>
            <p:cNvPr id="23618" name="Text Box 66"/>
            <p:cNvSpPr txBox="1">
              <a:spLocks noChangeArrowheads="1"/>
            </p:cNvSpPr>
            <p:nvPr/>
          </p:nvSpPr>
          <p:spPr bwMode="auto">
            <a:xfrm>
              <a:off x="2322" y="1209"/>
              <a:ext cx="3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solidFill>
                    <a:srgbClr val="6600CC"/>
                  </a:solidFill>
                </a:rPr>
                <a:t>– 8</a:t>
              </a:r>
              <a:endParaRPr lang="nl-NL" sz="2000">
                <a:solidFill>
                  <a:srgbClr val="6600CC"/>
                </a:solidFill>
              </a:endParaRPr>
            </a:p>
          </p:txBody>
        </p:sp>
        <p:sp>
          <p:nvSpPr>
            <p:cNvPr id="23619" name="Text Box 67"/>
            <p:cNvSpPr txBox="1">
              <a:spLocks noChangeArrowheads="1"/>
            </p:cNvSpPr>
            <p:nvPr/>
          </p:nvSpPr>
          <p:spPr bwMode="auto">
            <a:xfrm>
              <a:off x="326" y="1207"/>
              <a:ext cx="3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solidFill>
                    <a:srgbClr val="6600CC"/>
                  </a:solidFill>
                </a:rPr>
                <a:t>– 8</a:t>
              </a:r>
              <a:endParaRPr lang="nl-NL" sz="2000">
                <a:solidFill>
                  <a:srgbClr val="6600CC"/>
                </a:solidFill>
              </a:endParaRPr>
            </a:p>
          </p:txBody>
        </p:sp>
      </p:grpSp>
      <p:grpSp>
        <p:nvGrpSpPr>
          <p:cNvPr id="23630" name="Group 78"/>
          <p:cNvGrpSpPr>
            <a:grpSpLocks/>
          </p:cNvGrpSpPr>
          <p:nvPr/>
        </p:nvGrpSpPr>
        <p:grpSpPr bwMode="auto">
          <a:xfrm>
            <a:off x="227013" y="2579688"/>
            <a:ext cx="4194175" cy="849312"/>
            <a:chOff x="143" y="1625"/>
            <a:chExt cx="2642" cy="535"/>
          </a:xfrm>
        </p:grpSpPr>
        <p:graphicFrame>
          <p:nvGraphicFramePr>
            <p:cNvPr id="23591" name="Object 39"/>
            <p:cNvGraphicFramePr>
              <a:graphicFrameLocks noChangeAspect="1"/>
            </p:cNvGraphicFramePr>
            <p:nvPr/>
          </p:nvGraphicFramePr>
          <p:xfrm>
            <a:off x="1261" y="1776"/>
            <a:ext cx="784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38" name="Vergelijking" r:id="rId7" imgW="1244520" imgH="609480" progId="Equation.3">
                    <p:embed/>
                  </p:oleObj>
                </mc:Choice>
                <mc:Fallback>
                  <p:oleObj name="Vergelijking" r:id="rId7" imgW="1244520" imgH="609480" progId="Equation.3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61" y="1776"/>
                          <a:ext cx="784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620" name="Object 68"/>
            <p:cNvGraphicFramePr>
              <a:graphicFrameLocks noChangeAspect="1"/>
            </p:cNvGraphicFramePr>
            <p:nvPr/>
          </p:nvGraphicFramePr>
          <p:xfrm>
            <a:off x="2289" y="1625"/>
            <a:ext cx="496" cy="3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39" name="Vergelijking" r:id="rId9" imgW="825480" imgH="609480" progId="Equation.3">
                    <p:embed/>
                  </p:oleObj>
                </mc:Choice>
                <mc:Fallback>
                  <p:oleObj name="Vergelijking" r:id="rId9" imgW="825480" imgH="609480" progId="Equation.3">
                    <p:embed/>
                    <p:pic>
                      <p:nvPicPr>
                        <p:cNvPr id="0" name="Object 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9" y="1625"/>
                          <a:ext cx="496" cy="3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6600">
                                  <a:alpha val="64999"/>
                                </a:srgbClr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616" name="AutoShape 64"/>
            <p:cNvSpPr>
              <a:spLocks noChangeArrowheads="1"/>
            </p:cNvSpPr>
            <p:nvPr/>
          </p:nvSpPr>
          <p:spPr bwMode="auto">
            <a:xfrm>
              <a:off x="649" y="1706"/>
              <a:ext cx="190" cy="273"/>
            </a:xfrm>
            <a:prstGeom prst="curvedRightArrow">
              <a:avLst>
                <a:gd name="adj1" fmla="val 7138"/>
                <a:gd name="adj2" fmla="val 35874"/>
                <a:gd name="adj3" fmla="val 26995"/>
              </a:avLst>
            </a:prstGeom>
            <a:solidFill>
              <a:srgbClr val="006600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3617" name="AutoShape 65"/>
            <p:cNvSpPr>
              <a:spLocks noChangeArrowheads="1"/>
            </p:cNvSpPr>
            <p:nvPr/>
          </p:nvSpPr>
          <p:spPr bwMode="auto">
            <a:xfrm>
              <a:off x="2109" y="1706"/>
              <a:ext cx="182" cy="273"/>
            </a:xfrm>
            <a:prstGeom prst="curvedLeftArrow">
              <a:avLst>
                <a:gd name="adj1" fmla="val 6278"/>
                <a:gd name="adj2" fmla="val 36278"/>
                <a:gd name="adj3" fmla="val 18458"/>
              </a:avLst>
            </a:prstGeom>
            <a:solidFill>
              <a:srgbClr val="006600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graphicFrame>
          <p:nvGraphicFramePr>
            <p:cNvPr id="23623" name="Object 71"/>
            <p:cNvGraphicFramePr>
              <a:graphicFrameLocks noChangeAspect="1"/>
            </p:cNvGraphicFramePr>
            <p:nvPr/>
          </p:nvGraphicFramePr>
          <p:xfrm>
            <a:off x="143" y="1652"/>
            <a:ext cx="496" cy="3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40" name="Vergelijking" r:id="rId11" imgW="825480" imgH="609480" progId="Equation.3">
                    <p:embed/>
                  </p:oleObj>
                </mc:Choice>
                <mc:Fallback>
                  <p:oleObj name="Vergelijking" r:id="rId11" imgW="825480" imgH="609480" progId="Equation.3">
                    <p:embed/>
                    <p:pic>
                      <p:nvPicPr>
                        <p:cNvPr id="0" name="Object 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3" y="1652"/>
                          <a:ext cx="496" cy="3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6600">
                                  <a:alpha val="64999"/>
                                </a:srgbClr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626" name="Text Box 74"/>
          <p:cNvSpPr txBox="1">
            <a:spLocks noChangeArrowheads="1"/>
          </p:cNvSpPr>
          <p:nvPr/>
        </p:nvSpPr>
        <p:spPr bwMode="auto">
          <a:xfrm>
            <a:off x="5140325" y="3359150"/>
            <a:ext cx="39385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/>
              <a:t> Eerst in het linker- en het rechterlid</a:t>
            </a:r>
            <a:br>
              <a:rPr lang="nl-BE" sz="2000"/>
            </a:br>
            <a:r>
              <a:rPr lang="nl-BE" sz="2000"/>
              <a:t>  dezelfde term optellen of aftrekken.</a:t>
            </a:r>
            <a:endParaRPr lang="nl-NL" sz="2000"/>
          </a:p>
        </p:txBody>
      </p:sp>
      <p:sp>
        <p:nvSpPr>
          <p:cNvPr id="23627" name="Text Box 75"/>
          <p:cNvSpPr txBox="1">
            <a:spLocks noChangeArrowheads="1"/>
          </p:cNvSpPr>
          <p:nvPr/>
        </p:nvSpPr>
        <p:spPr bwMode="auto">
          <a:xfrm>
            <a:off x="5154613" y="4121150"/>
            <a:ext cx="3581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/>
              <a:t> Dan het linker- en het rechterlid</a:t>
            </a:r>
            <a:br>
              <a:rPr lang="nl-BE" sz="2000"/>
            </a:br>
            <a:r>
              <a:rPr lang="nl-BE" sz="2000"/>
              <a:t>  delen door of vermenigvuldigen</a:t>
            </a:r>
            <a:br>
              <a:rPr lang="nl-BE" sz="2000"/>
            </a:br>
            <a:r>
              <a:rPr lang="nl-BE" sz="2000"/>
              <a:t>  met dezelfde factor.</a:t>
            </a:r>
            <a:endParaRPr lang="nl-NL" sz="2000"/>
          </a:p>
        </p:txBody>
      </p:sp>
      <p:sp>
        <p:nvSpPr>
          <p:cNvPr id="23632" name="Text Box 80"/>
          <p:cNvSpPr txBox="1">
            <a:spLocks noChangeArrowheads="1"/>
          </p:cNvSpPr>
          <p:nvPr/>
        </p:nvSpPr>
        <p:spPr bwMode="auto">
          <a:xfrm>
            <a:off x="4708525" y="1579563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1</a:t>
            </a:r>
            <a:endParaRPr lang="nl-NL" sz="1600" b="1"/>
          </a:p>
        </p:txBody>
      </p:sp>
      <p:sp>
        <p:nvSpPr>
          <p:cNvPr id="23633" name="Text Box 81"/>
          <p:cNvSpPr txBox="1">
            <a:spLocks noChangeArrowheads="1"/>
          </p:cNvSpPr>
          <p:nvPr/>
        </p:nvSpPr>
        <p:spPr bwMode="auto">
          <a:xfrm>
            <a:off x="4708525" y="261143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2</a:t>
            </a:r>
            <a:endParaRPr lang="nl-NL" sz="1600" b="1"/>
          </a:p>
        </p:txBody>
      </p:sp>
      <p:sp>
        <p:nvSpPr>
          <p:cNvPr id="23634" name="Text Box 82"/>
          <p:cNvSpPr txBox="1">
            <a:spLocks noChangeArrowheads="1"/>
          </p:cNvSpPr>
          <p:nvPr/>
        </p:nvSpPr>
        <p:spPr bwMode="auto">
          <a:xfrm>
            <a:off x="4708525" y="5180013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3</a:t>
            </a:r>
            <a:endParaRPr lang="nl-NL" sz="1600" b="1"/>
          </a:p>
        </p:txBody>
      </p:sp>
      <p:sp>
        <p:nvSpPr>
          <p:cNvPr id="23635" name="Text Box 83"/>
          <p:cNvSpPr txBox="1">
            <a:spLocks noChangeArrowheads="1"/>
          </p:cNvSpPr>
          <p:nvPr/>
        </p:nvSpPr>
        <p:spPr bwMode="auto">
          <a:xfrm>
            <a:off x="4708525" y="558958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4</a:t>
            </a:r>
            <a:endParaRPr lang="nl-NL" sz="1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3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3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23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500"/>
                                        <p:tgtEl>
                                          <p:spTgt spid="2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3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500"/>
                                        <p:tgtEl>
                                          <p:spTgt spid="23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3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500"/>
                                        <p:tgtEl>
                                          <p:spTgt spid="23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500"/>
                                        <p:tgtEl>
                                          <p:spTgt spid="23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68" grpId="0"/>
      <p:bldP spid="23577" grpId="0"/>
      <p:bldP spid="23579" grpId="0"/>
      <p:bldP spid="23580" grpId="0"/>
      <p:bldP spid="23578" grpId="0"/>
      <p:bldP spid="23613" grpId="0"/>
      <p:bldP spid="23615" grpId="0"/>
      <p:bldP spid="23626" grpId="0"/>
      <p:bldP spid="23627" grpId="0"/>
      <p:bldP spid="23632" grpId="0" animBg="1"/>
      <p:bldP spid="23633" grpId="0" animBg="1"/>
      <p:bldP spid="23634" grpId="0" animBg="1"/>
      <p:bldP spid="236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Vergelijkingen van de vorm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ax + b = c oplossen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88925" y="1412875"/>
            <a:ext cx="209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Voorbeelden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301625" y="2060575"/>
            <a:ext cx="5975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/>
              <a:t>Problemen bij het oplossen van vergelijkingen?</a:t>
            </a:r>
            <a:endParaRPr lang="nl-NL"/>
          </a:p>
        </p:txBody>
      </p:sp>
      <p:sp>
        <p:nvSpPr>
          <p:cNvPr id="30757" name="Text Box 37"/>
          <p:cNvSpPr txBox="1">
            <a:spLocks noChangeArrowheads="1"/>
          </p:cNvSpPr>
          <p:nvPr/>
        </p:nvSpPr>
        <p:spPr bwMode="auto">
          <a:xfrm>
            <a:off x="306388" y="2781300"/>
            <a:ext cx="3492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/>
              <a:t> Vergelijkingen zonder breuken</a:t>
            </a:r>
            <a:endParaRPr lang="nl-NL" sz="2000"/>
          </a:p>
        </p:txBody>
      </p:sp>
      <p:sp>
        <p:nvSpPr>
          <p:cNvPr id="30760" name="Text Box 40"/>
          <p:cNvSpPr txBox="1">
            <a:spLocks noChangeArrowheads="1"/>
          </p:cNvSpPr>
          <p:nvPr/>
        </p:nvSpPr>
        <p:spPr bwMode="auto">
          <a:xfrm>
            <a:off x="301625" y="4652963"/>
            <a:ext cx="3181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/>
              <a:t> Vergelijkingen met breuken</a:t>
            </a:r>
            <a:endParaRPr lang="nl-NL" sz="2000"/>
          </a:p>
        </p:txBody>
      </p:sp>
      <p:sp>
        <p:nvSpPr>
          <p:cNvPr id="30761" name="AutoShape 41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1763713" y="3644900"/>
            <a:ext cx="611187" cy="576263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30762" name="AutoShape 42">
            <a:hlinkClick r:id="" action="ppaction://noaction" highlightClick="1"/>
            <a:hlinkHover r:id="rId3" action="ppaction://hlinkfile"/>
          </p:cNvPr>
          <p:cNvSpPr>
            <a:spLocks noChangeArrowheads="1"/>
          </p:cNvSpPr>
          <p:nvPr/>
        </p:nvSpPr>
        <p:spPr bwMode="auto">
          <a:xfrm>
            <a:off x="1763713" y="5445125"/>
            <a:ext cx="611187" cy="576263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0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0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utoUpdateAnimBg="0"/>
      <p:bldP spid="30725" grpId="0"/>
      <p:bldP spid="30738" grpId="0"/>
      <p:bldP spid="30761" grpId="0" animBg="1"/>
      <p:bldP spid="307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44450"/>
            <a:ext cx="7993063" cy="1143000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Oplossen van een vraagstuk </a:t>
            </a:r>
            <a:b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met  behulp van een vergelijking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4859338" y="1885950"/>
            <a:ext cx="3587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Lees het vraagstuk aandachtig</a:t>
            </a:r>
            <a:r>
              <a:rPr lang="nl-BE"/>
              <a:t> </a:t>
            </a:r>
            <a:r>
              <a:rPr lang="nl-BE" sz="2000"/>
              <a:t>en</a:t>
            </a:r>
            <a:br>
              <a:rPr lang="nl-BE" sz="2000"/>
            </a:br>
            <a:r>
              <a:rPr lang="nl-BE" sz="2000"/>
              <a:t>onderstreep de bekende gegevens</a:t>
            </a:r>
            <a:endParaRPr lang="nl-NL" sz="2000"/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4787900" y="2708275"/>
            <a:ext cx="4416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Wat is de onbekende in het vraagstuk? </a:t>
            </a:r>
          </a:p>
          <a:p>
            <a:r>
              <a:rPr lang="nl-BE" sz="2000"/>
              <a:t>De onbekende stel je voor met de letter x.</a:t>
            </a:r>
            <a:endParaRPr lang="nl-NL" sz="2000"/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1258888" y="2781300"/>
            <a:ext cx="1366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Het getal: x</a:t>
            </a:r>
            <a:endParaRPr lang="nl-NL" sz="2000"/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4787900" y="3451225"/>
            <a:ext cx="42910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Schrijf het verband tussen de onbekende</a:t>
            </a:r>
            <a:br>
              <a:rPr lang="nl-BE" sz="2000"/>
            </a:br>
            <a:r>
              <a:rPr lang="nl-BE" sz="2000"/>
              <a:t>en de bekende gegevens als een </a:t>
            </a:r>
            <a:br>
              <a:rPr lang="nl-BE" sz="2000"/>
            </a:br>
            <a:r>
              <a:rPr lang="nl-BE" sz="2000"/>
              <a:t>vergelijking.</a:t>
            </a:r>
            <a:endParaRPr lang="nl-NL" sz="2000"/>
          </a:p>
        </p:txBody>
      </p:sp>
      <p:sp>
        <p:nvSpPr>
          <p:cNvPr id="25642" name="Text Box 42"/>
          <p:cNvSpPr txBox="1">
            <a:spLocks noChangeArrowheads="1"/>
          </p:cNvSpPr>
          <p:nvPr/>
        </p:nvSpPr>
        <p:spPr bwMode="auto">
          <a:xfrm>
            <a:off x="4787900" y="4581525"/>
            <a:ext cx="2536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Los de vergelijking op.</a:t>
            </a:r>
            <a:endParaRPr lang="nl-NL" sz="2000"/>
          </a:p>
        </p:txBody>
      </p:sp>
      <p:sp>
        <p:nvSpPr>
          <p:cNvPr id="25646" name="Text Box 46"/>
          <p:cNvSpPr txBox="1">
            <a:spLocks noChangeArrowheads="1"/>
          </p:cNvSpPr>
          <p:nvPr/>
        </p:nvSpPr>
        <p:spPr bwMode="auto">
          <a:xfrm>
            <a:off x="4787900" y="5086350"/>
            <a:ext cx="35020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Controleer je antwoord door het </a:t>
            </a:r>
            <a:br>
              <a:rPr lang="nl-BE" sz="2000"/>
            </a:br>
            <a:r>
              <a:rPr lang="nl-BE" sz="2000"/>
              <a:t>in de vergelijking in te vullen</a:t>
            </a:r>
            <a:br>
              <a:rPr lang="nl-BE" sz="2000"/>
            </a:br>
            <a:r>
              <a:rPr lang="nl-BE" sz="2000"/>
              <a:t>op de plaats van x.</a:t>
            </a:r>
            <a:endParaRPr lang="nl-NL" sz="2000"/>
          </a:p>
        </p:txBody>
      </p:sp>
      <p:sp>
        <p:nvSpPr>
          <p:cNvPr id="25648" name="Text Box 48"/>
          <p:cNvSpPr txBox="1">
            <a:spLocks noChangeArrowheads="1"/>
          </p:cNvSpPr>
          <p:nvPr/>
        </p:nvSpPr>
        <p:spPr bwMode="auto">
          <a:xfrm>
            <a:off x="4760913" y="6127750"/>
            <a:ext cx="3051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Formuleer een antwoordzin.</a:t>
            </a:r>
            <a:endParaRPr lang="nl-NL" sz="2000"/>
          </a:p>
        </p:txBody>
      </p:sp>
      <p:sp>
        <p:nvSpPr>
          <p:cNvPr id="25649" name="Text Box 49"/>
          <p:cNvSpPr txBox="1">
            <a:spLocks noChangeArrowheads="1"/>
          </p:cNvSpPr>
          <p:nvPr/>
        </p:nvSpPr>
        <p:spPr bwMode="auto">
          <a:xfrm>
            <a:off x="1258888" y="6308725"/>
            <a:ext cx="1719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Het getal is 14.</a:t>
            </a:r>
            <a:endParaRPr lang="nl-NL" sz="2000"/>
          </a:p>
        </p:txBody>
      </p:sp>
      <p:sp>
        <p:nvSpPr>
          <p:cNvPr id="25650" name="Text Box 50"/>
          <p:cNvSpPr txBox="1">
            <a:spLocks noChangeArrowheads="1"/>
          </p:cNvSpPr>
          <p:nvPr/>
        </p:nvSpPr>
        <p:spPr bwMode="auto">
          <a:xfrm>
            <a:off x="187325" y="1196975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solidFill>
                  <a:schemeClr val="accent2"/>
                </a:solidFill>
                <a:latin typeface="Verdana" panose="020B0604030504040204" pitchFamily="34" charset="0"/>
              </a:rPr>
              <a:t>Stappenplan</a:t>
            </a:r>
            <a:endParaRPr lang="nl-NL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5659" name="Object 59"/>
          <p:cNvGraphicFramePr>
            <a:graphicFrameLocks noChangeAspect="1"/>
          </p:cNvGraphicFramePr>
          <p:nvPr/>
        </p:nvGraphicFramePr>
        <p:xfrm>
          <a:off x="1074738" y="3371850"/>
          <a:ext cx="14605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5" name="Vergelijking" r:id="rId3" imgW="1460160" imgH="291960" progId="Equation.3">
                  <p:embed/>
                </p:oleObj>
              </mc:Choice>
              <mc:Fallback>
                <p:oleObj name="Vergelijking" r:id="rId3" imgW="1460160" imgH="291960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8" y="3371850"/>
                        <a:ext cx="14605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62" name="Object 62"/>
          <p:cNvGraphicFramePr>
            <a:graphicFrameLocks noChangeAspect="1"/>
          </p:cNvGraphicFramePr>
          <p:nvPr/>
        </p:nvGraphicFramePr>
        <p:xfrm>
          <a:off x="1835150" y="5084763"/>
          <a:ext cx="7112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6" name="Vergelijking" r:id="rId5" imgW="711000" imgH="291960" progId="Equation.3">
                  <p:embed/>
                </p:oleObj>
              </mc:Choice>
              <mc:Fallback>
                <p:oleObj name="Vergelijking" r:id="rId5" imgW="711000" imgH="29196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5084763"/>
                        <a:ext cx="7112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63" name="Object 63"/>
          <p:cNvGraphicFramePr>
            <a:graphicFrameLocks noChangeAspect="1"/>
          </p:cNvGraphicFramePr>
          <p:nvPr/>
        </p:nvGraphicFramePr>
        <p:xfrm>
          <a:off x="1049338" y="5876925"/>
          <a:ext cx="25146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7" name="Vergelijking" r:id="rId7" imgW="2514600" imgH="291960" progId="Equation.3">
                  <p:embed/>
                </p:oleObj>
              </mc:Choice>
              <mc:Fallback>
                <p:oleObj name="Vergelijking" r:id="rId7" imgW="2514600" imgH="291960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9338" y="5876925"/>
                        <a:ext cx="25146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79" name="Text Box 79"/>
          <p:cNvSpPr txBox="1">
            <a:spLocks noChangeArrowheads="1"/>
          </p:cNvSpPr>
          <p:nvPr/>
        </p:nvSpPr>
        <p:spPr bwMode="auto">
          <a:xfrm>
            <a:off x="223838" y="1700213"/>
            <a:ext cx="38671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/>
              <a:t>Als je het dubbel van een getal </a:t>
            </a:r>
          </a:p>
          <a:p>
            <a:r>
              <a:rPr lang="nl-BE" sz="2000"/>
              <a:t>vermindert met 9, dan bekom je 19. </a:t>
            </a:r>
          </a:p>
          <a:p>
            <a:r>
              <a:rPr lang="nl-BE" sz="2000"/>
              <a:t>Bereken dat getal.</a:t>
            </a:r>
            <a:endParaRPr lang="nl-NL" sz="2000"/>
          </a:p>
        </p:txBody>
      </p:sp>
      <p:grpSp>
        <p:nvGrpSpPr>
          <p:cNvPr id="25693" name="Group 93"/>
          <p:cNvGrpSpPr>
            <a:grpSpLocks/>
          </p:cNvGrpSpPr>
          <p:nvPr/>
        </p:nvGrpSpPr>
        <p:grpSpPr bwMode="auto">
          <a:xfrm>
            <a:off x="201613" y="3535363"/>
            <a:ext cx="3686175" cy="546100"/>
            <a:chOff x="127" y="2227"/>
            <a:chExt cx="2322" cy="344"/>
          </a:xfrm>
        </p:grpSpPr>
        <p:sp>
          <p:nvSpPr>
            <p:cNvPr id="25638" name="AutoShape 38"/>
            <p:cNvSpPr>
              <a:spLocks noChangeArrowheads="1"/>
            </p:cNvSpPr>
            <p:nvPr/>
          </p:nvSpPr>
          <p:spPr bwMode="auto">
            <a:xfrm>
              <a:off x="422" y="2227"/>
              <a:ext cx="190" cy="296"/>
            </a:xfrm>
            <a:prstGeom prst="curvedRightArrow">
              <a:avLst>
                <a:gd name="adj1" fmla="val 7739"/>
                <a:gd name="adj2" fmla="val 38897"/>
                <a:gd name="adj3" fmla="val 26995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5639" name="AutoShape 39"/>
            <p:cNvSpPr>
              <a:spLocks noChangeArrowheads="1"/>
            </p:cNvSpPr>
            <p:nvPr/>
          </p:nvSpPr>
          <p:spPr bwMode="auto">
            <a:xfrm>
              <a:off x="1973" y="2227"/>
              <a:ext cx="182" cy="296"/>
            </a:xfrm>
            <a:prstGeom prst="curvedLeftArrow">
              <a:avLst>
                <a:gd name="adj1" fmla="val 6807"/>
                <a:gd name="adj2" fmla="val 39334"/>
                <a:gd name="adj3" fmla="val 18458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graphicFrame>
          <p:nvGraphicFramePr>
            <p:cNvPr id="25660" name="Object 60"/>
            <p:cNvGraphicFramePr>
              <a:graphicFrameLocks noChangeAspect="1"/>
            </p:cNvGraphicFramePr>
            <p:nvPr/>
          </p:nvGraphicFramePr>
          <p:xfrm>
            <a:off x="1073" y="2387"/>
            <a:ext cx="800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08" name="Vergelijking" r:id="rId9" imgW="1269720" imgH="291960" progId="Equation.3">
                    <p:embed/>
                  </p:oleObj>
                </mc:Choice>
                <mc:Fallback>
                  <p:oleObj name="Vergelijking" r:id="rId9" imgW="1269720" imgH="291960" progId="Equation.3">
                    <p:embed/>
                    <p:pic>
                      <p:nvPicPr>
                        <p:cNvPr id="0" name="Object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73" y="2387"/>
                          <a:ext cx="800" cy="1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84" name="Text Box 84"/>
            <p:cNvSpPr txBox="1">
              <a:spLocks noChangeArrowheads="1"/>
            </p:cNvSpPr>
            <p:nvPr/>
          </p:nvSpPr>
          <p:spPr bwMode="auto">
            <a:xfrm>
              <a:off x="2123" y="2275"/>
              <a:ext cx="3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solidFill>
                    <a:srgbClr val="6600CC"/>
                  </a:solidFill>
                </a:rPr>
                <a:t>+ 9</a:t>
              </a:r>
              <a:endParaRPr lang="nl-NL" sz="2000">
                <a:solidFill>
                  <a:srgbClr val="6600CC"/>
                </a:solidFill>
              </a:endParaRPr>
            </a:p>
          </p:txBody>
        </p:sp>
        <p:sp>
          <p:nvSpPr>
            <p:cNvPr id="25685" name="Text Box 85"/>
            <p:cNvSpPr txBox="1">
              <a:spLocks noChangeArrowheads="1"/>
            </p:cNvSpPr>
            <p:nvPr/>
          </p:nvSpPr>
          <p:spPr bwMode="auto">
            <a:xfrm>
              <a:off x="127" y="2279"/>
              <a:ext cx="3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solidFill>
                    <a:srgbClr val="6600CC"/>
                  </a:solidFill>
                </a:rPr>
                <a:t>+ 9</a:t>
              </a:r>
              <a:endParaRPr lang="nl-NL" sz="2000">
                <a:solidFill>
                  <a:srgbClr val="6600CC"/>
                </a:solidFill>
              </a:endParaRPr>
            </a:p>
          </p:txBody>
        </p:sp>
      </p:grpSp>
      <p:graphicFrame>
        <p:nvGraphicFramePr>
          <p:cNvPr id="25686" name="Object 86"/>
          <p:cNvGraphicFramePr>
            <a:graphicFrameLocks noChangeAspect="1"/>
          </p:cNvGraphicFramePr>
          <p:nvPr/>
        </p:nvGraphicFramePr>
        <p:xfrm>
          <a:off x="1703388" y="4221163"/>
          <a:ext cx="8636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9" name="Vergelijking" r:id="rId11" imgW="863280" imgH="291960" progId="Equation.3">
                  <p:embed/>
                </p:oleObj>
              </mc:Choice>
              <mc:Fallback>
                <p:oleObj name="Vergelijking" r:id="rId11" imgW="863280" imgH="291960" progId="Equation.3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8" y="4221163"/>
                        <a:ext cx="8636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692" name="Group 92"/>
          <p:cNvGrpSpPr>
            <a:grpSpLocks/>
          </p:cNvGrpSpPr>
          <p:nvPr/>
        </p:nvGrpSpPr>
        <p:grpSpPr bwMode="auto">
          <a:xfrm>
            <a:off x="323850" y="2060575"/>
            <a:ext cx="3600450" cy="288925"/>
            <a:chOff x="204" y="1298"/>
            <a:chExt cx="2268" cy="182"/>
          </a:xfrm>
        </p:grpSpPr>
        <p:sp>
          <p:nvSpPr>
            <p:cNvPr id="25632" name="Line 32"/>
            <p:cNvSpPr>
              <a:spLocks noChangeShapeType="1"/>
            </p:cNvSpPr>
            <p:nvPr/>
          </p:nvSpPr>
          <p:spPr bwMode="auto">
            <a:xfrm>
              <a:off x="2291" y="1479"/>
              <a:ext cx="181" cy="1"/>
            </a:xfrm>
            <a:prstGeom prst="line">
              <a:avLst/>
            </a:prstGeom>
            <a:noFill/>
            <a:ln w="19050">
              <a:solidFill>
                <a:srgbClr val="99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5658" name="Line 58"/>
            <p:cNvSpPr>
              <a:spLocks noChangeShapeType="1"/>
            </p:cNvSpPr>
            <p:nvPr/>
          </p:nvSpPr>
          <p:spPr bwMode="auto">
            <a:xfrm>
              <a:off x="204" y="1480"/>
              <a:ext cx="1043" cy="0"/>
            </a:xfrm>
            <a:prstGeom prst="line">
              <a:avLst/>
            </a:prstGeom>
            <a:noFill/>
            <a:ln w="19050">
              <a:solidFill>
                <a:srgbClr val="99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5691" name="Line 91"/>
            <p:cNvSpPr>
              <a:spLocks noChangeShapeType="1"/>
            </p:cNvSpPr>
            <p:nvPr/>
          </p:nvSpPr>
          <p:spPr bwMode="auto">
            <a:xfrm>
              <a:off x="884" y="1298"/>
              <a:ext cx="1270" cy="0"/>
            </a:xfrm>
            <a:prstGeom prst="line">
              <a:avLst/>
            </a:prstGeom>
            <a:noFill/>
            <a:ln w="19050">
              <a:solidFill>
                <a:srgbClr val="99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25698" name="Group 98"/>
          <p:cNvGrpSpPr>
            <a:grpSpLocks/>
          </p:cNvGrpSpPr>
          <p:nvPr/>
        </p:nvGrpSpPr>
        <p:grpSpPr bwMode="auto">
          <a:xfrm>
            <a:off x="250825" y="4332288"/>
            <a:ext cx="3600450" cy="612775"/>
            <a:chOff x="158" y="2729"/>
            <a:chExt cx="2268" cy="386"/>
          </a:xfrm>
        </p:grpSpPr>
        <p:graphicFrame>
          <p:nvGraphicFramePr>
            <p:cNvPr id="25661" name="Object 61"/>
            <p:cNvGraphicFramePr>
              <a:graphicFrameLocks noChangeAspect="1"/>
            </p:cNvGraphicFramePr>
            <p:nvPr/>
          </p:nvGraphicFramePr>
          <p:xfrm>
            <a:off x="1154" y="2931"/>
            <a:ext cx="664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10" name="Vergelijking" r:id="rId13" imgW="1054080" imgH="291960" progId="Equation.3">
                    <p:embed/>
                  </p:oleObj>
                </mc:Choice>
                <mc:Fallback>
                  <p:oleObj name="Vergelijking" r:id="rId13" imgW="1054080" imgH="291960" progId="Equation.3">
                    <p:embed/>
                    <p:pic>
                      <p:nvPicPr>
                        <p:cNvPr id="0" name="Object 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4" y="2931"/>
                          <a:ext cx="664" cy="1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87" name="AutoShape 87"/>
            <p:cNvSpPr>
              <a:spLocks noChangeArrowheads="1"/>
            </p:cNvSpPr>
            <p:nvPr/>
          </p:nvSpPr>
          <p:spPr bwMode="auto">
            <a:xfrm>
              <a:off x="1972" y="2729"/>
              <a:ext cx="182" cy="338"/>
            </a:xfrm>
            <a:prstGeom prst="curvedLeftArrow">
              <a:avLst>
                <a:gd name="adj1" fmla="val 7772"/>
                <a:gd name="adj2" fmla="val 44915"/>
                <a:gd name="adj3" fmla="val 18458"/>
              </a:avLst>
            </a:prstGeom>
            <a:solidFill>
              <a:srgbClr val="006600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5688" name="AutoShape 88"/>
            <p:cNvSpPr>
              <a:spLocks noChangeArrowheads="1"/>
            </p:cNvSpPr>
            <p:nvPr/>
          </p:nvSpPr>
          <p:spPr bwMode="auto">
            <a:xfrm>
              <a:off x="422" y="2729"/>
              <a:ext cx="190" cy="338"/>
            </a:xfrm>
            <a:prstGeom prst="curvedRightArrow">
              <a:avLst>
                <a:gd name="adj1" fmla="val 8837"/>
                <a:gd name="adj2" fmla="val 44416"/>
                <a:gd name="adj3" fmla="val 26995"/>
              </a:avLst>
            </a:prstGeom>
            <a:solidFill>
              <a:srgbClr val="006600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5696" name="Text Box 96"/>
            <p:cNvSpPr txBox="1">
              <a:spLocks noChangeArrowheads="1"/>
            </p:cNvSpPr>
            <p:nvPr/>
          </p:nvSpPr>
          <p:spPr bwMode="auto">
            <a:xfrm>
              <a:off x="158" y="2779"/>
              <a:ext cx="2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solidFill>
                    <a:srgbClr val="006600"/>
                  </a:solidFill>
                </a:rPr>
                <a:t>: 2</a:t>
              </a:r>
              <a:endParaRPr lang="nl-NL" sz="2000">
                <a:solidFill>
                  <a:srgbClr val="006600"/>
                </a:solidFill>
              </a:endParaRPr>
            </a:p>
          </p:txBody>
        </p:sp>
        <p:sp>
          <p:nvSpPr>
            <p:cNvPr id="25697" name="Text Box 97"/>
            <p:cNvSpPr txBox="1">
              <a:spLocks noChangeArrowheads="1"/>
            </p:cNvSpPr>
            <p:nvPr/>
          </p:nvSpPr>
          <p:spPr bwMode="auto">
            <a:xfrm>
              <a:off x="2146" y="2778"/>
              <a:ext cx="2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solidFill>
                    <a:srgbClr val="006600"/>
                  </a:solidFill>
                </a:rPr>
                <a:t>: 2</a:t>
              </a:r>
              <a:endParaRPr lang="nl-NL" sz="2000">
                <a:solidFill>
                  <a:srgbClr val="006600"/>
                </a:solidFill>
              </a:endParaRPr>
            </a:p>
          </p:txBody>
        </p:sp>
      </p:grpSp>
      <p:sp>
        <p:nvSpPr>
          <p:cNvPr id="25699" name="Text Box 99"/>
          <p:cNvSpPr txBox="1">
            <a:spLocks noChangeArrowheads="1"/>
          </p:cNvSpPr>
          <p:nvPr/>
        </p:nvSpPr>
        <p:spPr bwMode="auto">
          <a:xfrm>
            <a:off x="4500563" y="194468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1</a:t>
            </a:r>
            <a:endParaRPr lang="nl-NL" sz="1600" b="1"/>
          </a:p>
        </p:txBody>
      </p:sp>
      <p:sp>
        <p:nvSpPr>
          <p:cNvPr id="25700" name="Text Box 100"/>
          <p:cNvSpPr txBox="1">
            <a:spLocks noChangeArrowheads="1"/>
          </p:cNvSpPr>
          <p:nvPr/>
        </p:nvSpPr>
        <p:spPr bwMode="auto">
          <a:xfrm>
            <a:off x="4492625" y="2722563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2</a:t>
            </a:r>
            <a:endParaRPr lang="nl-NL" sz="1600" b="1"/>
          </a:p>
        </p:txBody>
      </p:sp>
      <p:sp>
        <p:nvSpPr>
          <p:cNvPr id="25701" name="Text Box 101"/>
          <p:cNvSpPr txBox="1">
            <a:spLocks noChangeArrowheads="1"/>
          </p:cNvSpPr>
          <p:nvPr/>
        </p:nvSpPr>
        <p:spPr bwMode="auto">
          <a:xfrm>
            <a:off x="4492625" y="3465513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3</a:t>
            </a:r>
            <a:endParaRPr lang="nl-NL" sz="1600" b="1"/>
          </a:p>
        </p:txBody>
      </p:sp>
      <p:sp>
        <p:nvSpPr>
          <p:cNvPr id="25702" name="Text Box 102"/>
          <p:cNvSpPr txBox="1">
            <a:spLocks noChangeArrowheads="1"/>
          </p:cNvSpPr>
          <p:nvPr/>
        </p:nvSpPr>
        <p:spPr bwMode="auto">
          <a:xfrm>
            <a:off x="4492625" y="4611688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4</a:t>
            </a:r>
            <a:endParaRPr lang="nl-NL" sz="1600" b="1"/>
          </a:p>
        </p:txBody>
      </p:sp>
      <p:sp>
        <p:nvSpPr>
          <p:cNvPr id="25703" name="Text Box 103"/>
          <p:cNvSpPr txBox="1">
            <a:spLocks noChangeArrowheads="1"/>
          </p:cNvSpPr>
          <p:nvPr/>
        </p:nvSpPr>
        <p:spPr bwMode="auto">
          <a:xfrm>
            <a:off x="4492625" y="5110163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5</a:t>
            </a:r>
            <a:endParaRPr lang="nl-NL" sz="1600" b="1"/>
          </a:p>
        </p:txBody>
      </p:sp>
      <p:sp>
        <p:nvSpPr>
          <p:cNvPr id="25704" name="Text Box 104"/>
          <p:cNvSpPr txBox="1">
            <a:spLocks noChangeArrowheads="1"/>
          </p:cNvSpPr>
          <p:nvPr/>
        </p:nvSpPr>
        <p:spPr bwMode="auto">
          <a:xfrm>
            <a:off x="4492625" y="6162675"/>
            <a:ext cx="295275" cy="346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1600" b="1"/>
              <a:t>6</a:t>
            </a:r>
            <a:endParaRPr lang="nl-NL" sz="1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5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500"/>
                                        <p:tgtEl>
                                          <p:spTgt spid="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500"/>
                                        <p:tgtEl>
                                          <p:spTgt spid="2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2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500"/>
                                        <p:tgtEl>
                                          <p:spTgt spid="25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500"/>
                                        <p:tgtEl>
                                          <p:spTgt spid="25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0" dur="500"/>
                                        <p:tgtEl>
                                          <p:spTgt spid="25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5" dur="500"/>
                                        <p:tgtEl>
                                          <p:spTgt spid="25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5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5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25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0" dur="500"/>
                                        <p:tgtEl>
                                          <p:spTgt spid="25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5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5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0" dur="500"/>
                                        <p:tgtEl>
                                          <p:spTgt spid="2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5" dur="500"/>
                                        <p:tgtEl>
                                          <p:spTgt spid="25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utoUpdateAnimBg="0"/>
      <p:bldP spid="25629" grpId="0"/>
      <p:bldP spid="25633" grpId="0"/>
      <p:bldP spid="25634" grpId="0"/>
      <p:bldP spid="25635" grpId="0"/>
      <p:bldP spid="25642" grpId="0"/>
      <p:bldP spid="25646" grpId="0"/>
      <p:bldP spid="25648" grpId="0"/>
      <p:bldP spid="25650" grpId="0"/>
      <p:bldP spid="25679" grpId="0"/>
      <p:bldP spid="25699" grpId="0" animBg="1"/>
      <p:bldP spid="25700" grpId="0" animBg="1"/>
      <p:bldP spid="25701" grpId="0" animBg="1"/>
      <p:bldP spid="25702" grpId="0" animBg="1"/>
      <p:bldP spid="25703" grpId="0" animBg="1"/>
      <p:bldP spid="25704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210</Words>
  <Application>Microsoft Office PowerPoint</Application>
  <PresentationFormat>Diavoorstelling (4:3)</PresentationFormat>
  <Paragraphs>53</Paragraphs>
  <Slides>4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Times New Roman</vt:lpstr>
      <vt:lpstr>Arial</vt:lpstr>
      <vt:lpstr>Comic Sans MS</vt:lpstr>
      <vt:lpstr>Verdana</vt:lpstr>
      <vt:lpstr>Standaardontwerp</vt:lpstr>
      <vt:lpstr>Microsoft Vergelijkingseditor 3.0</vt:lpstr>
      <vt:lpstr>Vergelijkingen van de vorm  ax + b = c oplossen</vt:lpstr>
      <vt:lpstr>Vergelijkingen van de vorm  ax + b = c oplossen</vt:lpstr>
      <vt:lpstr>Vergelijkingen van de vorm  ax + b = c oplossen</vt:lpstr>
      <vt:lpstr>Oplossen van een vraagstuk  met  behulp van een vergelijking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DEEL 4  :  VERGELIJKINGEN</dc:title>
  <dc:creator>ONZE LIEVE VROUW INSTITUUT</dc:creator>
  <cp:lastModifiedBy>andre snijers</cp:lastModifiedBy>
  <cp:revision>52</cp:revision>
  <dcterms:created xsi:type="dcterms:W3CDTF">2003-05-10T20:17:35Z</dcterms:created>
  <dcterms:modified xsi:type="dcterms:W3CDTF">2013-12-11T18:15:01Z</dcterms:modified>
</cp:coreProperties>
</file>