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68" r:id="rId3"/>
    <p:sldId id="269" r:id="rId4"/>
    <p:sldId id="272" r:id="rId5"/>
    <p:sldId id="274" r:id="rId6"/>
    <p:sldId id="277" r:id="rId7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9ECF6"/>
    <a:srgbClr val="002C5E"/>
    <a:srgbClr val="D49E00"/>
    <a:srgbClr val="3DB645"/>
    <a:srgbClr val="4A66AA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3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A936A-A139-4399-9902-A98925227B1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898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06479-2603-4D9A-A89B-F0A12FD90ED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725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EEAF2-D435-458F-930F-7C5B4282CD6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19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FC6CF-CC36-4830-BB7D-6AC17E0F03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003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4CB46-E96E-440A-A4CB-ED5535674B6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386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53E3D-BDDE-4323-B77B-C20B4EEC12B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537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A5D97-0AE9-40AB-B261-7C518DB469C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867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8F365-1C5A-45CC-9288-229C7B55675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0674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89887-0135-44CB-8D18-5B60C9B4C1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367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54245-C7B6-4EF4-B4C4-684E21E66E7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660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A3CEA-604A-482F-8750-8C3839C7A0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250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CCDE21C-DE79-494C-BF01-D47300CB76F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3.wmf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file:///C:\02.%20Pelckmans%202de%20jaar%20-%20versie%202%20-%20W2013\00.%20Matrix%202de%20jaar\01.%20Matrix%202%20-%20Presentaties%20en%20applets%20getallenleer\01b_info_gelijknamig_maken.ppsx#-1,1,PowerPoint-presentatie" TargetMode="External"/><Relationship Id="rId3" Type="http://schemas.openxmlformats.org/officeDocument/2006/relationships/oleObject" Target="../embeddings/oleObject15.bin"/><Relationship Id="rId7" Type="http://schemas.openxmlformats.org/officeDocument/2006/relationships/hyperlink" Target="file:///C:\02.%20Pelckmans%202de%20jaar%20-%20versie%202%20-%20W2013\00.%20Matrix%202de%20jaar\01.%20Matrix%202%20-%20Presentaties%20en%20applets%20getallenleer\01b_optellen_breuken_film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hyperlink" Target="file:///C:\02.%20Pelckmans%202de%20jaar%20-%20versie%202%20-%20W2013\00.%20Matrix%202de%20jaar\01.%20Matrix%202%20-%20Presentaties%20en%20applets%20getallenleer\01a_berekenen_kgv_film.html" TargetMode="External"/><Relationship Id="rId5" Type="http://schemas.openxmlformats.org/officeDocument/2006/relationships/oleObject" Target="../embeddings/oleObject16.bin"/><Relationship Id="rId4" Type="http://schemas.openxmlformats.org/officeDocument/2006/relationships/image" Target="../media/image3.wmf"/><Relationship Id="rId9" Type="http://schemas.openxmlformats.org/officeDocument/2006/relationships/hyperlink" Target="file:///C:\02.%20Pelckmans%202de%20jaar%20-%20versie%202%20-%20W2013\00.%20Matrix%202de%20jaar\01.%20Matrix%202%20-%20Presentaties%20en%20applets%20getallenleer\01a_info_vereenvoudigen.ppsx#-1,1,PowerPoint-presentatie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hyperlink" Target="file:///C:\02.%20Pelckmans%202de%20jaar%20-%20versie%202%20-%20W2013\00.%20Matrix%202de%20jaar\01.%20Matrix%202%20-%20Presentaties%20en%20applets%20getallenleer\01c_vermenigvuldigen_van_breuken_film.html" TargetMode="External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hyperlink" Target="file:///C:\02.%20Pelckmans%202de%20jaar%20-%20versie%202%20-%20W2013\00.%20Matrix%202de%20jaar\01.%20Matrix%202%20-%20Presentaties%20en%20applets%20getallenleer\01d_delen_van_breuken_film.html" TargetMode="External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</a:t>
            </a:r>
            <a:r>
              <a:rPr lang="nl-BE" b="1" i="1">
                <a:solidFill>
                  <a:srgbClr val="174691"/>
                </a:solidFill>
                <a:latin typeface="Comic Sans MS" panose="030F0702030302020204" pitchFamily="66" charset="0"/>
              </a:rPr>
              <a:t>Rekenen met breuken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2C5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4680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G1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79" name="Rectangle 8"/>
          <p:cNvSpPr>
            <a:spLocks noChangeArrowheads="1"/>
          </p:cNvSpPr>
          <p:nvPr/>
        </p:nvSpPr>
        <p:spPr bwMode="auto">
          <a:xfrm>
            <a:off x="44386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81" name="Rectangle 10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82" name="Rectangle 11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83" name="Rectangle 12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85" name="Rectangle 14"/>
          <p:cNvSpPr>
            <a:spLocks noChangeArrowheads="1"/>
          </p:cNvSpPr>
          <p:nvPr/>
        </p:nvSpPr>
        <p:spPr bwMode="auto">
          <a:xfrm>
            <a:off x="44386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16399" name="Object 15"/>
          <p:cNvGraphicFramePr>
            <a:graphicFrameLocks noChangeAspect="1"/>
          </p:cNvGraphicFramePr>
          <p:nvPr/>
        </p:nvGraphicFramePr>
        <p:xfrm>
          <a:off x="2514600" y="4941888"/>
          <a:ext cx="6064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Vergelijking" r:id="rId3" imgW="457002" imgH="406224" progId="Equation.3">
                  <p:embed/>
                </p:oleObj>
              </mc:Choice>
              <mc:Fallback>
                <p:oleObj name="Vergelijking" r:id="rId3" imgW="457002" imgH="406224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941888"/>
                        <a:ext cx="60642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0" name="Object 16"/>
          <p:cNvGraphicFramePr>
            <a:graphicFrameLocks noChangeAspect="1"/>
          </p:cNvGraphicFramePr>
          <p:nvPr/>
        </p:nvGraphicFramePr>
        <p:xfrm>
          <a:off x="3132138" y="4943475"/>
          <a:ext cx="5730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Vergelijking" r:id="rId5" imgW="431613" imgH="406224" progId="Equation.3">
                  <p:embed/>
                </p:oleObj>
              </mc:Choice>
              <mc:Fallback>
                <p:oleObj name="Vergelijking" r:id="rId5" imgW="431613" imgH="406224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943475"/>
                        <a:ext cx="573087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8" name="Text Box 18"/>
          <p:cNvSpPr txBox="1">
            <a:spLocks noChangeArrowheads="1"/>
          </p:cNvSpPr>
          <p:nvPr/>
        </p:nvSpPr>
        <p:spPr bwMode="auto">
          <a:xfrm>
            <a:off x="303213" y="20081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8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3090" name="Object 20"/>
          <p:cNvGraphicFramePr>
            <a:graphicFrameLocks noChangeAspect="1"/>
          </p:cNvGraphicFramePr>
          <p:nvPr/>
        </p:nvGraphicFramePr>
        <p:xfrm>
          <a:off x="0" y="231457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Vergelijking" r:id="rId7" imgW="114151" imgH="215619" progId="Equation.3">
                  <p:embed/>
                </p:oleObj>
              </mc:Choice>
              <mc:Fallback>
                <p:oleObj name="Vergelijking" r:id="rId7" imgW="114151" imgH="215619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14575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1" name="Rectangle 21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92" name="Rectangle 2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93" name="Rectangle 2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323850" y="1916113"/>
            <a:ext cx="5572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rgbClr val="174691"/>
                </a:solidFill>
                <a:latin typeface="Calibri" panose="020F0502020204030204" pitchFamily="34" charset="0"/>
              </a:rPr>
              <a:t>Gelijknamige breuken</a:t>
            </a:r>
            <a:r>
              <a:rPr lang="nl-BE" sz="1800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nl-BE" sz="1800">
                <a:latin typeface="Calibri" panose="020F0502020204030204" pitchFamily="34" charset="0"/>
              </a:rPr>
              <a:t>zijn breuken met dezelfde noemer.</a:t>
            </a:r>
            <a:endParaRPr lang="nl-NL" sz="1800">
              <a:latin typeface="Calibri" panose="020F0502020204030204" pitchFamily="34" charset="0"/>
            </a:endParaRPr>
          </a:p>
        </p:txBody>
      </p:sp>
      <p:graphicFrame>
        <p:nvGraphicFramePr>
          <p:cNvPr id="16409" name="Object 25"/>
          <p:cNvGraphicFramePr>
            <a:graphicFrameLocks noChangeAspect="1"/>
          </p:cNvGraphicFramePr>
          <p:nvPr/>
        </p:nvGraphicFramePr>
        <p:xfrm>
          <a:off x="1347788" y="6003925"/>
          <a:ext cx="10636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Vergelijking" r:id="rId9" imgW="799753" imgH="406224" progId="Equation.3">
                  <p:embed/>
                </p:oleObj>
              </mc:Choice>
              <mc:Fallback>
                <p:oleObj name="Vergelijking" r:id="rId9" imgW="799753" imgH="406224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7788" y="6003925"/>
                        <a:ext cx="106362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0" name="Object 26"/>
          <p:cNvGraphicFramePr>
            <a:graphicFrameLocks noChangeAspect="1"/>
          </p:cNvGraphicFramePr>
          <p:nvPr/>
        </p:nvGraphicFramePr>
        <p:xfrm>
          <a:off x="2470150" y="6003925"/>
          <a:ext cx="5889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Vergelijking" r:id="rId11" imgW="444114" imgH="406048" progId="Equation.3">
                  <p:embed/>
                </p:oleObj>
              </mc:Choice>
              <mc:Fallback>
                <p:oleObj name="Vergelijking" r:id="rId11" imgW="444114" imgH="406048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0150" y="6003925"/>
                        <a:ext cx="588963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1" name="Object 27"/>
          <p:cNvGraphicFramePr>
            <a:graphicFrameLocks noChangeAspect="1"/>
          </p:cNvGraphicFramePr>
          <p:nvPr/>
        </p:nvGraphicFramePr>
        <p:xfrm>
          <a:off x="539750" y="6003925"/>
          <a:ext cx="7921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Vergelijking" r:id="rId13" imgW="596641" imgH="406224" progId="Equation.3">
                  <p:embed/>
                </p:oleObj>
              </mc:Choice>
              <mc:Fallback>
                <p:oleObj name="Vergelijking" r:id="rId13" imgW="596641" imgH="406224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6003925"/>
                        <a:ext cx="792163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2" name="Object 28"/>
          <p:cNvGraphicFramePr>
            <a:graphicFrameLocks noChangeAspect="1"/>
          </p:cNvGraphicFramePr>
          <p:nvPr/>
        </p:nvGraphicFramePr>
        <p:xfrm>
          <a:off x="473075" y="4946650"/>
          <a:ext cx="11461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Vergelijking" r:id="rId15" imgW="863225" imgH="406224" progId="Equation.3">
                  <p:embed/>
                </p:oleObj>
              </mc:Choice>
              <mc:Fallback>
                <p:oleObj name="Vergelijking" r:id="rId15" imgW="863225" imgH="406224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4946650"/>
                        <a:ext cx="114617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231775" y="3062288"/>
            <a:ext cx="6615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Tel de tellers op (rekenregel voor het optellen van gehele getallen).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246063" y="3638550"/>
            <a:ext cx="2200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Behoud de noemer.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41300" y="4214813"/>
            <a:ext cx="8578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Vereenvoudig het resultaat tot de basisbreuk (indien mogelijk).</a:t>
            </a:r>
            <a:endParaRPr lang="nl-NL" sz="1800">
              <a:latin typeface="Calibri" panose="020F0502020204030204" pitchFamily="34" charset="0"/>
            </a:endParaRPr>
          </a:p>
        </p:txBody>
      </p:sp>
      <p:grpSp>
        <p:nvGrpSpPr>
          <p:cNvPr id="1067" name="Group 43"/>
          <p:cNvGrpSpPr>
            <a:grpSpLocks/>
          </p:cNvGrpSpPr>
          <p:nvPr/>
        </p:nvGrpSpPr>
        <p:grpSpPr bwMode="auto">
          <a:xfrm>
            <a:off x="1595438" y="4884738"/>
            <a:ext cx="844550" cy="366712"/>
            <a:chOff x="1005" y="3077"/>
            <a:chExt cx="532" cy="231"/>
          </a:xfrm>
        </p:grpSpPr>
        <p:sp>
          <p:nvSpPr>
            <p:cNvPr id="3109" name="Text Box 34"/>
            <p:cNvSpPr txBox="1">
              <a:spLocks noChangeArrowheads="1"/>
            </p:cNvSpPr>
            <p:nvPr/>
          </p:nvSpPr>
          <p:spPr bwMode="auto">
            <a:xfrm>
              <a:off x="1005" y="3077"/>
              <a:ext cx="5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>
                  <a:latin typeface="Calibri" panose="020F0502020204030204" pitchFamily="34" charset="0"/>
                </a:rPr>
                <a:t>(-7 + 3)</a:t>
              </a:r>
              <a:endParaRPr lang="nl-NL" sz="1800">
                <a:latin typeface="Calibri" panose="020F0502020204030204" pitchFamily="34" charset="0"/>
              </a:endParaRPr>
            </a:p>
          </p:txBody>
        </p:sp>
        <p:sp>
          <p:nvSpPr>
            <p:cNvPr id="3110" name="Line 35"/>
            <p:cNvSpPr>
              <a:spLocks noChangeShapeType="1"/>
            </p:cNvSpPr>
            <p:nvPr/>
          </p:nvSpPr>
          <p:spPr bwMode="auto">
            <a:xfrm>
              <a:off x="1056" y="3301"/>
              <a:ext cx="4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1824038" y="5192713"/>
            <a:ext cx="415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12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44600"/>
            <a:ext cx="3098800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Gelijknamige breuken optellen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3105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310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>
                  <a:solidFill>
                    <a:srgbClr val="174691"/>
                  </a:solidFill>
                  <a:latin typeface="Impact" panose="020B0806030902050204" pitchFamily="34" charset="0"/>
                </a:rPr>
                <a:t>Rekenen met breuken</a:t>
              </a:r>
              <a:endParaRPr lang="nl-NL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10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FCFDFE"/>
                  </a:solidFill>
                  <a:latin typeface="Impact" panose="020B0806030902050204" pitchFamily="34" charset="0"/>
                </a:rPr>
                <a:t>G1</a:t>
              </a:r>
              <a:endParaRPr lang="nl-BE" sz="3600">
                <a:latin typeface="Impact" panose="020B0806030902050204" pitchFamily="34" charset="0"/>
              </a:endParaRPr>
            </a:p>
          </p:txBody>
        </p:sp>
      </p:grpSp>
      <p:sp>
        <p:nvSpPr>
          <p:cNvPr id="1066" name="Text Box 42"/>
          <p:cNvSpPr txBox="1">
            <a:spLocks noChangeArrowheads="1"/>
          </p:cNvSpPr>
          <p:nvPr/>
        </p:nvSpPr>
        <p:spPr bwMode="auto">
          <a:xfrm>
            <a:off x="323850" y="2486025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 i="1">
                <a:latin typeface="Calibri" panose="020F0502020204030204" pitchFamily="34" charset="0"/>
              </a:rPr>
              <a:t>Rekenregel</a:t>
            </a:r>
            <a:endParaRPr lang="nl-NL" sz="1800" b="1" i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8" grpId="0"/>
      <p:bldP spid="16414" grpId="0"/>
      <p:bldP spid="16415" grpId="0"/>
      <p:bldP spid="16416" grpId="0"/>
      <p:bldP spid="16420" grpId="0"/>
      <p:bldP spid="34826" grpId="0" animBg="1"/>
      <p:bldP spid="10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44386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105" name="Rectangle 10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107" name="Rectangle 12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108" name="Rectangle 13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109" name="Rectangle 14"/>
          <p:cNvSpPr>
            <a:spLocks noChangeArrowheads="1"/>
          </p:cNvSpPr>
          <p:nvPr/>
        </p:nvSpPr>
        <p:spPr bwMode="auto">
          <a:xfrm>
            <a:off x="44386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110" name="Text Box 15"/>
          <p:cNvSpPr txBox="1">
            <a:spLocks noChangeArrowheads="1"/>
          </p:cNvSpPr>
          <p:nvPr/>
        </p:nvSpPr>
        <p:spPr bwMode="auto">
          <a:xfrm>
            <a:off x="303213" y="20081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11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4112" name="Object 17"/>
          <p:cNvGraphicFramePr>
            <a:graphicFrameLocks noChangeAspect="1"/>
          </p:cNvGraphicFramePr>
          <p:nvPr/>
        </p:nvGraphicFramePr>
        <p:xfrm>
          <a:off x="0" y="231457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Vergelijking" r:id="rId3" imgW="114151" imgH="215619" progId="Equation.3">
                  <p:embed/>
                </p:oleObj>
              </mc:Choice>
              <mc:Fallback>
                <p:oleObj name="Vergelijking" r:id="rId3" imgW="114151" imgH="21561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14575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3" name="Rectangle 18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114" name="Rectangle 1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115" name="Rectangle 2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17429" name="Object 21"/>
          <p:cNvGraphicFramePr>
            <a:graphicFrameLocks noChangeAspect="1"/>
          </p:cNvGraphicFramePr>
          <p:nvPr/>
        </p:nvGraphicFramePr>
        <p:xfrm>
          <a:off x="457200" y="6202363"/>
          <a:ext cx="5905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Vergelijking" r:id="rId5" imgW="444114" imgH="406048" progId="Equation.3">
                  <p:embed/>
                </p:oleObj>
              </mc:Choice>
              <mc:Fallback>
                <p:oleObj name="Vergelijking" r:id="rId5" imgW="444114" imgH="406048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202363"/>
                        <a:ext cx="59055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7" name="Text Box 23"/>
          <p:cNvSpPr txBox="1">
            <a:spLocks noChangeArrowheads="1"/>
          </p:cNvSpPr>
          <p:nvPr/>
        </p:nvSpPr>
        <p:spPr bwMode="auto">
          <a:xfrm>
            <a:off x="303213" y="20081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11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4119" name="Object 26"/>
          <p:cNvGraphicFramePr>
            <a:graphicFrameLocks noChangeAspect="1"/>
          </p:cNvGraphicFramePr>
          <p:nvPr/>
        </p:nvGraphicFramePr>
        <p:xfrm>
          <a:off x="0" y="231457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Vergelijking" r:id="rId7" imgW="114151" imgH="215619" progId="Equation.3">
                  <p:embed/>
                </p:oleObj>
              </mc:Choice>
              <mc:Fallback>
                <p:oleObj name="Vergelijking" r:id="rId7" imgW="114151" imgH="215619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14575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6" name="Object 28"/>
          <p:cNvGraphicFramePr>
            <a:graphicFrameLocks noChangeAspect="1"/>
          </p:cNvGraphicFramePr>
          <p:nvPr/>
        </p:nvGraphicFramePr>
        <p:xfrm>
          <a:off x="720725" y="2457450"/>
          <a:ext cx="11747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name="Vergelijking" r:id="rId8" imgW="888614" imgH="406224" progId="Equation.3">
                  <p:embed/>
                </p:oleObj>
              </mc:Choice>
              <mc:Fallback>
                <p:oleObj name="Vergelijking" r:id="rId8" imgW="888614" imgH="406224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" y="2457450"/>
                        <a:ext cx="117475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1" name="Rectangle 2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17438" name="Object 30"/>
          <p:cNvGraphicFramePr>
            <a:graphicFrameLocks noChangeAspect="1"/>
          </p:cNvGraphicFramePr>
          <p:nvPr/>
        </p:nvGraphicFramePr>
        <p:xfrm>
          <a:off x="539750" y="3249613"/>
          <a:ext cx="13509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9" name="Vergelijking" r:id="rId10" imgW="1002865" imgH="406224" progId="Equation.3">
                  <p:embed/>
                </p:oleObj>
              </mc:Choice>
              <mc:Fallback>
                <p:oleObj name="Vergelijking" r:id="rId10" imgW="1002865" imgH="406224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249613"/>
                        <a:ext cx="1350963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3" name="Rectangle 3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17440" name="Object 32"/>
          <p:cNvGraphicFramePr>
            <a:graphicFrameLocks noChangeAspect="1"/>
          </p:cNvGraphicFramePr>
          <p:nvPr/>
        </p:nvGraphicFramePr>
        <p:xfrm>
          <a:off x="503238" y="4041775"/>
          <a:ext cx="13827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name="Vergelijking" r:id="rId12" imgW="1028254" imgH="406224" progId="Equation.3">
                  <p:embed/>
                </p:oleObj>
              </mc:Choice>
              <mc:Fallback>
                <p:oleObj name="Vergelijking" r:id="rId12" imgW="1028254" imgH="406224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4041775"/>
                        <a:ext cx="1382712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42" name="Object 34"/>
          <p:cNvGraphicFramePr>
            <a:graphicFrameLocks noChangeAspect="1"/>
          </p:cNvGraphicFramePr>
          <p:nvPr/>
        </p:nvGraphicFramePr>
        <p:xfrm>
          <a:off x="496888" y="5481638"/>
          <a:ext cx="5826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Vergelijking" r:id="rId14" imgW="431613" imgH="406224" progId="Equation.3">
                  <p:embed/>
                </p:oleObj>
              </mc:Choice>
              <mc:Fallback>
                <p:oleObj name="Vergelijking" r:id="rId14" imgW="431613" imgH="406224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5481638"/>
                        <a:ext cx="582612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3492500" y="2917825"/>
            <a:ext cx="4432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Vereenvoudig de breuken (indien mogelijk).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3492500" y="3500438"/>
            <a:ext cx="3148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Maak de breuken gelijknamig.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3492500" y="4076700"/>
            <a:ext cx="50641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Tel de tellers op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   (rekenregel voor het optellen van gehele getallen).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3492500" y="4941888"/>
            <a:ext cx="2200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Behoud de noemer.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3492500" y="5516563"/>
            <a:ext cx="4670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Vereenvoudig het resultaat tot een basisbreuk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   (indien mogelijk).</a:t>
            </a:r>
            <a:endParaRPr lang="nl-NL" sz="1800">
              <a:latin typeface="Calibri" panose="020F0502020204030204" pitchFamily="34" charset="0"/>
            </a:endParaRPr>
          </a:p>
        </p:txBody>
      </p:sp>
      <p:grpSp>
        <p:nvGrpSpPr>
          <p:cNvPr id="2099" name="Group 51"/>
          <p:cNvGrpSpPr>
            <a:grpSpLocks/>
          </p:cNvGrpSpPr>
          <p:nvPr/>
        </p:nvGrpSpPr>
        <p:grpSpPr bwMode="auto">
          <a:xfrm>
            <a:off x="428625" y="4724400"/>
            <a:ext cx="1544638" cy="474663"/>
            <a:chOff x="319" y="2789"/>
            <a:chExt cx="973" cy="299"/>
          </a:xfrm>
        </p:grpSpPr>
        <p:sp>
          <p:nvSpPr>
            <p:cNvPr id="4138" name="Text Box 42"/>
            <p:cNvSpPr txBox="1">
              <a:spLocks noChangeArrowheads="1"/>
            </p:cNvSpPr>
            <p:nvPr/>
          </p:nvSpPr>
          <p:spPr bwMode="auto">
            <a:xfrm>
              <a:off x="499" y="2789"/>
              <a:ext cx="7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>
                  <a:latin typeface="Calibri" panose="020F0502020204030204" pitchFamily="34" charset="0"/>
                </a:rPr>
                <a:t>(- 3 + 2 - 7)</a:t>
              </a:r>
              <a:endParaRPr lang="nl-NL" sz="1800">
                <a:latin typeface="Calibri" panose="020F0502020204030204" pitchFamily="34" charset="0"/>
              </a:endParaRPr>
            </a:p>
          </p:txBody>
        </p:sp>
        <p:sp>
          <p:nvSpPr>
            <p:cNvPr id="4139" name="Line 43"/>
            <p:cNvSpPr>
              <a:spLocks noChangeShapeType="1"/>
            </p:cNvSpPr>
            <p:nvPr/>
          </p:nvSpPr>
          <p:spPr bwMode="auto">
            <a:xfrm>
              <a:off x="521" y="3004"/>
              <a:ext cx="7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40" name="Text Box 44"/>
            <p:cNvSpPr txBox="1">
              <a:spLocks noChangeArrowheads="1"/>
            </p:cNvSpPr>
            <p:nvPr/>
          </p:nvSpPr>
          <p:spPr bwMode="auto">
            <a:xfrm>
              <a:off x="319" y="2896"/>
              <a:ext cx="17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400">
                  <a:latin typeface="Times New Roman" panose="02020603050405020304" pitchFamily="18" charset="0"/>
                </a:rPr>
                <a:t>=</a:t>
              </a:r>
              <a:endParaRPr lang="nl-NL" sz="1400">
                <a:latin typeface="Times New Roman" panose="02020603050405020304" pitchFamily="18" charset="0"/>
              </a:endParaRPr>
            </a:p>
          </p:txBody>
        </p:sp>
      </p:grpSp>
      <p:sp>
        <p:nvSpPr>
          <p:cNvPr id="17453" name="Text Box 45"/>
          <p:cNvSpPr txBox="1">
            <a:spLocks noChangeArrowheads="1"/>
          </p:cNvSpPr>
          <p:nvPr/>
        </p:nvSpPr>
        <p:spPr bwMode="auto">
          <a:xfrm>
            <a:off x="1187450" y="5006975"/>
            <a:ext cx="30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6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44600"/>
            <a:ext cx="3336925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Ongelijknamige breuken optellen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4134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413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>
                  <a:solidFill>
                    <a:srgbClr val="174691"/>
                  </a:solidFill>
                  <a:latin typeface="Impact" panose="020B0806030902050204" pitchFamily="34" charset="0"/>
                </a:rPr>
                <a:t>Rekenen met breuken</a:t>
              </a:r>
              <a:endParaRPr lang="nl-NL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13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FCFDFE"/>
                  </a:solidFill>
                  <a:latin typeface="Impact" panose="020B0806030902050204" pitchFamily="34" charset="0"/>
                </a:rPr>
                <a:t>G1</a:t>
              </a:r>
              <a:endParaRPr lang="nl-BE" sz="3600">
                <a:latin typeface="Impact" panose="020B0806030902050204" pitchFamily="34" charset="0"/>
              </a:endParaRPr>
            </a:p>
          </p:txBody>
        </p:sp>
      </p:grpSp>
      <p:sp>
        <p:nvSpPr>
          <p:cNvPr id="2100" name="Text Box 52"/>
          <p:cNvSpPr txBox="1">
            <a:spLocks noChangeArrowheads="1"/>
          </p:cNvSpPr>
          <p:nvPr/>
        </p:nvSpPr>
        <p:spPr bwMode="auto">
          <a:xfrm>
            <a:off x="323850" y="1916113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 i="1">
                <a:latin typeface="Calibri" panose="020F0502020204030204" pitchFamily="34" charset="0"/>
              </a:rPr>
              <a:t>Rekenregel</a:t>
            </a:r>
            <a:endParaRPr lang="nl-NL" sz="1800" b="1" i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3" grpId="0"/>
      <p:bldP spid="17444" grpId="0"/>
      <p:bldP spid="17445" grpId="0"/>
      <p:bldP spid="17446" grpId="0"/>
      <p:bldP spid="17447" grpId="0"/>
      <p:bldP spid="17453" grpId="0"/>
      <p:bldP spid="34826" grpId="0" animBg="1"/>
      <p:bldP spid="21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44386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28" name="Rectangle 9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29" name="Rectangle 10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30" name="Rectangle 11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31" name="Rectangle 12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32" name="Rectangle 13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33" name="Rectangle 14"/>
          <p:cNvSpPr>
            <a:spLocks noChangeArrowheads="1"/>
          </p:cNvSpPr>
          <p:nvPr/>
        </p:nvSpPr>
        <p:spPr bwMode="auto">
          <a:xfrm>
            <a:off x="44386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34" name="Text Box 15"/>
          <p:cNvSpPr txBox="1">
            <a:spLocks noChangeArrowheads="1"/>
          </p:cNvSpPr>
          <p:nvPr/>
        </p:nvSpPr>
        <p:spPr bwMode="auto">
          <a:xfrm>
            <a:off x="303213" y="20081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3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5136" name="Object 17"/>
          <p:cNvGraphicFramePr>
            <a:graphicFrameLocks noChangeAspect="1"/>
          </p:cNvGraphicFramePr>
          <p:nvPr/>
        </p:nvGraphicFramePr>
        <p:xfrm>
          <a:off x="0" y="231457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Vergelijking" r:id="rId3" imgW="114151" imgH="215619" progId="Equation.3">
                  <p:embed/>
                </p:oleObj>
              </mc:Choice>
              <mc:Fallback>
                <p:oleObj name="Vergelijking" r:id="rId3" imgW="114151" imgH="21561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14575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7" name="Rectangle 18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38" name="Rectangle 1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39" name="Rectangle 2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40" name="Text Box 21"/>
          <p:cNvSpPr txBox="1">
            <a:spLocks noChangeArrowheads="1"/>
          </p:cNvSpPr>
          <p:nvPr/>
        </p:nvSpPr>
        <p:spPr bwMode="auto">
          <a:xfrm>
            <a:off x="303213" y="20081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4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42" name="Rectangle 23"/>
          <p:cNvSpPr>
            <a:spLocks noChangeArrowheads="1"/>
          </p:cNvSpPr>
          <p:nvPr/>
        </p:nvSpPr>
        <p:spPr bwMode="auto">
          <a:xfrm>
            <a:off x="0" y="2314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5143" name="Object 24"/>
          <p:cNvGraphicFramePr>
            <a:graphicFrameLocks noChangeAspect="1"/>
          </p:cNvGraphicFramePr>
          <p:nvPr/>
        </p:nvGraphicFramePr>
        <p:xfrm>
          <a:off x="0" y="231457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Vergelijking" r:id="rId5" imgW="114151" imgH="215619" progId="Equation.3">
                  <p:embed/>
                </p:oleObj>
              </mc:Choice>
              <mc:Fallback>
                <p:oleObj name="Vergelijking" r:id="rId5" imgW="114151" imgH="215619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14575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4" name="Rectangle 25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45" name="Rectangle 2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46" name="Rectangle 2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47" name="Rectangle 28"/>
          <p:cNvSpPr>
            <a:spLocks noChangeArrowheads="1"/>
          </p:cNvSpPr>
          <p:nvPr/>
        </p:nvSpPr>
        <p:spPr bwMode="auto">
          <a:xfrm>
            <a:off x="423386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48" name="Rectangle 29"/>
          <p:cNvSpPr>
            <a:spLocks noChangeArrowheads="1"/>
          </p:cNvSpPr>
          <p:nvPr/>
        </p:nvSpPr>
        <p:spPr bwMode="auto">
          <a:xfrm>
            <a:off x="427196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49" name="Rectangle 30"/>
          <p:cNvSpPr>
            <a:spLocks noChangeArrowheads="1"/>
          </p:cNvSpPr>
          <p:nvPr/>
        </p:nvSpPr>
        <p:spPr bwMode="auto">
          <a:xfrm>
            <a:off x="43624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50" name="Rectangle 31"/>
          <p:cNvSpPr>
            <a:spLocks noChangeArrowheads="1"/>
          </p:cNvSpPr>
          <p:nvPr/>
        </p:nvSpPr>
        <p:spPr bwMode="auto">
          <a:xfrm>
            <a:off x="438626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51" name="Rectangle 32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152" name="Rectangle 33"/>
          <p:cNvSpPr>
            <a:spLocks noChangeArrowheads="1"/>
          </p:cNvSpPr>
          <p:nvPr/>
        </p:nvSpPr>
        <p:spPr bwMode="auto">
          <a:xfrm>
            <a:off x="44577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346075" y="2205038"/>
            <a:ext cx="552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Info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20517" name="AutoShape 37">
            <a:hlinkClick r:id="" action="ppaction://noaction" highlightClick="1"/>
            <a:hlinkHover r:id="rId6" action="ppaction://hlinkfile"/>
          </p:cNvPr>
          <p:cNvSpPr>
            <a:spLocks noChangeArrowheads="1"/>
          </p:cNvSpPr>
          <p:nvPr/>
        </p:nvSpPr>
        <p:spPr bwMode="auto">
          <a:xfrm>
            <a:off x="6589713" y="3933825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20518" name="AutoShape 38">
            <a:hlinkClick r:id="" action="ppaction://noaction" highlightClick="1"/>
            <a:hlinkHover r:id="rId7" action="ppaction://hlinkfile"/>
          </p:cNvPr>
          <p:cNvSpPr>
            <a:spLocks noChangeArrowheads="1"/>
          </p:cNvSpPr>
          <p:nvPr/>
        </p:nvSpPr>
        <p:spPr bwMode="auto">
          <a:xfrm>
            <a:off x="2413000" y="5876925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0" name="Text Box 35"/>
          <p:cNvSpPr txBox="1">
            <a:spLocks noChangeArrowheads="1"/>
          </p:cNvSpPr>
          <p:nvPr/>
        </p:nvSpPr>
        <p:spPr bwMode="auto">
          <a:xfrm>
            <a:off x="347663" y="4081463"/>
            <a:ext cx="552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Info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41" name="Text Box 35"/>
          <p:cNvSpPr txBox="1">
            <a:spLocks noChangeArrowheads="1"/>
          </p:cNvSpPr>
          <p:nvPr/>
        </p:nvSpPr>
        <p:spPr bwMode="auto">
          <a:xfrm>
            <a:off x="4475163" y="4081463"/>
            <a:ext cx="1392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Voorbeelden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43" name="Text Box 35"/>
          <p:cNvSpPr txBox="1">
            <a:spLocks noChangeArrowheads="1"/>
          </p:cNvSpPr>
          <p:nvPr/>
        </p:nvSpPr>
        <p:spPr bwMode="auto">
          <a:xfrm>
            <a:off x="323850" y="6015038"/>
            <a:ext cx="1392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Voorbeelden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44" name="AutoShape 38">
            <a:hlinkClick r:id="" action="ppaction://noaction" highlightClick="1"/>
            <a:hlinkHover r:id="rId8" action="ppaction://hlinkpres?slideindex=1&amp;slidetitle=PowerPoint-presentatie"/>
          </p:cNvPr>
          <p:cNvSpPr>
            <a:spLocks noChangeArrowheads="1"/>
          </p:cNvSpPr>
          <p:nvPr/>
        </p:nvSpPr>
        <p:spPr bwMode="auto">
          <a:xfrm>
            <a:off x="1476375" y="3933825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45" name="AutoShape 38">
            <a:hlinkClick r:id="" action="ppaction://noaction" highlightClick="1"/>
            <a:hlinkHover r:id="rId9" action="ppaction://hlinkpres?slideindex=1&amp;slidetitle=PowerPoint-presentatie"/>
          </p:cNvPr>
          <p:cNvSpPr>
            <a:spLocks noChangeArrowheads="1"/>
          </p:cNvSpPr>
          <p:nvPr/>
        </p:nvSpPr>
        <p:spPr bwMode="auto">
          <a:xfrm>
            <a:off x="1476375" y="2060575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44600"/>
            <a:ext cx="1739900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Vereenvoudigen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62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6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>
                  <a:solidFill>
                    <a:srgbClr val="174691"/>
                  </a:solidFill>
                  <a:latin typeface="Impact" panose="020B0806030902050204" pitchFamily="34" charset="0"/>
                </a:rPr>
                <a:t>Rekenen met breuken</a:t>
              </a:r>
              <a:endParaRPr lang="nl-NL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6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FCFDFE"/>
                  </a:solidFill>
                  <a:latin typeface="Impact" panose="020B0806030902050204" pitchFamily="34" charset="0"/>
                </a:rPr>
                <a:t>G1</a:t>
              </a:r>
              <a:endParaRPr lang="nl-BE" sz="3600">
                <a:latin typeface="Impact" panose="020B0806030902050204" pitchFamily="34" charset="0"/>
              </a:endParaRPr>
            </a:p>
          </p:txBody>
        </p:sp>
      </p:grp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323850" y="3133725"/>
            <a:ext cx="2005013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Gelijknamig maken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323850" y="5006975"/>
            <a:ext cx="3492500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Optellen en aftrekken van breuken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5" grpId="0"/>
      <p:bldP spid="20517" grpId="0" animBg="1"/>
      <p:bldP spid="20518" grpId="0" animBg="1"/>
      <p:bldP spid="40" grpId="0"/>
      <p:bldP spid="41" grpId="0"/>
      <p:bldP spid="43" grpId="0"/>
      <p:bldP spid="44" grpId="0" animBg="1"/>
      <p:bldP spid="45" grpId="0" animBg="1"/>
      <p:bldP spid="34826" grpId="0" animBg="1"/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9" name="Object 2"/>
          <p:cNvGraphicFramePr>
            <a:graphicFrameLocks noChangeAspect="1"/>
          </p:cNvGraphicFramePr>
          <p:nvPr/>
        </p:nvGraphicFramePr>
        <p:xfrm>
          <a:off x="774700" y="3536950"/>
          <a:ext cx="6667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Vergelijking" r:id="rId3" imgW="533169" imgH="431613" progId="Equation.3">
                  <p:embed/>
                </p:oleObj>
              </mc:Choice>
              <mc:Fallback>
                <p:oleObj name="Vergelijking" r:id="rId3" imgW="533169" imgH="43161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3536950"/>
                        <a:ext cx="66675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6152" name="Object 3"/>
          <p:cNvGraphicFramePr>
            <a:graphicFrameLocks noChangeAspect="1"/>
          </p:cNvGraphicFramePr>
          <p:nvPr/>
        </p:nvGraphicFramePr>
        <p:xfrm>
          <a:off x="747713" y="2457450"/>
          <a:ext cx="87153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Vergelijking" r:id="rId5" imgW="647419" imgH="406224" progId="Equation.3">
                  <p:embed/>
                </p:oleObj>
              </mc:Choice>
              <mc:Fallback>
                <p:oleObj name="Vergelijking" r:id="rId5" imgW="647419" imgH="406224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2457450"/>
                        <a:ext cx="871537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6154" name="Object 4"/>
          <p:cNvGraphicFramePr>
            <a:graphicFrameLocks noChangeAspect="1"/>
          </p:cNvGraphicFramePr>
          <p:nvPr/>
        </p:nvGraphicFramePr>
        <p:xfrm>
          <a:off x="395288" y="3744913"/>
          <a:ext cx="352425" cy="12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Vergelijking" r:id="rId7" imgW="279279" imgH="101556" progId="Equation.3">
                  <p:embed/>
                </p:oleObj>
              </mc:Choice>
              <mc:Fallback>
                <p:oleObj name="Vergelijking" r:id="rId7" imgW="279279" imgH="10155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744913"/>
                        <a:ext cx="352425" cy="125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5" name="Object 5"/>
          <p:cNvGraphicFramePr>
            <a:graphicFrameLocks noChangeAspect="1"/>
          </p:cNvGraphicFramePr>
          <p:nvPr/>
        </p:nvGraphicFramePr>
        <p:xfrm>
          <a:off x="430213" y="4581525"/>
          <a:ext cx="5603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Vergelijking" r:id="rId9" imgW="418918" imgH="406224" progId="Equation.3">
                  <p:embed/>
                </p:oleObj>
              </mc:Choice>
              <mc:Fallback>
                <p:oleObj name="Vergelijking" r:id="rId9" imgW="418918" imgH="40622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3" y="4581525"/>
                        <a:ext cx="560387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57" name="Group 61"/>
          <p:cNvGrpSpPr>
            <a:grpSpLocks/>
          </p:cNvGrpSpPr>
          <p:nvPr/>
        </p:nvGrpSpPr>
        <p:grpSpPr bwMode="auto">
          <a:xfrm>
            <a:off x="584200" y="3313113"/>
            <a:ext cx="1125538" cy="930275"/>
            <a:chOff x="410" y="2345"/>
            <a:chExt cx="709" cy="586"/>
          </a:xfrm>
        </p:grpSpPr>
        <p:sp>
          <p:nvSpPr>
            <p:cNvPr id="4" name="Line 14"/>
            <p:cNvSpPr>
              <a:spLocks noChangeShapeType="1"/>
            </p:cNvSpPr>
            <p:nvPr/>
          </p:nvSpPr>
          <p:spPr bwMode="auto">
            <a:xfrm flipV="1">
              <a:off x="549" y="2499"/>
              <a:ext cx="136" cy="136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" name="Line 15"/>
            <p:cNvSpPr>
              <a:spLocks noChangeShapeType="1"/>
            </p:cNvSpPr>
            <p:nvPr/>
          </p:nvSpPr>
          <p:spPr bwMode="auto">
            <a:xfrm flipV="1">
              <a:off x="797" y="2680"/>
              <a:ext cx="136" cy="136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6171" name="Text Box 16"/>
            <p:cNvSpPr txBox="1">
              <a:spLocks noChangeArrowheads="1"/>
            </p:cNvSpPr>
            <p:nvPr/>
          </p:nvSpPr>
          <p:spPr bwMode="auto">
            <a:xfrm>
              <a:off x="410" y="2345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6600CC"/>
                  </a:solidFill>
                  <a:latin typeface="Calibri" panose="020F0502020204030204" pitchFamily="34" charset="0"/>
                </a:rPr>
                <a:t>5</a:t>
              </a:r>
              <a:endParaRPr lang="nl-NL" sz="1800" b="1">
                <a:solidFill>
                  <a:srgbClr val="6600CC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172" name="Text Box 17"/>
            <p:cNvSpPr txBox="1">
              <a:spLocks noChangeArrowheads="1"/>
            </p:cNvSpPr>
            <p:nvPr/>
          </p:nvSpPr>
          <p:spPr bwMode="auto">
            <a:xfrm>
              <a:off x="930" y="2700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6600CC"/>
                  </a:solidFill>
                  <a:latin typeface="Calibri" panose="020F0502020204030204" pitchFamily="34" charset="0"/>
                </a:rPr>
                <a:t>1</a:t>
              </a:r>
              <a:endParaRPr lang="nl-NL" sz="1800" b="1">
                <a:solidFill>
                  <a:srgbClr val="6600CC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4158" name="Group 62"/>
          <p:cNvGrpSpPr>
            <a:grpSpLocks/>
          </p:cNvGrpSpPr>
          <p:nvPr/>
        </p:nvGrpSpPr>
        <p:grpSpPr bwMode="auto">
          <a:xfrm>
            <a:off x="612775" y="3319463"/>
            <a:ext cx="1068388" cy="925512"/>
            <a:chOff x="410" y="2348"/>
            <a:chExt cx="673" cy="583"/>
          </a:xfrm>
        </p:grpSpPr>
        <p:sp>
          <p:nvSpPr>
            <p:cNvPr id="6165" name="Rectangle 19"/>
            <p:cNvSpPr>
              <a:spLocks noChangeArrowheads="1"/>
            </p:cNvSpPr>
            <p:nvPr/>
          </p:nvSpPr>
          <p:spPr bwMode="auto">
            <a:xfrm>
              <a:off x="410" y="2700"/>
              <a:ext cx="18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sz="1800" b="1">
                  <a:solidFill>
                    <a:srgbClr val="0066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nl-NL" sz="1800" b="1">
                <a:solidFill>
                  <a:srgbClr val="0066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166" name="Text Box 20"/>
            <p:cNvSpPr txBox="1">
              <a:spLocks noChangeArrowheads="1"/>
            </p:cNvSpPr>
            <p:nvPr/>
          </p:nvSpPr>
          <p:spPr bwMode="auto">
            <a:xfrm>
              <a:off x="894" y="2348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006600"/>
                  </a:solidFill>
                  <a:latin typeface="Calibri" panose="020F0502020204030204" pitchFamily="34" charset="0"/>
                </a:rPr>
                <a:t>1</a:t>
              </a:r>
              <a:endParaRPr lang="nl-NL" sz="1800" b="1">
                <a:solidFill>
                  <a:srgbClr val="0066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" name="Line 21"/>
            <p:cNvSpPr>
              <a:spLocks noChangeShapeType="1"/>
            </p:cNvSpPr>
            <p:nvPr/>
          </p:nvSpPr>
          <p:spPr bwMode="auto">
            <a:xfrm>
              <a:off x="560" y="2676"/>
              <a:ext cx="136" cy="136"/>
            </a:xfrm>
            <a:prstGeom prst="lin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7" name="Line 22"/>
            <p:cNvSpPr>
              <a:spLocks noChangeShapeType="1"/>
            </p:cNvSpPr>
            <p:nvPr/>
          </p:nvSpPr>
          <p:spPr bwMode="auto">
            <a:xfrm>
              <a:off x="804" y="2492"/>
              <a:ext cx="136" cy="136"/>
            </a:xfrm>
            <a:prstGeom prst="lin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3779838" y="2565400"/>
            <a:ext cx="3463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Bepaal het teken en plaats het in </a:t>
            </a:r>
            <a:br>
              <a:rPr lang="nl-BE" sz="1800">
                <a:latin typeface="Calibri" panose="020F0502020204030204" pitchFamily="34" charset="0"/>
              </a:rPr>
            </a:br>
            <a:r>
              <a:rPr lang="nl-BE" sz="1800">
                <a:latin typeface="Calibri" panose="020F0502020204030204" pitchFamily="34" charset="0"/>
              </a:rPr>
              <a:t>   de teller of voor de breukstreep.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3779838" y="3422650"/>
            <a:ext cx="42021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Herschrijf de opgave op één breukstreep.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3779838" y="3998913"/>
            <a:ext cx="17065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Vereenvoudig.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779838" y="4587875"/>
            <a:ext cx="30146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Vermenigvuldig de tellers 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   vermenigvuldig de noemers.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7176" name="AutoShape 8">
            <a:hlinkClick r:id="" action="ppaction://noaction" highlightClick="1"/>
            <a:hlinkHover r:id="rId11" action="ppaction://hlinkfile"/>
          </p:cNvPr>
          <p:cNvSpPr>
            <a:spLocks noChangeArrowheads="1"/>
          </p:cNvSpPr>
          <p:nvPr/>
        </p:nvSpPr>
        <p:spPr bwMode="auto">
          <a:xfrm>
            <a:off x="684213" y="6137275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272573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Breuken vermenigvuldigen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6160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6163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>
                  <a:solidFill>
                    <a:srgbClr val="174691"/>
                  </a:solidFill>
                  <a:latin typeface="Impact" panose="020B0806030902050204" pitchFamily="34" charset="0"/>
                </a:rPr>
                <a:t>Rekenen met breuken</a:t>
              </a:r>
              <a:endParaRPr lang="nl-NL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64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FCFDFE"/>
                  </a:solidFill>
                  <a:latin typeface="Impact" panose="020B0806030902050204" pitchFamily="34" charset="0"/>
                </a:rPr>
                <a:t>G1</a:t>
              </a:r>
              <a:endParaRPr lang="nl-BE" sz="3600">
                <a:latin typeface="Impact" panose="020B0806030902050204" pitchFamily="34" charset="0"/>
              </a:endParaRPr>
            </a:p>
          </p:txBody>
        </p:sp>
      </p:grpSp>
      <p:sp>
        <p:nvSpPr>
          <p:cNvPr id="4156" name="Text Box 60"/>
          <p:cNvSpPr txBox="1">
            <a:spLocks noChangeArrowheads="1"/>
          </p:cNvSpPr>
          <p:nvPr/>
        </p:nvSpPr>
        <p:spPr bwMode="auto">
          <a:xfrm>
            <a:off x="323850" y="1909763"/>
            <a:ext cx="292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 i="1">
                <a:latin typeface="Calibri" panose="020F0502020204030204" pitchFamily="34" charset="0"/>
              </a:rPr>
              <a:t>Rekenregel (handig rekenen)</a:t>
            </a:r>
            <a:endParaRPr lang="nl-NL" sz="1800" b="1" i="1">
              <a:latin typeface="Calibri" panose="020F0502020204030204" pitchFamily="34" charset="0"/>
            </a:endParaRP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323850" y="5510213"/>
            <a:ext cx="14097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Voorbeelden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7" grpId="0"/>
      <p:bldP spid="6168" grpId="0"/>
      <p:bldP spid="6169" grpId="0"/>
      <p:bldP spid="6170" grpId="0"/>
      <p:bldP spid="7176" grpId="0" animBg="1"/>
      <p:bldP spid="34826" grpId="0" animBg="1"/>
      <p:bldP spid="4156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6151" name="Object 2"/>
          <p:cNvGraphicFramePr>
            <a:graphicFrameLocks noChangeAspect="1"/>
          </p:cNvGraphicFramePr>
          <p:nvPr/>
        </p:nvGraphicFramePr>
        <p:xfrm>
          <a:off x="649288" y="2384425"/>
          <a:ext cx="7477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Vergelijking" r:id="rId3" imgW="558558" imgH="406224" progId="Equation.3">
                  <p:embed/>
                </p:oleObj>
              </mc:Choice>
              <mc:Fallback>
                <p:oleObj name="Vergelijking" r:id="rId3" imgW="558558" imgH="406224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8" y="2384425"/>
                        <a:ext cx="747712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6153" name="Object 3"/>
          <p:cNvGraphicFramePr>
            <a:graphicFrameLocks noChangeAspect="1"/>
          </p:cNvGraphicFramePr>
          <p:nvPr/>
        </p:nvGraphicFramePr>
        <p:xfrm>
          <a:off x="450850" y="3860800"/>
          <a:ext cx="88582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Vergelijking" r:id="rId5" imgW="660113" imgH="431613" progId="Equation.3">
                  <p:embed/>
                </p:oleObj>
              </mc:Choice>
              <mc:Fallback>
                <p:oleObj name="Vergelijking" r:id="rId5" imgW="660113" imgH="43161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3860800"/>
                        <a:ext cx="88582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1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6155" name="Object 4"/>
          <p:cNvGraphicFramePr>
            <a:graphicFrameLocks noChangeAspect="1"/>
          </p:cNvGraphicFramePr>
          <p:nvPr/>
        </p:nvGraphicFramePr>
        <p:xfrm>
          <a:off x="468313" y="4545013"/>
          <a:ext cx="6842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Vergelijking" r:id="rId7" imgW="507780" imgH="406224" progId="Equation.3">
                  <p:embed/>
                </p:oleObj>
              </mc:Choice>
              <mc:Fallback>
                <p:oleObj name="Vergelijking" r:id="rId7" imgW="507780" imgH="40622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545013"/>
                        <a:ext cx="684212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6" name="Object 5"/>
          <p:cNvGraphicFramePr>
            <a:graphicFrameLocks noChangeAspect="1"/>
          </p:cNvGraphicFramePr>
          <p:nvPr/>
        </p:nvGraphicFramePr>
        <p:xfrm>
          <a:off x="436563" y="3141663"/>
          <a:ext cx="104933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Vergelijking" r:id="rId9" imgW="787058" imgH="406224" progId="Equation.3">
                  <p:embed/>
                </p:oleObj>
              </mc:Choice>
              <mc:Fallback>
                <p:oleObj name="Vergelijking" r:id="rId9" imgW="787058" imgH="40622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63" y="3141663"/>
                        <a:ext cx="1049337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911600" y="2716213"/>
            <a:ext cx="41163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Vermenigvuldig de eerste breuk met het</a:t>
            </a:r>
            <a:br>
              <a:rPr lang="nl-BE" sz="1800">
                <a:latin typeface="Calibri" panose="020F0502020204030204" pitchFamily="34" charset="0"/>
              </a:rPr>
            </a:br>
            <a:r>
              <a:rPr lang="nl-BE" sz="1800">
                <a:latin typeface="Calibri" panose="020F0502020204030204" pitchFamily="34" charset="0"/>
              </a:rPr>
              <a:t>   omgekeerde van de tweede breuk.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894138" y="3573463"/>
            <a:ext cx="4565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Pas de rekenregel voor het vermenigvuldigen</a:t>
            </a:r>
            <a:br>
              <a:rPr lang="nl-BE" sz="1800">
                <a:latin typeface="Calibri" panose="020F0502020204030204" pitchFamily="34" charset="0"/>
              </a:rPr>
            </a:br>
            <a:r>
              <a:rPr lang="nl-BE" sz="1800">
                <a:latin typeface="Calibri" panose="020F0502020204030204" pitchFamily="34" charset="0"/>
              </a:rPr>
              <a:t>   van breuken toe.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7176" name="AutoShape 8">
            <a:hlinkClick r:id="" action="ppaction://noaction" highlightClick="1"/>
            <a:hlinkHover r:id="rId11" action="ppaction://hlinkfile"/>
          </p:cNvPr>
          <p:cNvSpPr>
            <a:spLocks noChangeArrowheads="1"/>
          </p:cNvSpPr>
          <p:nvPr/>
        </p:nvSpPr>
        <p:spPr bwMode="auto">
          <a:xfrm>
            <a:off x="684213" y="6094413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155733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Breuken delen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7181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7184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>
                  <a:solidFill>
                    <a:srgbClr val="174691"/>
                  </a:solidFill>
                  <a:latin typeface="Impact" panose="020B0806030902050204" pitchFamily="34" charset="0"/>
                </a:rPr>
                <a:t>Rekenen met breuken</a:t>
              </a:r>
              <a:endParaRPr lang="nl-NL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185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FCFDFE"/>
                  </a:solidFill>
                  <a:latin typeface="Impact" panose="020B0806030902050204" pitchFamily="34" charset="0"/>
                </a:rPr>
                <a:t>G1</a:t>
              </a:r>
              <a:endParaRPr lang="nl-BE" sz="3600">
                <a:latin typeface="Impact" panose="020B0806030902050204" pitchFamily="34" charset="0"/>
              </a:endParaRPr>
            </a:p>
          </p:txBody>
        </p:sp>
      </p:grp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323850" y="1909763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 i="1">
                <a:latin typeface="Calibri" panose="020F0502020204030204" pitchFamily="34" charset="0"/>
              </a:rPr>
              <a:t>Rekenregel</a:t>
            </a:r>
            <a:endParaRPr lang="nl-NL" sz="1800" b="1" i="1">
              <a:latin typeface="Calibri" panose="020F0502020204030204" pitchFamily="34" charset="0"/>
            </a:endParaRP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323850" y="5367338"/>
            <a:ext cx="14097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Voorbeelden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7" grpId="0"/>
      <p:bldP spid="6158" grpId="0"/>
      <p:bldP spid="7176" grpId="0" animBg="1"/>
      <p:bldP spid="34826" grpId="0" animBg="1"/>
      <p:bldP spid="5162" grpId="0"/>
      <p:bldP spid="2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226</Words>
  <Application>Microsoft Office PowerPoint</Application>
  <PresentationFormat>Diavoorstelling (4:3)</PresentationFormat>
  <Paragraphs>72</Paragraphs>
  <Slides>6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Arial</vt:lpstr>
      <vt:lpstr>Calibri</vt:lpstr>
      <vt:lpstr>Comic Sans MS</vt:lpstr>
      <vt:lpstr>Impact</vt:lpstr>
      <vt:lpstr>Times New Roman</vt:lpstr>
      <vt:lpstr>Standaardontwerp</vt:lpstr>
      <vt:lpstr>Vergelijking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38</cp:revision>
  <dcterms:created xsi:type="dcterms:W3CDTF">2009-11-24T15:08:55Z</dcterms:created>
  <dcterms:modified xsi:type="dcterms:W3CDTF">2013-12-16T16:44:10Z</dcterms:modified>
</cp:coreProperties>
</file>