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2" r:id="rId2"/>
    <p:sldId id="273" r:id="rId3"/>
    <p:sldId id="274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9ECF6"/>
    <a:srgbClr val="002C5E"/>
    <a:srgbClr val="D49E00"/>
    <a:srgbClr val="3DB645"/>
    <a:srgbClr val="4A66AA"/>
    <a:srgbClr val="F064FF"/>
    <a:srgbClr val="E1CA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l-NL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DA1B48D-07E5-44F6-8800-70D7E566B9C4}" type="datetimeFigureOut">
              <a:rPr lang="nl-NL"/>
              <a:pPr/>
              <a:t>6-12-2013</a:t>
            </a:fld>
            <a:endParaRPr lang="nl-NL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l-NL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657108C-D81F-4468-90AB-0EFB66F45A6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14829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4423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01082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C767CA-FA5A-47F5-96A4-F45C2B076FB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2593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14064-2673-4AD9-A2BE-0B653E7A16E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9029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4479C3-426F-4972-8426-E0DF6783FE6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7373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05B401-4B33-4410-B9E2-1D4DE219DF5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2071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AD613D-B0FF-41F2-84A9-FAB5763C517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1721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DDCB20-C3BC-4AC0-9F7A-571E439C90F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149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F786B3-7D85-4F98-8290-A99955C58ED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0721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92C334-7441-46DC-BBD3-717CB227184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530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606900-488C-4901-BCAA-BAA2C81AAD4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42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872321-A5C9-491C-8F7C-B942CEC505C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4085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A8A20B-DEE3-4A0B-948F-79FE54F1328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5346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CA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6B1A000-89E4-4FB2-99E3-526461381E6B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076325" y="2770188"/>
            <a:ext cx="8061325" cy="1079500"/>
          </a:xfrm>
          <a:prstGeom prst="rect">
            <a:avLst/>
          </a:prstGeom>
          <a:solidFill>
            <a:srgbClr val="C59C22"/>
          </a:solidFill>
          <a:ln w="25400">
            <a:solidFill>
              <a:srgbClr val="C59C22"/>
            </a:solidFill>
            <a:miter lim="800000"/>
            <a:headEnd/>
            <a:tailEnd/>
          </a:ln>
        </p:spPr>
        <p:txBody>
          <a:bodyPr lIns="72000" rIns="72000" anchor="ctr"/>
          <a:lstStyle/>
          <a:p>
            <a:r>
              <a:rPr lang="nl-BE" sz="2000" b="1" i="1">
                <a:solidFill>
                  <a:srgbClr val="002C5E"/>
                </a:solidFill>
                <a:latin typeface="Comic Sans MS" panose="030F0702030302020204" pitchFamily="66" charset="0"/>
              </a:rPr>
              <a:t> </a:t>
            </a:r>
            <a:r>
              <a:rPr lang="nl-BE" sz="3200" b="1" i="1">
                <a:solidFill>
                  <a:srgbClr val="174691"/>
                </a:solidFill>
                <a:latin typeface="Comic Sans MS" panose="030F0702030302020204" pitchFamily="66" charset="0"/>
              </a:rPr>
              <a:t>Breuken gelijknamig maken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7451725" y="6453188"/>
            <a:ext cx="1606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2C5E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b="1" i="1">
                <a:solidFill>
                  <a:srgbClr val="174691"/>
                </a:solidFill>
                <a:latin typeface="Comic Sans MS" panose="030F0702030302020204" pitchFamily="66" charset="0"/>
              </a:rPr>
              <a:t>© André Snijers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1510" name="Text Box 19"/>
          <p:cNvSpPr txBox="1">
            <a:spLocks noChangeArrowheads="1"/>
          </p:cNvSpPr>
          <p:nvPr/>
        </p:nvSpPr>
        <p:spPr bwMode="auto">
          <a:xfrm>
            <a:off x="3190875" y="1490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nl-BE" sz="2400">
              <a:latin typeface="Times New Roman" panose="02020603050405020304" pitchFamily="18" charset="0"/>
            </a:endParaRPr>
          </a:p>
        </p:txBody>
      </p:sp>
      <p:grpSp>
        <p:nvGrpSpPr>
          <p:cNvPr id="21511" name="Group 51"/>
          <p:cNvGrpSpPr>
            <a:grpSpLocks/>
          </p:cNvGrpSpPr>
          <p:nvPr/>
        </p:nvGrpSpPr>
        <p:grpSpPr bwMode="auto">
          <a:xfrm>
            <a:off x="457200" y="476250"/>
            <a:ext cx="3303588" cy="914400"/>
            <a:chOff x="288" y="300"/>
            <a:chExt cx="2081" cy="576"/>
          </a:xfrm>
        </p:grpSpPr>
        <p:sp>
          <p:nvSpPr>
            <p:cNvPr id="21512" name="Text Box 9"/>
            <p:cNvSpPr txBox="1">
              <a:spLocks noChangeArrowheads="1"/>
            </p:cNvSpPr>
            <p:nvPr/>
          </p:nvSpPr>
          <p:spPr bwMode="auto">
            <a:xfrm>
              <a:off x="297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b="1">
                  <a:solidFill>
                    <a:srgbClr val="FFFFFF"/>
                  </a:solidFill>
                </a:rPr>
                <a:t>M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13" name="Text Box 10"/>
            <p:cNvSpPr txBox="1">
              <a:spLocks noChangeArrowheads="1"/>
            </p:cNvSpPr>
            <p:nvPr/>
          </p:nvSpPr>
          <p:spPr bwMode="auto">
            <a:xfrm>
              <a:off x="586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nl-BE" b="1">
                  <a:solidFill>
                    <a:srgbClr val="FFFFFF"/>
                  </a:solidFill>
                </a:rPr>
                <a:t>A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14" name="Text Box 11"/>
            <p:cNvSpPr txBox="1">
              <a:spLocks noChangeArrowheads="1"/>
            </p:cNvSpPr>
            <p:nvPr/>
          </p:nvSpPr>
          <p:spPr bwMode="auto">
            <a:xfrm>
              <a:off x="1159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b="1">
                  <a:solidFill>
                    <a:srgbClr val="FFFFFF"/>
                  </a:solidFill>
                </a:rPr>
                <a:t>R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15" name="Text Box 12"/>
            <p:cNvSpPr txBox="1">
              <a:spLocks noChangeArrowheads="1"/>
            </p:cNvSpPr>
            <p:nvPr/>
          </p:nvSpPr>
          <p:spPr bwMode="auto">
            <a:xfrm>
              <a:off x="872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b="1">
                  <a:solidFill>
                    <a:srgbClr val="FFFFFF"/>
                  </a:solidFill>
                </a:rPr>
                <a:t>T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16" name="Text Box 13"/>
            <p:cNvSpPr txBox="1">
              <a:spLocks noChangeArrowheads="1"/>
            </p:cNvSpPr>
            <p:nvPr/>
          </p:nvSpPr>
          <p:spPr bwMode="auto">
            <a:xfrm>
              <a:off x="1724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b="1">
                  <a:solidFill>
                    <a:srgbClr val="FFFFFF"/>
                  </a:solidFill>
                </a:rPr>
                <a:t>X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17" name="Text Box 14"/>
            <p:cNvSpPr txBox="1">
              <a:spLocks noChangeArrowheads="1"/>
            </p:cNvSpPr>
            <p:nvPr/>
          </p:nvSpPr>
          <p:spPr bwMode="auto">
            <a:xfrm>
              <a:off x="1445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18" name="Text Box 29"/>
            <p:cNvSpPr txBox="1">
              <a:spLocks noChangeArrowheads="1"/>
            </p:cNvSpPr>
            <p:nvPr/>
          </p:nvSpPr>
          <p:spPr bwMode="auto">
            <a:xfrm>
              <a:off x="28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1519" name="Text Box 30"/>
            <p:cNvSpPr txBox="1">
              <a:spLocks noChangeArrowheads="1"/>
            </p:cNvSpPr>
            <p:nvPr/>
          </p:nvSpPr>
          <p:spPr bwMode="auto">
            <a:xfrm>
              <a:off x="57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W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20" name="Text Box 31"/>
            <p:cNvSpPr txBox="1">
              <a:spLocks noChangeArrowheads="1"/>
            </p:cNvSpPr>
            <p:nvPr/>
          </p:nvSpPr>
          <p:spPr bwMode="auto">
            <a:xfrm>
              <a:off x="431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1521" name="Text Box 32"/>
            <p:cNvSpPr txBox="1">
              <a:spLocks noChangeArrowheads="1"/>
            </p:cNvSpPr>
            <p:nvPr/>
          </p:nvSpPr>
          <p:spPr bwMode="auto">
            <a:xfrm>
              <a:off x="100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K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22" name="Text Box 33"/>
            <p:cNvSpPr txBox="1">
              <a:spLocks noChangeArrowheads="1"/>
            </p:cNvSpPr>
            <p:nvPr/>
          </p:nvSpPr>
          <p:spPr bwMode="auto">
            <a:xfrm>
              <a:off x="114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U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23" name="Text Box 34"/>
            <p:cNvSpPr txBox="1">
              <a:spLocks noChangeArrowheads="1"/>
            </p:cNvSpPr>
            <p:nvPr/>
          </p:nvSpPr>
          <p:spPr bwMode="auto">
            <a:xfrm>
              <a:off x="129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N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24" name="Text Box 35"/>
            <p:cNvSpPr txBox="1">
              <a:spLocks noChangeArrowheads="1"/>
            </p:cNvSpPr>
            <p:nvPr/>
          </p:nvSpPr>
          <p:spPr bwMode="auto">
            <a:xfrm>
              <a:off x="158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E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25" name="Text Box 36"/>
            <p:cNvSpPr txBox="1">
              <a:spLocks noChangeArrowheads="1"/>
            </p:cNvSpPr>
            <p:nvPr/>
          </p:nvSpPr>
          <p:spPr bwMode="auto">
            <a:xfrm>
              <a:off x="1429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D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26" name="Text Box 37"/>
            <p:cNvSpPr txBox="1">
              <a:spLocks noChangeArrowheads="1"/>
            </p:cNvSpPr>
            <p:nvPr/>
          </p:nvSpPr>
          <p:spPr bwMode="auto">
            <a:xfrm>
              <a:off x="720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27" name="Text Box 38"/>
            <p:cNvSpPr txBox="1">
              <a:spLocks noChangeArrowheads="1"/>
            </p:cNvSpPr>
            <p:nvPr/>
          </p:nvSpPr>
          <p:spPr bwMode="auto">
            <a:xfrm>
              <a:off x="860" y="571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46800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S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28" name="Text Box 39"/>
            <p:cNvSpPr txBox="1">
              <a:spLocks noChangeArrowheads="1"/>
            </p:cNvSpPr>
            <p:nvPr/>
          </p:nvSpPr>
          <p:spPr bwMode="auto">
            <a:xfrm>
              <a:off x="1726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1529" name="Text Box 41"/>
            <p:cNvSpPr txBox="1">
              <a:spLocks noChangeArrowheads="1"/>
            </p:cNvSpPr>
            <p:nvPr/>
          </p:nvSpPr>
          <p:spPr bwMode="auto">
            <a:xfrm>
              <a:off x="1860" y="572"/>
              <a:ext cx="113" cy="163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21530" name="Group 49"/>
            <p:cNvGrpSpPr>
              <a:grpSpLocks/>
            </p:cNvGrpSpPr>
            <p:nvPr/>
          </p:nvGrpSpPr>
          <p:grpSpPr bwMode="auto">
            <a:xfrm>
              <a:off x="1927" y="422"/>
              <a:ext cx="442" cy="454"/>
              <a:chOff x="1927" y="422"/>
              <a:chExt cx="442" cy="454"/>
            </a:xfrm>
          </p:grpSpPr>
          <p:sp>
            <p:nvSpPr>
              <p:cNvPr id="21531" name="AutoShape 42"/>
              <p:cNvSpPr>
                <a:spLocks noChangeArrowheads="1"/>
              </p:cNvSpPr>
              <p:nvPr/>
            </p:nvSpPr>
            <p:spPr bwMode="auto">
              <a:xfrm>
                <a:off x="1927" y="422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532" name="AutoShape 46"/>
              <p:cNvSpPr>
                <a:spLocks noChangeArrowheads="1"/>
              </p:cNvSpPr>
              <p:nvPr/>
            </p:nvSpPr>
            <p:spPr bwMode="auto">
              <a:xfrm rot="10800000">
                <a:off x="1930" y="649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533" name="Text Box 47"/>
              <p:cNvSpPr txBox="1">
                <a:spLocks noChangeArrowheads="1"/>
              </p:cNvSpPr>
              <p:nvPr/>
            </p:nvSpPr>
            <p:spPr bwMode="auto">
              <a:xfrm>
                <a:off x="2095" y="485"/>
                <a:ext cx="91" cy="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algn="ctr"/>
                <a:r>
                  <a:rPr lang="nl-BE" sz="2400" b="1">
                    <a:solidFill>
                      <a:srgbClr val="174691"/>
                    </a:solidFill>
                  </a:rPr>
                  <a:t>2</a:t>
                </a:r>
                <a:endParaRPr lang="nl-NL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21534" name="Text Box 50"/>
          <p:cNvSpPr txBox="1">
            <a:spLocks noChangeArrowheads="1"/>
          </p:cNvSpPr>
          <p:nvPr/>
        </p:nvSpPr>
        <p:spPr bwMode="auto">
          <a:xfrm>
            <a:off x="-9525" y="2770188"/>
            <a:ext cx="1079500" cy="1079500"/>
          </a:xfrm>
          <a:prstGeom prst="rect">
            <a:avLst/>
          </a:prstGeom>
          <a:solidFill>
            <a:srgbClr val="174691"/>
          </a:solidFill>
          <a:ln w="9525">
            <a:solidFill>
              <a:srgbClr val="17469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l-BE" sz="2800" b="1" i="1">
                <a:solidFill>
                  <a:srgbClr val="FFFFFF"/>
                </a:solidFill>
                <a:latin typeface="Comic Sans MS" panose="030F0702030302020204" pitchFamily="66" charset="0"/>
              </a:rPr>
              <a:t>Info</a:t>
            </a:r>
            <a:endParaRPr lang="nl-NL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4233863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b="1"/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4271963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b="1"/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436245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b="1"/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4386263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b="1"/>
          </a:p>
        </p:txBody>
      </p:sp>
      <p:sp>
        <p:nvSpPr>
          <p:cNvPr id="22534" name="Rectangle 7"/>
          <p:cNvSpPr>
            <a:spLocks noChangeArrowheads="1"/>
          </p:cNvSpPr>
          <p:nvPr/>
        </p:nvSpPr>
        <p:spPr bwMode="auto">
          <a:xfrm>
            <a:off x="4405313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b="1"/>
          </a:p>
        </p:txBody>
      </p:sp>
      <p:sp>
        <p:nvSpPr>
          <p:cNvPr id="22535" name="Rectangle 8"/>
          <p:cNvSpPr>
            <a:spLocks noChangeArrowheads="1"/>
          </p:cNvSpPr>
          <p:nvPr/>
        </p:nvSpPr>
        <p:spPr bwMode="auto">
          <a:xfrm>
            <a:off x="445770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b="1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416050"/>
            <a:ext cx="4006850" cy="369888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Breuken gelijknamig maken met het kgv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323850" y="2155825"/>
            <a:ext cx="7912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Het </a:t>
            </a:r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</a:rPr>
              <a:t>kleinste gemeenschappelijke veelvoud (kgv)</a:t>
            </a:r>
            <a:r>
              <a:rPr lang="nl-BE">
                <a:latin typeface="Calibri" panose="020F0502020204030204" pitchFamily="34" charset="0"/>
              </a:rPr>
              <a:t> van twee getallen is het kleinst </a:t>
            </a:r>
          </a:p>
          <a:p>
            <a:pPr eaLnBrk="1" hangingPunct="1"/>
            <a:r>
              <a:rPr lang="nl-BE">
                <a:latin typeface="Calibri" panose="020F0502020204030204" pitchFamily="34" charset="0"/>
              </a:rPr>
              <a:t>mogelijke natuurlijk getal verschillend van 0 dat een veelvoud is van beide getallen.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339725" y="3143250"/>
            <a:ext cx="11033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kgv(6,8) =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323850" y="3857625"/>
            <a:ext cx="5600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Lees kgv(3,7) = 21 als </a:t>
            </a:r>
          </a:p>
          <a:p>
            <a:pPr eaLnBrk="1" hangingPunct="1"/>
            <a:r>
              <a:rPr lang="nl-BE" i="1">
                <a:latin typeface="Calibri" panose="020F0502020204030204" pitchFamily="34" charset="0"/>
              </a:rPr>
              <a:t>het kleinste gemeenschappelijke veelvoud van 3 en 7 is 21.</a:t>
            </a:r>
            <a:endParaRPr lang="nl-NL" i="1">
              <a:latin typeface="Calibri" panose="020F0502020204030204" pitchFamily="34" charset="0"/>
            </a:endParaRP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1333500" y="3143250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24</a:t>
            </a:r>
            <a:endParaRPr lang="nl-NL">
              <a:latin typeface="Calibri" panose="020F0502020204030204" pitchFamily="34" charset="0"/>
            </a:endParaRPr>
          </a:p>
        </p:txBody>
      </p:sp>
      <p:grpSp>
        <p:nvGrpSpPr>
          <p:cNvPr id="22541" name="Group 15"/>
          <p:cNvGrpSpPr>
            <a:grpSpLocks/>
          </p:cNvGrpSpPr>
          <p:nvPr/>
        </p:nvGrpSpPr>
        <p:grpSpPr bwMode="auto">
          <a:xfrm>
            <a:off x="0" y="0"/>
            <a:ext cx="9144000" cy="1000125"/>
            <a:chOff x="0" y="0"/>
            <a:chExt cx="5760" cy="630"/>
          </a:xfrm>
        </p:grpSpPr>
        <p:sp>
          <p:nvSpPr>
            <p:cNvPr id="22542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Breuken gelijknamig maken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2543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FCFDFE"/>
                  </a:solidFill>
                  <a:latin typeface="Impact" panose="020B0806030902050204" pitchFamily="34" charset="0"/>
                </a:rPr>
                <a:t>Info</a:t>
              </a:r>
              <a:endParaRPr lang="nl-BE" sz="3600">
                <a:latin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6" grpId="0" animBg="1"/>
      <p:bldP spid="34827" grpId="0"/>
      <p:bldP spid="34828" grpId="0"/>
      <p:bldP spid="34829" grpId="0"/>
      <p:bldP spid="348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875" name="Object 83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473200" y="1844675"/>
          <a:ext cx="15144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0" name="Vergelijking" r:id="rId4" imgW="1143000" imgH="406080" progId="Equation.3">
                  <p:embed/>
                </p:oleObj>
              </mc:Choice>
              <mc:Fallback>
                <p:oleObj name="Vergelijking" r:id="rId4" imgW="1143000" imgH="406080" progId="Equation.3">
                  <p:embed/>
                  <p:pic>
                    <p:nvPicPr>
                      <p:cNvPr id="0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1844675"/>
                        <a:ext cx="1514475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4233863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b="1"/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4271963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b="1"/>
          </a:p>
        </p:txBody>
      </p:sp>
      <p:sp>
        <p:nvSpPr>
          <p:cNvPr id="24581" name="Rectangle 13"/>
          <p:cNvSpPr>
            <a:spLocks noChangeArrowheads="1"/>
          </p:cNvSpPr>
          <p:nvPr/>
        </p:nvSpPr>
        <p:spPr bwMode="auto">
          <a:xfrm>
            <a:off x="436245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b="1"/>
          </a:p>
        </p:txBody>
      </p:sp>
      <p:sp>
        <p:nvSpPr>
          <p:cNvPr id="24582" name="Rectangle 14"/>
          <p:cNvSpPr>
            <a:spLocks noChangeArrowheads="1"/>
          </p:cNvSpPr>
          <p:nvPr/>
        </p:nvSpPr>
        <p:spPr bwMode="auto">
          <a:xfrm>
            <a:off x="4386263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b="1"/>
          </a:p>
        </p:txBody>
      </p:sp>
      <p:sp>
        <p:nvSpPr>
          <p:cNvPr id="24583" name="Rectangle 20"/>
          <p:cNvSpPr>
            <a:spLocks noChangeArrowheads="1"/>
          </p:cNvSpPr>
          <p:nvPr/>
        </p:nvSpPr>
        <p:spPr bwMode="auto">
          <a:xfrm>
            <a:off x="4405313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b="1"/>
          </a:p>
        </p:txBody>
      </p:sp>
      <p:sp>
        <p:nvSpPr>
          <p:cNvPr id="24584" name="Rectangle 21"/>
          <p:cNvSpPr>
            <a:spLocks noChangeArrowheads="1"/>
          </p:cNvSpPr>
          <p:nvPr/>
        </p:nvSpPr>
        <p:spPr bwMode="auto">
          <a:xfrm>
            <a:off x="445770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b="1"/>
          </a:p>
        </p:txBody>
      </p:sp>
      <p:sp>
        <p:nvSpPr>
          <p:cNvPr id="33825" name="Text Box 33"/>
          <p:cNvSpPr txBox="1">
            <a:spLocks noChangeArrowheads="1"/>
          </p:cNvSpPr>
          <p:nvPr/>
        </p:nvSpPr>
        <p:spPr bwMode="auto">
          <a:xfrm>
            <a:off x="323850" y="1344613"/>
            <a:ext cx="4006850" cy="369887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Breuken gelijknamig maken met het kgv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3830" name="Text Box 38"/>
          <p:cNvSpPr txBox="1">
            <a:spLocks noChangeArrowheads="1"/>
          </p:cNvSpPr>
          <p:nvPr/>
        </p:nvSpPr>
        <p:spPr bwMode="auto">
          <a:xfrm>
            <a:off x="412750" y="2559050"/>
            <a:ext cx="1989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Bereken kgv(36,84)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3835" name="Text Box 43"/>
          <p:cNvSpPr txBox="1">
            <a:spLocks noChangeArrowheads="1"/>
          </p:cNvSpPr>
          <p:nvPr/>
        </p:nvSpPr>
        <p:spPr bwMode="auto">
          <a:xfrm>
            <a:off x="1708150" y="3070225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</a:rPr>
              <a:t>2</a:t>
            </a:r>
            <a:endParaRPr lang="nl-NL" b="1">
              <a:solidFill>
                <a:srgbClr val="174691"/>
              </a:solidFill>
              <a:latin typeface="Calibri" panose="020F0502020204030204" pitchFamily="34" charset="0"/>
            </a:endParaRPr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406400" y="3068638"/>
            <a:ext cx="1706563" cy="2232025"/>
            <a:chOff x="151" y="1434"/>
            <a:chExt cx="1075" cy="1406"/>
          </a:xfrm>
        </p:grpSpPr>
        <p:sp>
          <p:nvSpPr>
            <p:cNvPr id="24589" name="Text Box 39"/>
            <p:cNvSpPr txBox="1">
              <a:spLocks noChangeArrowheads="1"/>
            </p:cNvSpPr>
            <p:nvPr/>
          </p:nvSpPr>
          <p:spPr bwMode="auto">
            <a:xfrm>
              <a:off x="151" y="1434"/>
              <a:ext cx="26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36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24590" name="Text Box 40"/>
            <p:cNvSpPr txBox="1">
              <a:spLocks noChangeArrowheads="1"/>
            </p:cNvSpPr>
            <p:nvPr/>
          </p:nvSpPr>
          <p:spPr bwMode="auto">
            <a:xfrm>
              <a:off x="567" y="1434"/>
              <a:ext cx="26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84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24591" name="Line 41"/>
            <p:cNvSpPr>
              <a:spLocks noChangeShapeType="1"/>
            </p:cNvSpPr>
            <p:nvPr/>
          </p:nvSpPr>
          <p:spPr bwMode="auto">
            <a:xfrm>
              <a:off x="493" y="1525"/>
              <a:ext cx="0" cy="13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4592" name="Line 42"/>
            <p:cNvSpPr>
              <a:spLocks noChangeShapeType="1"/>
            </p:cNvSpPr>
            <p:nvPr/>
          </p:nvSpPr>
          <p:spPr bwMode="auto">
            <a:xfrm>
              <a:off x="898" y="1525"/>
              <a:ext cx="0" cy="13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4593" name="Line 44"/>
            <p:cNvSpPr>
              <a:spLocks noChangeShapeType="1"/>
            </p:cNvSpPr>
            <p:nvPr/>
          </p:nvSpPr>
          <p:spPr bwMode="auto">
            <a:xfrm>
              <a:off x="1226" y="1525"/>
              <a:ext cx="0" cy="13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33837" name="Text Box 45"/>
          <p:cNvSpPr txBox="1">
            <a:spLocks noChangeArrowheads="1"/>
          </p:cNvSpPr>
          <p:nvPr/>
        </p:nvSpPr>
        <p:spPr bwMode="auto">
          <a:xfrm>
            <a:off x="3708400" y="2997200"/>
            <a:ext cx="5413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</a:t>
            </a:r>
            <a:r>
              <a:rPr lang="nl-BE" b="1">
                <a:latin typeface="Calibri" panose="020F0502020204030204" pitchFamily="34" charset="0"/>
              </a:rPr>
              <a:t> </a:t>
            </a:r>
            <a:r>
              <a:rPr lang="nl-BE">
                <a:latin typeface="Calibri" panose="020F0502020204030204" pitchFamily="34" charset="0"/>
              </a:rPr>
              <a:t>Deel de getallen door opeenvolgende priemfactoren.</a:t>
            </a:r>
          </a:p>
          <a:p>
            <a:pPr eaLnBrk="1" hangingPunct="1"/>
            <a:r>
              <a:rPr lang="nl-BE">
                <a:latin typeface="Calibri" panose="020F0502020204030204" pitchFamily="34" charset="0"/>
              </a:rPr>
              <a:t>     Die priemgetallen noteer je in de rechterkolom.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3838" name="Text Box 46"/>
          <p:cNvSpPr txBox="1">
            <a:spLocks noChangeArrowheads="1"/>
          </p:cNvSpPr>
          <p:nvPr/>
        </p:nvSpPr>
        <p:spPr bwMode="auto">
          <a:xfrm>
            <a:off x="3727450" y="3716338"/>
            <a:ext cx="51387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</a:t>
            </a:r>
            <a:r>
              <a:rPr lang="nl-BE" b="1">
                <a:latin typeface="Calibri" panose="020F0502020204030204" pitchFamily="34" charset="0"/>
                <a:sym typeface="Wingdings 2" panose="05020102010507070707" pitchFamily="18" charset="2"/>
              </a:rPr>
              <a:t> </a:t>
            </a:r>
            <a:r>
              <a:rPr lang="nl-BE">
                <a:latin typeface="Calibri" panose="020F0502020204030204" pitchFamily="34" charset="0"/>
              </a:rPr>
              <a:t>Zijn beide getallen deelbaar, dan deel je ze allebei.</a:t>
            </a:r>
            <a:br>
              <a:rPr lang="nl-BE">
                <a:latin typeface="Calibri" panose="020F0502020204030204" pitchFamily="34" charset="0"/>
              </a:rPr>
            </a:br>
            <a:r>
              <a:rPr lang="nl-BE">
                <a:latin typeface="Calibri" panose="020F0502020204030204" pitchFamily="34" charset="0"/>
              </a:rPr>
              <a:t>Noteer de quotiënten onder het deeltal.</a:t>
            </a:r>
            <a:endParaRPr lang="nl-NL">
              <a:latin typeface="Calibri" panose="020F0502020204030204" pitchFamily="34" charset="0"/>
            </a:endParaRPr>
          </a:p>
        </p:txBody>
      </p:sp>
      <p:grpSp>
        <p:nvGrpSpPr>
          <p:cNvPr id="3" name="Group 69"/>
          <p:cNvGrpSpPr>
            <a:grpSpLocks/>
          </p:cNvGrpSpPr>
          <p:nvPr/>
        </p:nvGrpSpPr>
        <p:grpSpPr bwMode="auto">
          <a:xfrm>
            <a:off x="401638" y="3460750"/>
            <a:ext cx="1084262" cy="373063"/>
            <a:chOff x="148" y="1659"/>
            <a:chExt cx="683" cy="235"/>
          </a:xfrm>
        </p:grpSpPr>
        <p:sp>
          <p:nvSpPr>
            <p:cNvPr id="24597" name="Text Box 47"/>
            <p:cNvSpPr txBox="1">
              <a:spLocks noChangeArrowheads="1"/>
            </p:cNvSpPr>
            <p:nvPr/>
          </p:nvSpPr>
          <p:spPr bwMode="auto">
            <a:xfrm>
              <a:off x="148" y="1659"/>
              <a:ext cx="26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18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24598" name="Text Box 48"/>
            <p:cNvSpPr txBox="1">
              <a:spLocks noChangeArrowheads="1"/>
            </p:cNvSpPr>
            <p:nvPr/>
          </p:nvSpPr>
          <p:spPr bwMode="auto">
            <a:xfrm>
              <a:off x="567" y="1661"/>
              <a:ext cx="26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42</a:t>
              </a:r>
              <a:endParaRPr lang="nl-NL">
                <a:latin typeface="Calibri" panose="020F0502020204030204" pitchFamily="34" charset="0"/>
              </a:endParaRPr>
            </a:p>
          </p:txBody>
        </p:sp>
      </p:grpSp>
      <p:sp>
        <p:nvSpPr>
          <p:cNvPr id="33841" name="Text Box 49"/>
          <p:cNvSpPr txBox="1">
            <a:spLocks noChangeArrowheads="1"/>
          </p:cNvSpPr>
          <p:nvPr/>
        </p:nvSpPr>
        <p:spPr bwMode="auto">
          <a:xfrm>
            <a:off x="1714500" y="3463925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</a:rPr>
              <a:t>2</a:t>
            </a:r>
            <a:endParaRPr lang="nl-NL" b="1">
              <a:solidFill>
                <a:srgbClr val="174691"/>
              </a:solidFill>
              <a:latin typeface="Calibri" panose="020F0502020204030204" pitchFamily="34" charset="0"/>
            </a:endParaRPr>
          </a:p>
        </p:txBody>
      </p:sp>
      <p:grpSp>
        <p:nvGrpSpPr>
          <p:cNvPr id="4" name="Group 70"/>
          <p:cNvGrpSpPr>
            <a:grpSpLocks/>
          </p:cNvGrpSpPr>
          <p:nvPr/>
        </p:nvGrpSpPr>
        <p:grpSpPr bwMode="auto">
          <a:xfrm>
            <a:off x="395288" y="3803650"/>
            <a:ext cx="1090612" cy="400050"/>
            <a:chOff x="144" y="1873"/>
            <a:chExt cx="687" cy="252"/>
          </a:xfrm>
        </p:grpSpPr>
        <p:sp>
          <p:nvSpPr>
            <p:cNvPr id="24601" name="Text Box 50"/>
            <p:cNvSpPr txBox="1">
              <a:spLocks noChangeArrowheads="1"/>
            </p:cNvSpPr>
            <p:nvPr/>
          </p:nvSpPr>
          <p:spPr bwMode="auto">
            <a:xfrm>
              <a:off x="144" y="1873"/>
              <a:ext cx="26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sz="2000">
                  <a:latin typeface="Times New Roman" panose="02020603050405020304" pitchFamily="18" charset="0"/>
                </a:rPr>
                <a:t> </a:t>
              </a:r>
              <a:r>
                <a:rPr lang="nl-BE">
                  <a:latin typeface="Calibri" panose="020F0502020204030204" pitchFamily="34" charset="0"/>
                </a:rPr>
                <a:t> 9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24602" name="Text Box 51"/>
            <p:cNvSpPr txBox="1">
              <a:spLocks noChangeArrowheads="1"/>
            </p:cNvSpPr>
            <p:nvPr/>
          </p:nvSpPr>
          <p:spPr bwMode="auto">
            <a:xfrm>
              <a:off x="567" y="1886"/>
              <a:ext cx="26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21</a:t>
              </a:r>
              <a:endParaRPr lang="nl-NL">
                <a:latin typeface="Calibri" panose="020F0502020204030204" pitchFamily="34" charset="0"/>
              </a:endParaRPr>
            </a:p>
          </p:txBody>
        </p:sp>
      </p:grpSp>
      <p:sp>
        <p:nvSpPr>
          <p:cNvPr id="33844" name="Text Box 52"/>
          <p:cNvSpPr txBox="1">
            <a:spLocks noChangeArrowheads="1"/>
          </p:cNvSpPr>
          <p:nvPr/>
        </p:nvSpPr>
        <p:spPr bwMode="auto">
          <a:xfrm>
            <a:off x="1714500" y="3824288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</a:rPr>
              <a:t>3</a:t>
            </a:r>
            <a:endParaRPr lang="nl-NL" b="1">
              <a:solidFill>
                <a:srgbClr val="174691"/>
              </a:solidFill>
              <a:latin typeface="Calibri" panose="020F0502020204030204" pitchFamily="34" charset="0"/>
            </a:endParaRPr>
          </a:p>
        </p:txBody>
      </p:sp>
      <p:grpSp>
        <p:nvGrpSpPr>
          <p:cNvPr id="5" name="Group 71"/>
          <p:cNvGrpSpPr>
            <a:grpSpLocks/>
          </p:cNvGrpSpPr>
          <p:nvPr/>
        </p:nvGrpSpPr>
        <p:grpSpPr bwMode="auto">
          <a:xfrm>
            <a:off x="395288" y="4179888"/>
            <a:ext cx="1092200" cy="404812"/>
            <a:chOff x="144" y="2109"/>
            <a:chExt cx="688" cy="255"/>
          </a:xfrm>
        </p:grpSpPr>
        <p:sp>
          <p:nvSpPr>
            <p:cNvPr id="24605" name="Text Box 53"/>
            <p:cNvSpPr txBox="1">
              <a:spLocks noChangeArrowheads="1"/>
            </p:cNvSpPr>
            <p:nvPr/>
          </p:nvSpPr>
          <p:spPr bwMode="auto">
            <a:xfrm>
              <a:off x="144" y="2109"/>
              <a:ext cx="27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sz="2000">
                  <a:latin typeface="Times New Roman" panose="02020603050405020304" pitchFamily="18" charset="0"/>
                </a:rPr>
                <a:t>  </a:t>
              </a:r>
              <a:r>
                <a:rPr lang="nl-BE">
                  <a:latin typeface="Calibri" panose="020F0502020204030204" pitchFamily="34" charset="0"/>
                </a:rPr>
                <a:t>3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24606" name="Text Box 54"/>
            <p:cNvSpPr txBox="1">
              <a:spLocks noChangeArrowheads="1"/>
            </p:cNvSpPr>
            <p:nvPr/>
          </p:nvSpPr>
          <p:spPr bwMode="auto">
            <a:xfrm>
              <a:off x="553" y="2112"/>
              <a:ext cx="27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sz="2000">
                  <a:latin typeface="Times New Roman" panose="02020603050405020304" pitchFamily="18" charset="0"/>
                </a:rPr>
                <a:t>  </a:t>
              </a:r>
              <a:r>
                <a:rPr lang="nl-BE">
                  <a:latin typeface="Calibri" panose="020F0502020204030204" pitchFamily="34" charset="0"/>
                </a:rPr>
                <a:t>7</a:t>
              </a:r>
              <a:endParaRPr lang="nl-NL">
                <a:latin typeface="Calibri" panose="020F0502020204030204" pitchFamily="34" charset="0"/>
              </a:endParaRPr>
            </a:p>
          </p:txBody>
        </p:sp>
      </p:grpSp>
      <p:sp>
        <p:nvSpPr>
          <p:cNvPr id="33848" name="Text Box 56"/>
          <p:cNvSpPr txBox="1">
            <a:spLocks noChangeArrowheads="1"/>
          </p:cNvSpPr>
          <p:nvPr/>
        </p:nvSpPr>
        <p:spPr bwMode="auto">
          <a:xfrm>
            <a:off x="3733800" y="4441825"/>
            <a:ext cx="51498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</a:t>
            </a:r>
            <a:r>
              <a:rPr lang="nl-BE" b="1">
                <a:latin typeface="Calibri" panose="020F0502020204030204" pitchFamily="34" charset="0"/>
                <a:sym typeface="Wingdings 2" panose="05020102010507070707" pitchFamily="18" charset="2"/>
              </a:rPr>
              <a:t> </a:t>
            </a:r>
            <a:r>
              <a:rPr lang="nl-BE">
                <a:latin typeface="Calibri" panose="020F0502020204030204" pitchFamily="34" charset="0"/>
              </a:rPr>
              <a:t>Is slechts één getal deelbaar, dan deel je dat</a:t>
            </a:r>
            <a:br>
              <a:rPr lang="nl-BE">
                <a:latin typeface="Calibri" panose="020F0502020204030204" pitchFamily="34" charset="0"/>
              </a:rPr>
            </a:br>
            <a:r>
              <a:rPr lang="nl-BE">
                <a:latin typeface="Calibri" panose="020F0502020204030204" pitchFamily="34" charset="0"/>
              </a:rPr>
              <a:t>ene getal, noteer je het quotiënt onder het deeltal</a:t>
            </a:r>
            <a:br>
              <a:rPr lang="nl-BE">
                <a:latin typeface="Calibri" panose="020F0502020204030204" pitchFamily="34" charset="0"/>
              </a:rPr>
            </a:br>
            <a:r>
              <a:rPr lang="nl-BE">
                <a:latin typeface="Calibri" panose="020F0502020204030204" pitchFamily="34" charset="0"/>
              </a:rPr>
              <a:t>en schrijf je het andere getal over.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3849" name="Text Box 57"/>
          <p:cNvSpPr txBox="1">
            <a:spLocks noChangeArrowheads="1"/>
          </p:cNvSpPr>
          <p:nvPr/>
        </p:nvSpPr>
        <p:spPr bwMode="auto">
          <a:xfrm>
            <a:off x="1714500" y="42100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</a:rPr>
              <a:t>3</a:t>
            </a:r>
            <a:endParaRPr lang="nl-NL" b="1">
              <a:solidFill>
                <a:srgbClr val="174691"/>
              </a:solidFill>
              <a:latin typeface="Calibri" panose="020F0502020204030204" pitchFamily="34" charset="0"/>
            </a:endParaRPr>
          </a:p>
        </p:txBody>
      </p:sp>
      <p:grpSp>
        <p:nvGrpSpPr>
          <p:cNvPr id="6" name="Group 72"/>
          <p:cNvGrpSpPr>
            <a:grpSpLocks/>
          </p:cNvGrpSpPr>
          <p:nvPr/>
        </p:nvGrpSpPr>
        <p:grpSpPr bwMode="auto">
          <a:xfrm>
            <a:off x="390525" y="4540250"/>
            <a:ext cx="1085850" cy="404813"/>
            <a:chOff x="141" y="2336"/>
            <a:chExt cx="684" cy="255"/>
          </a:xfrm>
        </p:grpSpPr>
        <p:sp>
          <p:nvSpPr>
            <p:cNvPr id="24610" name="Text Box 58"/>
            <p:cNvSpPr txBox="1">
              <a:spLocks noChangeArrowheads="1"/>
            </p:cNvSpPr>
            <p:nvPr/>
          </p:nvSpPr>
          <p:spPr bwMode="auto">
            <a:xfrm>
              <a:off x="141" y="2339"/>
              <a:ext cx="27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sz="2000">
                  <a:latin typeface="Times New Roman" panose="02020603050405020304" pitchFamily="18" charset="0"/>
                </a:rPr>
                <a:t>  </a:t>
              </a:r>
              <a:r>
                <a:rPr lang="nl-BE">
                  <a:latin typeface="Calibri" panose="020F0502020204030204" pitchFamily="34" charset="0"/>
                </a:rPr>
                <a:t>1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24611" name="Text Box 59"/>
            <p:cNvSpPr txBox="1">
              <a:spLocks noChangeArrowheads="1"/>
            </p:cNvSpPr>
            <p:nvPr/>
          </p:nvSpPr>
          <p:spPr bwMode="auto">
            <a:xfrm>
              <a:off x="546" y="2336"/>
              <a:ext cx="27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sz="2000">
                  <a:latin typeface="Times New Roman" panose="02020603050405020304" pitchFamily="18" charset="0"/>
                </a:rPr>
                <a:t>  </a:t>
              </a:r>
              <a:r>
                <a:rPr lang="nl-BE">
                  <a:latin typeface="Calibri" panose="020F0502020204030204" pitchFamily="34" charset="0"/>
                </a:rPr>
                <a:t>7</a:t>
              </a:r>
              <a:endParaRPr lang="nl-NL">
                <a:latin typeface="Calibri" panose="020F0502020204030204" pitchFamily="34" charset="0"/>
              </a:endParaRPr>
            </a:p>
          </p:txBody>
        </p:sp>
      </p:grpSp>
      <p:sp>
        <p:nvSpPr>
          <p:cNvPr id="33852" name="Text Box 60"/>
          <p:cNvSpPr txBox="1">
            <a:spLocks noChangeArrowheads="1"/>
          </p:cNvSpPr>
          <p:nvPr/>
        </p:nvSpPr>
        <p:spPr bwMode="auto">
          <a:xfrm>
            <a:off x="1714500" y="457200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</a:rPr>
              <a:t>7</a:t>
            </a:r>
            <a:endParaRPr lang="nl-NL" b="1">
              <a:solidFill>
                <a:srgbClr val="174691"/>
              </a:solidFill>
              <a:latin typeface="Calibri" panose="020F0502020204030204" pitchFamily="34" charset="0"/>
            </a:endParaRPr>
          </a:p>
        </p:txBody>
      </p:sp>
      <p:grpSp>
        <p:nvGrpSpPr>
          <p:cNvPr id="7" name="Group 73"/>
          <p:cNvGrpSpPr>
            <a:grpSpLocks/>
          </p:cNvGrpSpPr>
          <p:nvPr/>
        </p:nvGrpSpPr>
        <p:grpSpPr bwMode="auto">
          <a:xfrm>
            <a:off x="395288" y="4900613"/>
            <a:ext cx="1074737" cy="403225"/>
            <a:chOff x="144" y="2564"/>
            <a:chExt cx="677" cy="254"/>
          </a:xfrm>
        </p:grpSpPr>
        <p:sp>
          <p:nvSpPr>
            <p:cNvPr id="24614" name="Text Box 61"/>
            <p:cNvSpPr txBox="1">
              <a:spLocks noChangeArrowheads="1"/>
            </p:cNvSpPr>
            <p:nvPr/>
          </p:nvSpPr>
          <p:spPr bwMode="auto">
            <a:xfrm>
              <a:off x="144" y="2566"/>
              <a:ext cx="27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sz="2000">
                  <a:latin typeface="Times New Roman" panose="02020603050405020304" pitchFamily="18" charset="0"/>
                </a:rPr>
                <a:t>  </a:t>
              </a:r>
              <a:r>
                <a:rPr lang="nl-BE">
                  <a:latin typeface="Calibri" panose="020F0502020204030204" pitchFamily="34" charset="0"/>
                </a:rPr>
                <a:t>1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24615" name="Text Box 62"/>
            <p:cNvSpPr txBox="1">
              <a:spLocks noChangeArrowheads="1"/>
            </p:cNvSpPr>
            <p:nvPr/>
          </p:nvSpPr>
          <p:spPr bwMode="auto">
            <a:xfrm>
              <a:off x="542" y="2564"/>
              <a:ext cx="27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sz="2000">
                  <a:latin typeface="Times New Roman" panose="02020603050405020304" pitchFamily="18" charset="0"/>
                </a:rPr>
                <a:t>  </a:t>
              </a:r>
              <a:r>
                <a:rPr lang="nl-BE">
                  <a:latin typeface="Calibri" panose="020F0502020204030204" pitchFamily="34" charset="0"/>
                </a:rPr>
                <a:t>1</a:t>
              </a:r>
              <a:endParaRPr lang="nl-NL">
                <a:latin typeface="Calibri" panose="020F0502020204030204" pitchFamily="34" charset="0"/>
              </a:endParaRPr>
            </a:p>
          </p:txBody>
        </p:sp>
      </p:grpSp>
      <p:sp>
        <p:nvSpPr>
          <p:cNvPr id="33855" name="Text Box 63"/>
          <p:cNvSpPr txBox="1">
            <a:spLocks noChangeArrowheads="1"/>
          </p:cNvSpPr>
          <p:nvPr/>
        </p:nvSpPr>
        <p:spPr bwMode="auto">
          <a:xfrm>
            <a:off x="3733800" y="5430838"/>
            <a:ext cx="39211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</a:t>
            </a:r>
            <a:r>
              <a:rPr lang="nl-BE" b="1">
                <a:latin typeface="Calibri" panose="020F0502020204030204" pitchFamily="34" charset="0"/>
              </a:rPr>
              <a:t> </a:t>
            </a:r>
            <a:r>
              <a:rPr lang="nl-BE">
                <a:latin typeface="Calibri" panose="020F0502020204030204" pitchFamily="34" charset="0"/>
              </a:rPr>
              <a:t>Deel verder tot het quotiënt in beide </a:t>
            </a:r>
            <a:br>
              <a:rPr lang="nl-BE">
                <a:latin typeface="Calibri" panose="020F0502020204030204" pitchFamily="34" charset="0"/>
              </a:rPr>
            </a:br>
            <a:r>
              <a:rPr lang="nl-BE">
                <a:latin typeface="Calibri" panose="020F0502020204030204" pitchFamily="34" charset="0"/>
              </a:rPr>
              <a:t>kolommen 1 is.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3856" name="Text Box 64"/>
          <p:cNvSpPr txBox="1">
            <a:spLocks noChangeArrowheads="1"/>
          </p:cNvSpPr>
          <p:nvPr/>
        </p:nvSpPr>
        <p:spPr bwMode="auto">
          <a:xfrm>
            <a:off x="3733800" y="6145213"/>
            <a:ext cx="472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</a:t>
            </a:r>
            <a:r>
              <a:rPr lang="nl-BE" b="1">
                <a:latin typeface="Calibri" panose="020F0502020204030204" pitchFamily="34" charset="0"/>
                <a:sym typeface="Wingdings 2" panose="05020102010507070707" pitchFamily="18" charset="2"/>
              </a:rPr>
              <a:t> </a:t>
            </a:r>
            <a:r>
              <a:rPr lang="nl-BE">
                <a:latin typeface="Calibri" panose="020F0502020204030204" pitchFamily="34" charset="0"/>
              </a:rPr>
              <a:t>Het product van alle priemfactoren waardoor </a:t>
            </a:r>
            <a:br>
              <a:rPr lang="nl-BE">
                <a:latin typeface="Calibri" panose="020F0502020204030204" pitchFamily="34" charset="0"/>
              </a:rPr>
            </a:br>
            <a:r>
              <a:rPr lang="nl-BE">
                <a:latin typeface="Calibri" panose="020F0502020204030204" pitchFamily="34" charset="0"/>
              </a:rPr>
              <a:t>je deelde, is het kgv van beide getallen.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3857" name="Text Box 65"/>
          <p:cNvSpPr txBox="1">
            <a:spLocks noChangeArrowheads="1"/>
          </p:cNvSpPr>
          <p:nvPr/>
        </p:nvSpPr>
        <p:spPr bwMode="auto">
          <a:xfrm>
            <a:off x="417513" y="5480050"/>
            <a:ext cx="1168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kgv(36,84)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3858" name="Text Box 66"/>
          <p:cNvSpPr txBox="1">
            <a:spLocks noChangeArrowheads="1"/>
          </p:cNvSpPr>
          <p:nvPr/>
        </p:nvSpPr>
        <p:spPr bwMode="auto">
          <a:xfrm>
            <a:off x="417513" y="5840413"/>
            <a:ext cx="15922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= 2 . 2 . 3 . 3 . 7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3859" name="Text Box 67"/>
          <p:cNvSpPr txBox="1">
            <a:spLocks noChangeArrowheads="1"/>
          </p:cNvSpPr>
          <p:nvPr/>
        </p:nvSpPr>
        <p:spPr bwMode="auto">
          <a:xfrm>
            <a:off x="417513" y="6200775"/>
            <a:ext cx="7032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= 252</a:t>
            </a:r>
            <a:endParaRPr lang="nl-NL">
              <a:latin typeface="Calibri" panose="020F0502020204030204" pitchFamily="34" charset="0"/>
            </a:endParaRPr>
          </a:p>
        </p:txBody>
      </p:sp>
      <p:graphicFrame>
        <p:nvGraphicFramePr>
          <p:cNvPr id="24622" name="Object 81"/>
          <p:cNvGraphicFramePr>
            <a:graphicFrameLocks noChangeAspect="1"/>
          </p:cNvGraphicFramePr>
          <p:nvPr/>
        </p:nvGraphicFramePr>
        <p:xfrm>
          <a:off x="374650" y="1851025"/>
          <a:ext cx="117316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1" name="Vergelijking" r:id="rId6" imgW="914400" imgH="406080" progId="Equation.3">
                  <p:embed/>
                </p:oleObj>
              </mc:Choice>
              <mc:Fallback>
                <p:oleObj name="Vergelijking" r:id="rId6" imgW="914400" imgH="406080" progId="Equation.3">
                  <p:embed/>
                  <p:pic>
                    <p:nvPicPr>
                      <p:cNvPr id="0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" y="1851025"/>
                        <a:ext cx="1173163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624" name="Group 55"/>
          <p:cNvGrpSpPr>
            <a:grpSpLocks/>
          </p:cNvGrpSpPr>
          <p:nvPr/>
        </p:nvGrpSpPr>
        <p:grpSpPr bwMode="auto">
          <a:xfrm>
            <a:off x="0" y="0"/>
            <a:ext cx="9144000" cy="1000125"/>
            <a:chOff x="0" y="0"/>
            <a:chExt cx="5760" cy="630"/>
          </a:xfrm>
        </p:grpSpPr>
        <p:sp>
          <p:nvSpPr>
            <p:cNvPr id="24625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Breuken gelijknamig maken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4626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FCFDFE"/>
                  </a:solidFill>
                  <a:latin typeface="Impact" panose="020B0806030902050204" pitchFamily="34" charset="0"/>
                </a:rPr>
                <a:t>Info</a:t>
              </a:r>
              <a:endParaRPr lang="nl-BE" sz="3600">
                <a:latin typeface="Impact" panose="020B0806030902050204" pitchFamily="34" charset="0"/>
              </a:endParaRPr>
            </a:p>
          </p:txBody>
        </p:sp>
      </p:grpSp>
      <p:sp>
        <p:nvSpPr>
          <p:cNvPr id="52" name="Tekstvak 51"/>
          <p:cNvSpPr txBox="1">
            <a:spLocks noChangeArrowheads="1"/>
          </p:cNvSpPr>
          <p:nvPr/>
        </p:nvSpPr>
        <p:spPr bwMode="auto">
          <a:xfrm>
            <a:off x="3756025" y="2559050"/>
            <a:ext cx="1387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Stappenplan</a:t>
            </a:r>
          </a:p>
        </p:txBody>
      </p:sp>
      <p:graphicFrame>
        <p:nvGraphicFramePr>
          <p:cNvPr id="8" name="Object 83"/>
          <p:cNvGraphicFramePr>
            <a:graphicFrameLocks noChangeAspect="1"/>
          </p:cNvGraphicFramePr>
          <p:nvPr/>
        </p:nvGraphicFramePr>
        <p:xfrm>
          <a:off x="2820988" y="1844675"/>
          <a:ext cx="6254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2" name="Vergelijking" r:id="rId8" imgW="469800" imgH="406080" progId="Equation.3">
                  <p:embed/>
                </p:oleObj>
              </mc:Choice>
              <mc:Fallback>
                <p:oleObj name="Vergelijking" r:id="rId8" imgW="469800" imgH="406080" progId="Equation.3">
                  <p:embed/>
                  <p:pic>
                    <p:nvPicPr>
                      <p:cNvPr id="0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0988" y="1844675"/>
                        <a:ext cx="625475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3"/>
          <p:cNvGraphicFramePr>
            <a:graphicFrameLocks noChangeAspect="1"/>
          </p:cNvGraphicFramePr>
          <p:nvPr/>
        </p:nvGraphicFramePr>
        <p:xfrm>
          <a:off x="3303588" y="1844675"/>
          <a:ext cx="75882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3" name="Vergelijking" r:id="rId10" imgW="571320" imgH="406080" progId="Equation.3">
                  <p:embed/>
                </p:oleObj>
              </mc:Choice>
              <mc:Fallback>
                <p:oleObj name="Vergelijking" r:id="rId10" imgW="571320" imgH="406080" progId="Equation.3">
                  <p:embed/>
                  <p:pic>
                    <p:nvPicPr>
                      <p:cNvPr id="0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3588" y="1844675"/>
                        <a:ext cx="758825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25" grpId="0" animBg="1"/>
      <p:bldP spid="33830" grpId="0"/>
      <p:bldP spid="33835" grpId="0"/>
      <p:bldP spid="33837" grpId="0"/>
      <p:bldP spid="33838" grpId="0"/>
      <p:bldP spid="33841" grpId="0"/>
      <p:bldP spid="33844" grpId="0"/>
      <p:bldP spid="33848" grpId="0"/>
      <p:bldP spid="33849" grpId="0"/>
      <p:bldP spid="33852" grpId="0"/>
      <p:bldP spid="33855" grpId="0"/>
      <p:bldP spid="33856" grpId="0"/>
      <p:bldP spid="33857" grpId="0"/>
      <p:bldP spid="33858" grpId="0"/>
      <p:bldP spid="33859" grpId="0"/>
      <p:bldP spid="52" grpId="0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190</Words>
  <Application>Microsoft Office PowerPoint</Application>
  <PresentationFormat>Diavoorstelling (4:3)</PresentationFormat>
  <Paragraphs>58</Paragraphs>
  <Slides>3</Slides>
  <Notes>2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11" baseType="lpstr">
      <vt:lpstr>Arial</vt:lpstr>
      <vt:lpstr>Calibri</vt:lpstr>
      <vt:lpstr>Comic Sans MS</vt:lpstr>
      <vt:lpstr>Times New Roman</vt:lpstr>
      <vt:lpstr>Impact</vt:lpstr>
      <vt:lpstr>Wingdings 2</vt:lpstr>
      <vt:lpstr>Standaardontwerp</vt:lpstr>
      <vt:lpstr>Microsoft Vergelijking 3.0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Evenredigheden</dc:title>
  <dc:creator>Snijers André</dc:creator>
  <cp:lastModifiedBy>andre snijers</cp:lastModifiedBy>
  <cp:revision>23</cp:revision>
  <dcterms:created xsi:type="dcterms:W3CDTF">2009-11-24T15:08:55Z</dcterms:created>
  <dcterms:modified xsi:type="dcterms:W3CDTF">2013-12-06T12:24:49Z</dcterms:modified>
</cp:coreProperties>
</file>