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68" r:id="rId3"/>
    <p:sldId id="273" r:id="rId4"/>
    <p:sldId id="274" r:id="rId5"/>
    <p:sldId id="275" r:id="rId6"/>
    <p:sldId id="276" r:id="rId7"/>
    <p:sldId id="272" r:id="rId8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0000FF"/>
    <a:srgbClr val="003300"/>
    <a:srgbClr val="990000"/>
    <a:srgbClr val="663300"/>
    <a:srgbClr val="660066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FC6E6-19FA-461A-A0BF-110EE13284F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9416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423B1-4A18-43A1-AD02-C9748FF699D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9140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F2B3E-B214-46E5-8B46-2A866981772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42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43621-830F-4352-9DD1-3190BED7C7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84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38DFC-6FCA-498A-8E31-D78E8AD8498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524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4383F-3DDB-4072-A727-4820B705C3D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800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10371-EE22-472C-99E0-416F63C29F0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138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55A56-B524-43D1-A713-F562F29089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338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A9886-1F00-48BA-B554-9A192C6CDC1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7414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E9064-92EB-44C3-B746-4764C74D8E8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8519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73452-7626-4ECA-8D1E-302447E8D30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502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46811C-EEDC-45A8-91CA-B80E360EA8F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hyperlink" Target="file:///C:\02.%20Pelckmans%202de%20jaar%20-%20versie%202%20-%20W2013\00.%20Matrix%202de%20jaar\01.%20Matrix%202%20-%20Presentaties%20en%20applets%20getallenleer\02a_handig_rekenen_met_eigenschappen_film.html" TargetMode="Externa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2.%20Pelckmans%202de%20jaar%20-%20versie%202%20-%20W2013\00.%20Matrix%202de%20jaar\01.%20Matrix%202%20-%20Presentaties%20en%20applets%20getallenleer\02c_som_x_som_film.html" TargetMode="External"/><Relationship Id="rId2" Type="http://schemas.openxmlformats.org/officeDocument/2006/relationships/hyperlink" Target="file:///C:\02.%20Pelckmans%202de%20jaar%20-%20versie%202%20-%20W2013\00.%20Matrix%202de%20jaar\01.%20Matrix%202%20-%20Presentaties%20en%20applets%20getallenleer\02b_factor_x_som_of_verschil_film.html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file:///C:\02.%20Pelckmans%202de%20jaar%20-%20versie%202%20-%20W2013\00.%20Matrix%202de%20jaar\01.%20Matrix%202%20-%20Presentaties%20en%20applets%20getallenleer\02e_handig_rekenen_splitsen_2_factoren_film.html" TargetMode="External"/><Relationship Id="rId4" Type="http://schemas.openxmlformats.org/officeDocument/2006/relationships/hyperlink" Target="file:///C:\02.%20Pelckmans%202de%20jaar%20-%20versie%202%20-%20W2013\00.%20Matrix%202de%20jaar\01.%20Matrix%202%20-%20Presentaties%20en%20applets%20getallenleer\02d_handig_rekenen_splitsen_1_factor_film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</a:t>
            </a: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Handig rekenen met eigenschappen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2C5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468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G2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43243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44958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43434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42529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79" name="Rectangle 8"/>
          <p:cNvSpPr>
            <a:spLocks noChangeArrowheads="1"/>
          </p:cNvSpPr>
          <p:nvPr/>
        </p:nvSpPr>
        <p:spPr bwMode="auto">
          <a:xfrm>
            <a:off x="44386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81" name="Rectangle 10"/>
          <p:cNvSpPr>
            <a:spLocks noChangeArrowheads="1"/>
          </p:cNvSpPr>
          <p:nvPr/>
        </p:nvSpPr>
        <p:spPr bwMode="auto">
          <a:xfrm>
            <a:off x="43243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82" name="Rectangle 11"/>
          <p:cNvSpPr>
            <a:spLocks noChangeArrowheads="1"/>
          </p:cNvSpPr>
          <p:nvPr/>
        </p:nvSpPr>
        <p:spPr bwMode="auto">
          <a:xfrm>
            <a:off x="44958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83" name="Rectangle 12"/>
          <p:cNvSpPr>
            <a:spLocks noChangeArrowheads="1"/>
          </p:cNvSpPr>
          <p:nvPr/>
        </p:nvSpPr>
        <p:spPr bwMode="auto">
          <a:xfrm>
            <a:off x="43434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42529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85" name="Rectangle 14"/>
          <p:cNvSpPr>
            <a:spLocks noChangeArrowheads="1"/>
          </p:cNvSpPr>
          <p:nvPr/>
        </p:nvSpPr>
        <p:spPr bwMode="auto">
          <a:xfrm>
            <a:off x="44386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86" name="Text Box 18"/>
          <p:cNvSpPr txBox="1">
            <a:spLocks noChangeArrowheads="1"/>
          </p:cNvSpPr>
          <p:nvPr/>
        </p:nvSpPr>
        <p:spPr bwMode="auto">
          <a:xfrm>
            <a:off x="303213" y="20081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08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aphicFrame>
        <p:nvGraphicFramePr>
          <p:cNvPr id="3088" name="Object 20"/>
          <p:cNvGraphicFramePr>
            <a:graphicFrameLocks noChangeAspect="1"/>
          </p:cNvGraphicFramePr>
          <p:nvPr/>
        </p:nvGraphicFramePr>
        <p:xfrm>
          <a:off x="0" y="231457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Vergelijking" r:id="rId3" imgW="114151" imgH="215619" progId="Equation.3">
                  <p:embed/>
                </p:oleObj>
              </mc:Choice>
              <mc:Fallback>
                <p:oleObj name="Vergelijking" r:id="rId3" imgW="114151" imgH="215619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14575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9" name="Rectangle 2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323850" y="1909763"/>
            <a:ext cx="1250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 i="1">
                <a:latin typeface="Calibri" panose="020F0502020204030204" pitchFamily="34" charset="0"/>
              </a:rPr>
              <a:t>Rekenregel</a:t>
            </a:r>
            <a:endParaRPr lang="nl-NL" sz="1800" b="1" i="1">
              <a:latin typeface="Calibri" panose="020F0502020204030204" pitchFamily="34" charset="0"/>
            </a:endParaRP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347663" y="2414588"/>
            <a:ext cx="5087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Om meerdere rationale getallen op te tellen, mag je: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39" name="Text Box 21"/>
          <p:cNvSpPr txBox="1">
            <a:spLocks noChangeArrowheads="1"/>
          </p:cNvSpPr>
          <p:nvPr/>
        </p:nvSpPr>
        <p:spPr bwMode="auto">
          <a:xfrm>
            <a:off x="315913" y="2990850"/>
            <a:ext cx="35258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BE" sz="1800">
                <a:latin typeface="Calibri" panose="020F0502020204030204" pitchFamily="34" charset="0"/>
              </a:rPr>
              <a:t> </a:t>
            </a:r>
            <a:r>
              <a:rPr lang="nl-BE" sz="1800" b="1">
                <a:solidFill>
                  <a:srgbClr val="174691"/>
                </a:solidFill>
                <a:latin typeface="Calibri" panose="020F0502020204030204" pitchFamily="34" charset="0"/>
              </a:rPr>
              <a:t>tegengestelde getallen</a:t>
            </a:r>
            <a:r>
              <a:rPr lang="nl-BE" sz="1800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nl-BE" sz="1800">
                <a:latin typeface="Calibri" panose="020F0502020204030204" pitchFamily="34" charset="0"/>
              </a:rPr>
              <a:t>schrappen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40" name="Text Box 22"/>
          <p:cNvSpPr txBox="1">
            <a:spLocks noChangeArrowheads="1"/>
          </p:cNvSpPr>
          <p:nvPr/>
        </p:nvSpPr>
        <p:spPr bwMode="auto">
          <a:xfrm>
            <a:off x="301625" y="3508375"/>
            <a:ext cx="422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BE" sz="1800">
                <a:latin typeface="Calibri" panose="020F0502020204030204" pitchFamily="34" charset="0"/>
              </a:rPr>
              <a:t> de termen van plaats </a:t>
            </a:r>
            <a:r>
              <a:rPr lang="nl-BE" sz="1800" b="1">
                <a:solidFill>
                  <a:srgbClr val="174691"/>
                </a:solidFill>
                <a:latin typeface="Calibri" panose="020F0502020204030204" pitchFamily="34" charset="0"/>
              </a:rPr>
              <a:t>wisselen</a:t>
            </a:r>
            <a:r>
              <a:rPr lang="nl-BE" sz="1800">
                <a:latin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   (de commutatieve eigenschap toepassen)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301625" y="4314825"/>
            <a:ext cx="4000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l-BE" sz="1800">
                <a:latin typeface="Calibri" panose="020F0502020204030204" pitchFamily="34" charset="0"/>
              </a:rPr>
              <a:t> termen </a:t>
            </a:r>
            <a:r>
              <a:rPr lang="nl-BE" sz="1800" b="1">
                <a:solidFill>
                  <a:srgbClr val="174691"/>
                </a:solidFill>
                <a:latin typeface="Calibri" panose="020F0502020204030204" pitchFamily="34" charset="0"/>
              </a:rPr>
              <a:t>schakelen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   (de associatieve eigenschap toepassen)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43" name="AutoShape 38">
            <a:hlinkClick r:id="" action="ppaction://noaction" highlightClick="1"/>
            <a:hlinkHover r:id="rId5" action="ppaction://hlinkfile"/>
          </p:cNvPr>
          <p:cNvSpPr>
            <a:spLocks noChangeArrowheads="1"/>
          </p:cNvSpPr>
          <p:nvPr/>
        </p:nvSpPr>
        <p:spPr bwMode="auto">
          <a:xfrm>
            <a:off x="561975" y="5949950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44600"/>
            <a:ext cx="6692900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Tegengestelde getallen schrappen, commutativiteit en associativiteit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3097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309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>
                  <a:solidFill>
                    <a:srgbClr val="174691"/>
                  </a:solidFill>
                  <a:latin typeface="Impact" panose="020B0806030902050204" pitchFamily="34" charset="0"/>
                </a:rPr>
                <a:t>Handig rekenen met eigenschappen</a:t>
              </a:r>
              <a:endParaRPr lang="nl-NL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10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>
                  <a:solidFill>
                    <a:srgbClr val="FCFDFE"/>
                  </a:solidFill>
                  <a:latin typeface="Impact" panose="020B0806030902050204" pitchFamily="34" charset="0"/>
                </a:rPr>
                <a:t>G2</a:t>
              </a:r>
              <a:endParaRPr lang="nl-BE">
                <a:latin typeface="Impact" panose="020B0806030902050204" pitchFamily="34" charset="0"/>
              </a:endParaRPr>
            </a:p>
          </p:txBody>
        </p:sp>
      </p:grp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323850" y="5222875"/>
            <a:ext cx="1173163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Voorbeeld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  <p:bldP spid="43" grpId="0" animBg="1"/>
      <p:bldP spid="34826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4710113" y="5635625"/>
            <a:ext cx="1208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rgbClr val="FF0000"/>
                </a:solidFill>
                <a:latin typeface="Calibri" panose="020F0502020204030204" pitchFamily="34" charset="0"/>
              </a:rPr>
              <a:t>a . (b + c) =</a:t>
            </a:r>
            <a:endParaRPr lang="nl-NL" sz="18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393700" y="2557463"/>
            <a:ext cx="1225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5 . (7 + 4,2)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339975" y="2557463"/>
            <a:ext cx="1225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5 . (7 + 4,2)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225425" y="3062288"/>
            <a:ext cx="1033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= 5 . 11,2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244475" y="3567113"/>
            <a:ext cx="5826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= 56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2173288" y="3062288"/>
            <a:ext cx="15382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= </a:t>
            </a:r>
            <a:r>
              <a:rPr lang="nl-BE" sz="1800" b="1">
                <a:solidFill>
                  <a:srgbClr val="660066"/>
                </a:solidFill>
                <a:latin typeface="Calibri" panose="020F0502020204030204" pitchFamily="34" charset="0"/>
              </a:rPr>
              <a:t>5 . 7</a:t>
            </a:r>
            <a:r>
              <a:rPr lang="nl-BE" sz="1800">
                <a:latin typeface="Calibri" panose="020F0502020204030204" pitchFamily="34" charset="0"/>
              </a:rPr>
              <a:t> </a:t>
            </a:r>
            <a:r>
              <a:rPr lang="nl-BE" sz="1800" b="1">
                <a:solidFill>
                  <a:srgbClr val="003300"/>
                </a:solidFill>
                <a:latin typeface="Calibri" panose="020F0502020204030204" pitchFamily="34" charset="0"/>
              </a:rPr>
              <a:t>+ 5 . 4,2</a:t>
            </a:r>
            <a:endParaRPr lang="nl-NL" sz="1800" b="1">
              <a:solidFill>
                <a:srgbClr val="003300"/>
              </a:solidFill>
              <a:latin typeface="Calibri" panose="020F0502020204030204" pitchFamily="34" charset="0"/>
            </a:endParaRP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2195513" y="3567113"/>
            <a:ext cx="10334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= 35 + 21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2195513" y="4070350"/>
            <a:ext cx="5826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= 56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4716463" y="2670175"/>
            <a:ext cx="417671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Je mag de factor die buiten de haakjes staat vermenigvuldigen met elke term die binnen de haakjes staat en de bekomen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producten optellen.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422275" y="4933950"/>
            <a:ext cx="13414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4 . (7,25 – 5)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2366963" y="4933950"/>
            <a:ext cx="13414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4 . (7,25 – 5)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225425" y="5438775"/>
            <a:ext cx="1033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= 4 . 2,25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2195513" y="5438775"/>
            <a:ext cx="1654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= </a:t>
            </a:r>
            <a:r>
              <a:rPr lang="nl-BE" sz="1800" b="1">
                <a:solidFill>
                  <a:srgbClr val="660066"/>
                </a:solidFill>
                <a:latin typeface="Calibri" panose="020F0502020204030204" pitchFamily="34" charset="0"/>
              </a:rPr>
              <a:t>4 . 7,25</a:t>
            </a:r>
            <a:r>
              <a:rPr lang="nl-BE" sz="1800">
                <a:latin typeface="Calibri" panose="020F0502020204030204" pitchFamily="34" charset="0"/>
              </a:rPr>
              <a:t> </a:t>
            </a:r>
            <a:r>
              <a:rPr lang="nl-BE" sz="1800" b="1">
                <a:solidFill>
                  <a:srgbClr val="003300"/>
                </a:solidFill>
                <a:latin typeface="Calibri" panose="020F0502020204030204" pitchFamily="34" charset="0"/>
              </a:rPr>
              <a:t>– 4 . 5</a:t>
            </a:r>
            <a:endParaRPr lang="nl-NL" sz="1800" b="1">
              <a:solidFill>
                <a:srgbClr val="003300"/>
              </a:solidFill>
              <a:latin typeface="Calibri" panose="020F0502020204030204" pitchFamily="34" charset="0"/>
            </a:endParaRP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217488" y="5942013"/>
            <a:ext cx="466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= 9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2195513" y="5942013"/>
            <a:ext cx="10334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= 29 – 20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2206625" y="6375400"/>
            <a:ext cx="466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= 9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4689475" y="4960938"/>
            <a:ext cx="3017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a, b en c zijn rationale getallen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6372225" y="563562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rgbClr val="FF0000"/>
                </a:solidFill>
                <a:latin typeface="Calibri" panose="020F0502020204030204" pitchFamily="34" charset="0"/>
              </a:rPr>
              <a:t>+</a:t>
            </a:r>
            <a:endParaRPr lang="nl-NL" sz="18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6435" name="Text Box 51"/>
          <p:cNvSpPr txBox="1">
            <a:spLocks noChangeArrowheads="1"/>
          </p:cNvSpPr>
          <p:nvPr/>
        </p:nvSpPr>
        <p:spPr bwMode="auto">
          <a:xfrm>
            <a:off x="6372225" y="6356350"/>
            <a:ext cx="25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rgbClr val="FF0000"/>
                </a:solidFill>
                <a:latin typeface="Calibri" panose="020F0502020204030204" pitchFamily="34" charset="0"/>
              </a:rPr>
              <a:t>-</a:t>
            </a:r>
            <a:endParaRPr lang="nl-NL" sz="18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4702175" y="6356350"/>
            <a:ext cx="1216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rgbClr val="FF0000"/>
                </a:solidFill>
                <a:latin typeface="Calibri" panose="020F0502020204030204" pitchFamily="34" charset="0"/>
              </a:rPr>
              <a:t>a . (b - c ) =</a:t>
            </a:r>
            <a:endParaRPr lang="nl-NL" sz="18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773113" y="3849688"/>
            <a:ext cx="1439862" cy="371475"/>
            <a:chOff x="431" y="2062"/>
            <a:chExt cx="907" cy="234"/>
          </a:xfrm>
        </p:grpSpPr>
        <p:sp>
          <p:nvSpPr>
            <p:cNvPr id="4147" name="Line 69"/>
            <p:cNvSpPr>
              <a:spLocks noChangeShapeType="1"/>
            </p:cNvSpPr>
            <p:nvPr/>
          </p:nvSpPr>
          <p:spPr bwMode="auto">
            <a:xfrm>
              <a:off x="476" y="2069"/>
              <a:ext cx="862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48" name="Line 70"/>
            <p:cNvSpPr>
              <a:spLocks noChangeShapeType="1"/>
            </p:cNvSpPr>
            <p:nvPr/>
          </p:nvSpPr>
          <p:spPr bwMode="auto">
            <a:xfrm rot="10800000">
              <a:off x="431" y="2062"/>
              <a:ext cx="862" cy="22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766763" y="6210300"/>
            <a:ext cx="1439862" cy="387350"/>
            <a:chOff x="567" y="3793"/>
            <a:chExt cx="907" cy="244"/>
          </a:xfrm>
        </p:grpSpPr>
        <p:sp>
          <p:nvSpPr>
            <p:cNvPr id="4145" name="Line 71"/>
            <p:cNvSpPr>
              <a:spLocks noChangeShapeType="1"/>
            </p:cNvSpPr>
            <p:nvPr/>
          </p:nvSpPr>
          <p:spPr bwMode="auto">
            <a:xfrm>
              <a:off x="612" y="3810"/>
              <a:ext cx="862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46" name="Line 72"/>
            <p:cNvSpPr>
              <a:spLocks noChangeShapeType="1"/>
            </p:cNvSpPr>
            <p:nvPr/>
          </p:nvSpPr>
          <p:spPr bwMode="auto">
            <a:xfrm rot="10800000">
              <a:off x="567" y="3793"/>
              <a:ext cx="862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16461" name="AutoShape 77"/>
          <p:cNvSpPr>
            <a:spLocks noChangeArrowheads="1"/>
          </p:cNvSpPr>
          <p:nvPr/>
        </p:nvSpPr>
        <p:spPr bwMode="auto">
          <a:xfrm rot="-5400000">
            <a:off x="2826544" y="2007394"/>
            <a:ext cx="215900" cy="900112"/>
          </a:xfrm>
          <a:prstGeom prst="curvedLeftArrow">
            <a:avLst>
              <a:gd name="adj1" fmla="val 15325"/>
              <a:gd name="adj2" fmla="val 88478"/>
              <a:gd name="adj3" fmla="val 18458"/>
            </a:avLst>
          </a:prstGeom>
          <a:solidFill>
            <a:srgbClr val="003300"/>
          </a:solidFill>
          <a:ln w="19050">
            <a:solidFill>
              <a:srgbClr val="003300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16465" name="AutoShape 81"/>
          <p:cNvSpPr>
            <a:spLocks noChangeArrowheads="1"/>
          </p:cNvSpPr>
          <p:nvPr/>
        </p:nvSpPr>
        <p:spPr bwMode="auto">
          <a:xfrm rot="-5400000">
            <a:off x="2574132" y="2259806"/>
            <a:ext cx="215900" cy="395287"/>
          </a:xfrm>
          <a:prstGeom prst="curvedLeftArrow">
            <a:avLst>
              <a:gd name="adj1" fmla="val 7663"/>
              <a:gd name="adj2" fmla="val 44280"/>
              <a:gd name="adj3" fmla="val 18458"/>
            </a:avLst>
          </a:prstGeom>
          <a:solidFill>
            <a:srgbClr val="800080"/>
          </a:solidFill>
          <a:ln w="19050">
            <a:solidFill>
              <a:srgbClr val="800080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16466" name="AutoShape 82"/>
          <p:cNvSpPr>
            <a:spLocks noChangeArrowheads="1"/>
          </p:cNvSpPr>
          <p:nvPr/>
        </p:nvSpPr>
        <p:spPr bwMode="auto">
          <a:xfrm rot="-5400000">
            <a:off x="2951957" y="4329906"/>
            <a:ext cx="215900" cy="1008063"/>
          </a:xfrm>
          <a:prstGeom prst="curvedLeftArrow">
            <a:avLst>
              <a:gd name="adj1" fmla="val 16212"/>
              <a:gd name="adj2" fmla="val 93642"/>
              <a:gd name="adj3" fmla="val 18458"/>
            </a:avLst>
          </a:prstGeom>
          <a:solidFill>
            <a:srgbClr val="003300"/>
          </a:solidFill>
          <a:ln w="19050">
            <a:solidFill>
              <a:srgbClr val="003300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16467" name="AutoShape 83"/>
          <p:cNvSpPr>
            <a:spLocks noChangeArrowheads="1"/>
          </p:cNvSpPr>
          <p:nvPr/>
        </p:nvSpPr>
        <p:spPr bwMode="auto">
          <a:xfrm rot="-5400000">
            <a:off x="2736057" y="4545806"/>
            <a:ext cx="215900" cy="576263"/>
          </a:xfrm>
          <a:prstGeom prst="curvedLeftArrow">
            <a:avLst>
              <a:gd name="adj1" fmla="val 8823"/>
              <a:gd name="adj2" fmla="val 50936"/>
              <a:gd name="adj3" fmla="val 18458"/>
            </a:avLst>
          </a:prstGeom>
          <a:solidFill>
            <a:srgbClr val="800080"/>
          </a:solidFill>
          <a:ln w="19050">
            <a:solidFill>
              <a:srgbClr val="800080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pSp>
        <p:nvGrpSpPr>
          <p:cNvPr id="5177" name="Group 57"/>
          <p:cNvGrpSpPr>
            <a:grpSpLocks/>
          </p:cNvGrpSpPr>
          <p:nvPr/>
        </p:nvGrpSpPr>
        <p:grpSpPr bwMode="auto">
          <a:xfrm>
            <a:off x="4887913" y="6165850"/>
            <a:ext cx="1563687" cy="557213"/>
            <a:chOff x="3079" y="3884"/>
            <a:chExt cx="985" cy="351"/>
          </a:xfrm>
        </p:grpSpPr>
        <p:sp>
          <p:nvSpPr>
            <p:cNvPr id="4143" name="Text Box 50"/>
            <p:cNvSpPr txBox="1">
              <a:spLocks noChangeArrowheads="1"/>
            </p:cNvSpPr>
            <p:nvPr/>
          </p:nvSpPr>
          <p:spPr bwMode="auto">
            <a:xfrm>
              <a:off x="3696" y="4004"/>
              <a:ext cx="3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660066"/>
                  </a:solidFill>
                  <a:latin typeface="Calibri" panose="020F0502020204030204" pitchFamily="34" charset="0"/>
                </a:rPr>
                <a:t>a . b</a:t>
              </a:r>
              <a:endParaRPr lang="nl-NL" sz="1800" b="1">
                <a:solidFill>
                  <a:srgbClr val="66006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144" name="AutoShape 84"/>
            <p:cNvSpPr>
              <a:spLocks noChangeArrowheads="1"/>
            </p:cNvSpPr>
            <p:nvPr/>
          </p:nvSpPr>
          <p:spPr bwMode="auto">
            <a:xfrm rot="-5400000">
              <a:off x="3125" y="3838"/>
              <a:ext cx="136" cy="227"/>
            </a:xfrm>
            <a:prstGeom prst="curvedLeftArrow">
              <a:avLst>
                <a:gd name="adj1" fmla="val 6986"/>
                <a:gd name="adj2" fmla="val 40368"/>
                <a:gd name="adj3" fmla="val 18458"/>
              </a:avLst>
            </a:prstGeom>
            <a:solidFill>
              <a:srgbClr val="800080"/>
            </a:solidFill>
            <a:ln w="19050">
              <a:solidFill>
                <a:srgbClr val="800080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BE" sz="1800"/>
            </a:p>
          </p:txBody>
        </p:sp>
      </p:grpSp>
      <p:grpSp>
        <p:nvGrpSpPr>
          <p:cNvPr id="5175" name="Group 55"/>
          <p:cNvGrpSpPr>
            <a:grpSpLocks/>
          </p:cNvGrpSpPr>
          <p:nvPr/>
        </p:nvGrpSpPr>
        <p:grpSpPr bwMode="auto">
          <a:xfrm>
            <a:off x="4876800" y="5445125"/>
            <a:ext cx="1574800" cy="557213"/>
            <a:chOff x="3072" y="3430"/>
            <a:chExt cx="992" cy="351"/>
          </a:xfrm>
        </p:grpSpPr>
        <p:sp>
          <p:nvSpPr>
            <p:cNvPr id="4141" name="Text Box 47"/>
            <p:cNvSpPr txBox="1">
              <a:spLocks noChangeArrowheads="1"/>
            </p:cNvSpPr>
            <p:nvPr/>
          </p:nvSpPr>
          <p:spPr bwMode="auto">
            <a:xfrm>
              <a:off x="3696" y="3550"/>
              <a:ext cx="3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660066"/>
                  </a:solidFill>
                  <a:latin typeface="Calibri" panose="020F0502020204030204" pitchFamily="34" charset="0"/>
                </a:rPr>
                <a:t>a . b</a:t>
              </a:r>
              <a:endParaRPr lang="nl-NL" sz="1800" b="1">
                <a:solidFill>
                  <a:srgbClr val="66006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142" name="AutoShape 85"/>
            <p:cNvSpPr>
              <a:spLocks noChangeArrowheads="1"/>
            </p:cNvSpPr>
            <p:nvPr/>
          </p:nvSpPr>
          <p:spPr bwMode="auto">
            <a:xfrm rot="-5400000">
              <a:off x="3129" y="3373"/>
              <a:ext cx="136" cy="249"/>
            </a:xfrm>
            <a:prstGeom prst="curvedLeftArrow">
              <a:avLst>
                <a:gd name="adj1" fmla="val 7663"/>
                <a:gd name="adj2" fmla="val 44280"/>
                <a:gd name="adj3" fmla="val 18458"/>
              </a:avLst>
            </a:prstGeom>
            <a:solidFill>
              <a:srgbClr val="800080"/>
            </a:solidFill>
            <a:ln w="19050">
              <a:solidFill>
                <a:srgbClr val="800080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BE" sz="1800"/>
            </a:p>
          </p:txBody>
        </p:sp>
      </p:grpSp>
      <p:grpSp>
        <p:nvGrpSpPr>
          <p:cNvPr id="5181" name="Group 61"/>
          <p:cNvGrpSpPr>
            <a:grpSpLocks/>
          </p:cNvGrpSpPr>
          <p:nvPr/>
        </p:nvGrpSpPr>
        <p:grpSpPr bwMode="auto">
          <a:xfrm>
            <a:off x="4897438" y="6165850"/>
            <a:ext cx="2200275" cy="557213"/>
            <a:chOff x="3085" y="3884"/>
            <a:chExt cx="1386" cy="351"/>
          </a:xfrm>
        </p:grpSpPr>
        <p:sp>
          <p:nvSpPr>
            <p:cNvPr id="4139" name="Text Box 52"/>
            <p:cNvSpPr txBox="1">
              <a:spLocks noChangeArrowheads="1"/>
            </p:cNvSpPr>
            <p:nvPr/>
          </p:nvSpPr>
          <p:spPr bwMode="auto">
            <a:xfrm>
              <a:off x="4120" y="4004"/>
              <a:ext cx="3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003300"/>
                  </a:solidFill>
                  <a:latin typeface="Calibri" panose="020F0502020204030204" pitchFamily="34" charset="0"/>
                </a:rPr>
                <a:t>a . c</a:t>
              </a:r>
              <a:endParaRPr lang="nl-NL" sz="1800" b="1">
                <a:solidFill>
                  <a:srgbClr val="0033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140" name="AutoShape 87"/>
            <p:cNvSpPr>
              <a:spLocks noChangeArrowheads="1"/>
            </p:cNvSpPr>
            <p:nvPr/>
          </p:nvSpPr>
          <p:spPr bwMode="auto">
            <a:xfrm rot="-5400000">
              <a:off x="3244" y="3725"/>
              <a:ext cx="136" cy="453"/>
            </a:xfrm>
            <a:prstGeom prst="curvedLeftArrow">
              <a:avLst>
                <a:gd name="adj1" fmla="val 13940"/>
                <a:gd name="adj2" fmla="val 80558"/>
                <a:gd name="adj3" fmla="val 18458"/>
              </a:avLst>
            </a:prstGeom>
            <a:solidFill>
              <a:srgbClr val="003300"/>
            </a:solidFill>
            <a:ln w="19050">
              <a:solidFill>
                <a:srgbClr val="003300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BE" sz="1800"/>
            </a:p>
          </p:txBody>
        </p:sp>
      </p:grpSp>
      <p:grpSp>
        <p:nvGrpSpPr>
          <p:cNvPr id="5176" name="Group 56"/>
          <p:cNvGrpSpPr>
            <a:grpSpLocks/>
          </p:cNvGrpSpPr>
          <p:nvPr/>
        </p:nvGrpSpPr>
        <p:grpSpPr bwMode="auto">
          <a:xfrm>
            <a:off x="4894263" y="5445125"/>
            <a:ext cx="2270125" cy="557213"/>
            <a:chOff x="3083" y="3430"/>
            <a:chExt cx="1430" cy="351"/>
          </a:xfrm>
        </p:grpSpPr>
        <p:sp>
          <p:nvSpPr>
            <p:cNvPr id="4137" name="Text Box 49"/>
            <p:cNvSpPr txBox="1">
              <a:spLocks noChangeArrowheads="1"/>
            </p:cNvSpPr>
            <p:nvPr/>
          </p:nvSpPr>
          <p:spPr bwMode="auto">
            <a:xfrm>
              <a:off x="4162" y="3550"/>
              <a:ext cx="3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003300"/>
                  </a:solidFill>
                  <a:latin typeface="Calibri" panose="020F0502020204030204" pitchFamily="34" charset="0"/>
                </a:rPr>
                <a:t>a . c</a:t>
              </a:r>
              <a:endParaRPr lang="nl-NL" sz="1800" b="1">
                <a:solidFill>
                  <a:srgbClr val="0033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138" name="AutoShape 88"/>
            <p:cNvSpPr>
              <a:spLocks noChangeArrowheads="1"/>
            </p:cNvSpPr>
            <p:nvPr/>
          </p:nvSpPr>
          <p:spPr bwMode="auto">
            <a:xfrm rot="-5400000">
              <a:off x="3242" y="3271"/>
              <a:ext cx="136" cy="453"/>
            </a:xfrm>
            <a:prstGeom prst="curvedLeftArrow">
              <a:avLst>
                <a:gd name="adj1" fmla="val 13940"/>
                <a:gd name="adj2" fmla="val 80558"/>
                <a:gd name="adj3" fmla="val 18458"/>
              </a:avLst>
            </a:prstGeom>
            <a:solidFill>
              <a:srgbClr val="003300"/>
            </a:solidFill>
            <a:ln w="19050">
              <a:solidFill>
                <a:srgbClr val="003300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BE" sz="1800"/>
            </a:p>
          </p:txBody>
        </p:sp>
      </p:grpSp>
      <p:sp>
        <p:nvSpPr>
          <p:cNvPr id="16479" name="Text Box 95"/>
          <p:cNvSpPr txBox="1">
            <a:spLocks noChangeArrowheads="1"/>
          </p:cNvSpPr>
          <p:nvPr/>
        </p:nvSpPr>
        <p:spPr bwMode="auto">
          <a:xfrm>
            <a:off x="5942013" y="5997575"/>
            <a:ext cx="419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en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54" name="Text Box 10"/>
          <p:cNvSpPr txBox="1">
            <a:spLocks noChangeArrowheads="1"/>
          </p:cNvSpPr>
          <p:nvPr/>
        </p:nvSpPr>
        <p:spPr bwMode="auto">
          <a:xfrm>
            <a:off x="263525" y="1909763"/>
            <a:ext cx="51006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 i="1">
                <a:latin typeface="Calibri" panose="020F0502020204030204" pitchFamily="34" charset="0"/>
              </a:rPr>
              <a:t>Een factor vermenigvuldigen met een som (verschil)</a:t>
            </a:r>
            <a:endParaRPr lang="nl-NL" sz="1800" b="1" i="1">
              <a:latin typeface="Calibri" panose="020F0502020204030204" pitchFamily="34" charset="0"/>
            </a:endParaRPr>
          </a:p>
        </p:txBody>
      </p:sp>
      <p:grpSp>
        <p:nvGrpSpPr>
          <p:cNvPr id="4130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413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>
                  <a:solidFill>
                    <a:srgbClr val="174691"/>
                  </a:solidFill>
                  <a:latin typeface="Impact" panose="020B0806030902050204" pitchFamily="34" charset="0"/>
                </a:rPr>
                <a:t>Handig rekenen met eigenschappen</a:t>
              </a:r>
              <a:endParaRPr lang="nl-NL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13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>
                  <a:solidFill>
                    <a:srgbClr val="FCFDFE"/>
                  </a:solidFill>
                  <a:latin typeface="Impact" panose="020B0806030902050204" pitchFamily="34" charset="0"/>
                </a:rPr>
                <a:t>G2</a:t>
              </a:r>
              <a:endParaRPr lang="nl-BE">
                <a:latin typeface="Impact" panose="020B0806030902050204" pitchFamily="34" charset="0"/>
              </a:endParaRPr>
            </a:p>
          </p:txBody>
        </p:sp>
      </p:grpSp>
      <p:grpSp>
        <p:nvGrpSpPr>
          <p:cNvPr id="5179" name="Group 59"/>
          <p:cNvGrpSpPr>
            <a:grpSpLocks/>
          </p:cNvGrpSpPr>
          <p:nvPr/>
        </p:nvGrpSpPr>
        <p:grpSpPr bwMode="auto">
          <a:xfrm>
            <a:off x="4679950" y="4060825"/>
            <a:ext cx="4464050" cy="641350"/>
            <a:chOff x="2948" y="2274"/>
            <a:chExt cx="2812" cy="404"/>
          </a:xfrm>
        </p:grpSpPr>
        <p:sp>
          <p:nvSpPr>
            <p:cNvPr id="4133" name="Text Box 13"/>
            <p:cNvSpPr txBox="1">
              <a:spLocks noChangeArrowheads="1"/>
            </p:cNvSpPr>
            <p:nvPr/>
          </p:nvSpPr>
          <p:spPr bwMode="auto">
            <a:xfrm>
              <a:off x="2948" y="2274"/>
              <a:ext cx="28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>
                  <a:latin typeface="Calibri" panose="020F0502020204030204" pitchFamily="34" charset="0"/>
                </a:rPr>
                <a:t>Het vermenigvuldigen is </a:t>
              </a:r>
              <a:r>
                <a:rPr lang="nl-BE" sz="1800" b="1">
                  <a:solidFill>
                    <a:srgbClr val="174691"/>
                  </a:solidFill>
                  <a:latin typeface="Calibri" panose="020F0502020204030204" pitchFamily="34" charset="0"/>
                </a:rPr>
                <a:t>distributief</a:t>
              </a:r>
              <a:r>
                <a:rPr lang="nl-BE" sz="1800">
                  <a:latin typeface="Calibri" panose="020F0502020204030204" pitchFamily="34" charset="0"/>
                </a:rPr>
                <a:t> ten opzichte van het optellen (aftrekken) in    .</a:t>
              </a:r>
              <a:endParaRPr lang="nl-NL" sz="1800">
                <a:latin typeface="Calibri" panose="020F0502020204030204" pitchFamily="34" charset="0"/>
              </a:endParaRPr>
            </a:p>
          </p:txBody>
        </p:sp>
        <p:sp>
          <p:nvSpPr>
            <p:cNvPr id="4134" name="Rectangle 53"/>
            <p:cNvSpPr>
              <a:spLocks noChangeArrowheads="1"/>
            </p:cNvSpPr>
            <p:nvPr/>
          </p:nvSpPr>
          <p:spPr bwMode="auto">
            <a:xfrm>
              <a:off x="5300" y="2446"/>
              <a:ext cx="2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>
                  <a:solidFill>
                    <a:srgbClr val="000000"/>
                  </a:solidFill>
                  <a:latin typeface="Calibri" panose="020F0502020204030204" pitchFamily="34" charset="0"/>
                </a:rPr>
                <a:t>ℚ</a:t>
              </a:r>
              <a:endParaRPr lang="nl-NL" b="1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82575" y="1268413"/>
            <a:ext cx="156210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Distributiviteit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9" grpId="0"/>
      <p:bldP spid="16412" grpId="0"/>
      <p:bldP spid="16413" grpId="0"/>
      <p:bldP spid="16414" grpId="0"/>
      <p:bldP spid="16415" grpId="0"/>
      <p:bldP spid="16416" grpId="0"/>
      <p:bldP spid="16417" grpId="0"/>
      <p:bldP spid="16418" grpId="0"/>
      <p:bldP spid="16419" grpId="0"/>
      <p:bldP spid="16420" grpId="0"/>
      <p:bldP spid="16421" grpId="0"/>
      <p:bldP spid="16422" grpId="0"/>
      <p:bldP spid="16423" grpId="0"/>
      <p:bldP spid="16424" grpId="0"/>
      <p:bldP spid="16425" grpId="0"/>
      <p:bldP spid="16426" grpId="0"/>
      <p:bldP spid="16429" grpId="0"/>
      <p:bldP spid="16432" grpId="0"/>
      <p:bldP spid="16435" grpId="0"/>
      <p:bldP spid="16427" grpId="0"/>
      <p:bldP spid="16461" grpId="0" animBg="1"/>
      <p:bldP spid="16465" grpId="0" animBg="1"/>
      <p:bldP spid="16466" grpId="0" animBg="1"/>
      <p:bldP spid="16467" grpId="0" animBg="1"/>
      <p:bldP spid="16479" grpId="0"/>
      <p:bldP spid="54" grpId="0"/>
      <p:bldP spid="348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179388" y="6165850"/>
            <a:ext cx="1692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rgbClr val="FF0000"/>
                </a:solidFill>
                <a:latin typeface="Calibri" panose="020F0502020204030204" pitchFamily="34" charset="0"/>
              </a:rPr>
              <a:t>(a + b) . (c + d) =</a:t>
            </a:r>
            <a:endParaRPr lang="nl-NL" sz="18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301625" y="2486025"/>
            <a:ext cx="1873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(1,5 + 0,5) . (2 + 9)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3995738" y="2486025"/>
            <a:ext cx="1873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(1,5 + 0,5) . (2 + 9)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182563" y="2997200"/>
            <a:ext cx="860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= 2 . 11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179388" y="3500438"/>
            <a:ext cx="5826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= 22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3859213" y="3062288"/>
            <a:ext cx="9223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= </a:t>
            </a:r>
            <a:r>
              <a:rPr lang="nl-BE" sz="1800" b="1">
                <a:solidFill>
                  <a:srgbClr val="660066"/>
                </a:solidFill>
                <a:latin typeface="Calibri" panose="020F0502020204030204" pitchFamily="34" charset="0"/>
              </a:rPr>
              <a:t>1,5 . 2</a:t>
            </a:r>
            <a:endParaRPr lang="nl-NL" sz="1800" b="1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62480" name="Text Box 16"/>
          <p:cNvSpPr txBox="1">
            <a:spLocks noChangeArrowheads="1"/>
          </p:cNvSpPr>
          <p:nvPr/>
        </p:nvSpPr>
        <p:spPr bwMode="auto">
          <a:xfrm>
            <a:off x="3863975" y="3567113"/>
            <a:ext cx="1933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= 3 + 13,5 + 1 + 4,5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3862388" y="4070350"/>
            <a:ext cx="5826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= 22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179388" y="4659313"/>
            <a:ext cx="84963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Om een som te vermenigvuldigen met een som, vermenigvuldig je elke term van de eerste som met elke term van de tweede som en tel je de bekomen producten op.</a:t>
            </a:r>
            <a:endParaRPr lang="nl-NL" sz="1800">
              <a:latin typeface="Calibri" panose="020F0502020204030204" pitchFamily="34" charset="0"/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3789363"/>
            <a:ext cx="2808287" cy="504825"/>
            <a:chOff x="567" y="1842"/>
            <a:chExt cx="1769" cy="318"/>
          </a:xfrm>
        </p:grpSpPr>
        <p:sp>
          <p:nvSpPr>
            <p:cNvPr id="5161" name="Line 29"/>
            <p:cNvSpPr>
              <a:spLocks noChangeShapeType="1"/>
            </p:cNvSpPr>
            <p:nvPr/>
          </p:nvSpPr>
          <p:spPr bwMode="auto">
            <a:xfrm>
              <a:off x="612" y="1842"/>
              <a:ext cx="1724" cy="3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62" name="Line 30"/>
            <p:cNvSpPr>
              <a:spLocks noChangeShapeType="1"/>
            </p:cNvSpPr>
            <p:nvPr/>
          </p:nvSpPr>
          <p:spPr bwMode="auto">
            <a:xfrm rot="10800000">
              <a:off x="567" y="1842"/>
              <a:ext cx="1724" cy="31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6194" name="Group 50"/>
          <p:cNvGrpSpPr>
            <a:grpSpLocks/>
          </p:cNvGrpSpPr>
          <p:nvPr/>
        </p:nvGrpSpPr>
        <p:grpSpPr bwMode="auto">
          <a:xfrm>
            <a:off x="2339975" y="6165850"/>
            <a:ext cx="1901825" cy="376238"/>
            <a:chOff x="1474" y="3884"/>
            <a:chExt cx="1198" cy="237"/>
          </a:xfrm>
        </p:grpSpPr>
        <p:sp>
          <p:nvSpPr>
            <p:cNvPr id="5158" name="Text Box 23"/>
            <p:cNvSpPr txBox="1">
              <a:spLocks noChangeArrowheads="1"/>
            </p:cNvSpPr>
            <p:nvPr/>
          </p:nvSpPr>
          <p:spPr bwMode="auto">
            <a:xfrm>
              <a:off x="1474" y="3884"/>
              <a:ext cx="2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FF0000"/>
                  </a:solidFill>
                </a:rPr>
                <a:t>+</a:t>
              </a:r>
              <a:endParaRPr lang="nl-NL" sz="1800" b="1">
                <a:solidFill>
                  <a:srgbClr val="FF0000"/>
                </a:solidFill>
              </a:endParaRPr>
            </a:p>
          </p:txBody>
        </p:sp>
        <p:sp>
          <p:nvSpPr>
            <p:cNvPr id="5159" name="Text Box 24"/>
            <p:cNvSpPr txBox="1">
              <a:spLocks noChangeArrowheads="1"/>
            </p:cNvSpPr>
            <p:nvPr/>
          </p:nvSpPr>
          <p:spPr bwMode="auto">
            <a:xfrm>
              <a:off x="1973" y="3890"/>
              <a:ext cx="2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FF0000"/>
                  </a:solidFill>
                </a:rPr>
                <a:t>+</a:t>
              </a:r>
              <a:endParaRPr lang="nl-NL" sz="1800" b="1">
                <a:solidFill>
                  <a:srgbClr val="FF0000"/>
                </a:solidFill>
              </a:endParaRPr>
            </a:p>
          </p:txBody>
        </p:sp>
        <p:sp>
          <p:nvSpPr>
            <p:cNvPr id="5160" name="Text Box 25"/>
            <p:cNvSpPr txBox="1">
              <a:spLocks noChangeArrowheads="1"/>
            </p:cNvSpPr>
            <p:nvPr/>
          </p:nvSpPr>
          <p:spPr bwMode="auto">
            <a:xfrm>
              <a:off x="2472" y="3884"/>
              <a:ext cx="2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FF0000"/>
                  </a:solidFill>
                </a:rPr>
                <a:t>+</a:t>
              </a:r>
              <a:endParaRPr lang="nl-NL" sz="1800" b="1">
                <a:solidFill>
                  <a:srgbClr val="FF0000"/>
                </a:solidFill>
              </a:endParaRPr>
            </a:p>
          </p:txBody>
        </p:sp>
      </p:grpSp>
      <p:sp>
        <p:nvSpPr>
          <p:cNvPr id="62506" name="Text Box 42"/>
          <p:cNvSpPr txBox="1">
            <a:spLocks noChangeArrowheads="1"/>
          </p:cNvSpPr>
          <p:nvPr/>
        </p:nvSpPr>
        <p:spPr bwMode="auto">
          <a:xfrm>
            <a:off x="206375" y="5438775"/>
            <a:ext cx="3248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a, b, c en d zijn rationale getallen</a:t>
            </a:r>
            <a:endParaRPr lang="nl-NL" sz="1800">
              <a:latin typeface="Calibri" panose="020F0502020204030204" pitchFamily="34" charset="0"/>
            </a:endParaRPr>
          </a:p>
        </p:txBody>
      </p:sp>
      <p:grpSp>
        <p:nvGrpSpPr>
          <p:cNvPr id="6191" name="Group 47"/>
          <p:cNvGrpSpPr>
            <a:grpSpLocks/>
          </p:cNvGrpSpPr>
          <p:nvPr/>
        </p:nvGrpSpPr>
        <p:grpSpPr bwMode="auto">
          <a:xfrm>
            <a:off x="395288" y="5949950"/>
            <a:ext cx="2819400" cy="568325"/>
            <a:chOff x="249" y="3748"/>
            <a:chExt cx="1776" cy="358"/>
          </a:xfrm>
        </p:grpSpPr>
        <p:sp>
          <p:nvSpPr>
            <p:cNvPr id="5156" name="Text Box 26"/>
            <p:cNvSpPr txBox="1">
              <a:spLocks noChangeArrowheads="1"/>
            </p:cNvSpPr>
            <p:nvPr/>
          </p:nvSpPr>
          <p:spPr bwMode="auto">
            <a:xfrm>
              <a:off x="1657" y="3875"/>
              <a:ext cx="3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003300"/>
                  </a:solidFill>
                  <a:latin typeface="Calibri" panose="020F0502020204030204" pitchFamily="34" charset="0"/>
                </a:rPr>
                <a:t>a . d</a:t>
              </a:r>
              <a:endParaRPr lang="nl-NL" sz="1800" b="1">
                <a:solidFill>
                  <a:srgbClr val="0033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57" name="AutoShape 50"/>
            <p:cNvSpPr>
              <a:spLocks noChangeArrowheads="1"/>
            </p:cNvSpPr>
            <p:nvPr/>
          </p:nvSpPr>
          <p:spPr bwMode="auto">
            <a:xfrm rot="-5400000">
              <a:off x="578" y="3419"/>
              <a:ext cx="136" cy="793"/>
            </a:xfrm>
            <a:prstGeom prst="curvedLeftArrow">
              <a:avLst>
                <a:gd name="adj1" fmla="val 24403"/>
                <a:gd name="adj2" fmla="val 141021"/>
                <a:gd name="adj3" fmla="val 18458"/>
              </a:avLst>
            </a:prstGeom>
            <a:solidFill>
              <a:srgbClr val="003300"/>
            </a:solidFill>
            <a:ln w="19050">
              <a:solidFill>
                <a:srgbClr val="003300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BE" sz="1800"/>
            </a:p>
          </p:txBody>
        </p:sp>
      </p:grpSp>
      <p:grpSp>
        <p:nvGrpSpPr>
          <p:cNvPr id="6190" name="Group 46"/>
          <p:cNvGrpSpPr>
            <a:grpSpLocks/>
          </p:cNvGrpSpPr>
          <p:nvPr/>
        </p:nvGrpSpPr>
        <p:grpSpPr bwMode="auto">
          <a:xfrm>
            <a:off x="395288" y="5967413"/>
            <a:ext cx="1997075" cy="557212"/>
            <a:chOff x="249" y="3759"/>
            <a:chExt cx="1258" cy="351"/>
          </a:xfrm>
        </p:grpSpPr>
        <p:sp>
          <p:nvSpPr>
            <p:cNvPr id="5154" name="Text Box 22"/>
            <p:cNvSpPr txBox="1">
              <a:spLocks noChangeArrowheads="1"/>
            </p:cNvSpPr>
            <p:nvPr/>
          </p:nvSpPr>
          <p:spPr bwMode="auto">
            <a:xfrm>
              <a:off x="1156" y="3879"/>
              <a:ext cx="3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660066"/>
                  </a:solidFill>
                  <a:latin typeface="Calibri" panose="020F0502020204030204" pitchFamily="34" charset="0"/>
                </a:rPr>
                <a:t>a . c</a:t>
              </a:r>
              <a:endParaRPr lang="nl-NL" sz="1800" b="1">
                <a:solidFill>
                  <a:srgbClr val="66006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55" name="AutoShape 51"/>
            <p:cNvSpPr>
              <a:spLocks noChangeArrowheads="1"/>
            </p:cNvSpPr>
            <p:nvPr/>
          </p:nvSpPr>
          <p:spPr bwMode="auto">
            <a:xfrm rot="-5400000">
              <a:off x="465" y="3543"/>
              <a:ext cx="136" cy="567"/>
            </a:xfrm>
            <a:prstGeom prst="curvedLeftArrow">
              <a:avLst>
                <a:gd name="adj1" fmla="val 17449"/>
                <a:gd name="adj2" fmla="val 100831"/>
                <a:gd name="adj3" fmla="val 18458"/>
              </a:avLst>
            </a:prstGeom>
            <a:solidFill>
              <a:srgbClr val="800080"/>
            </a:solidFill>
            <a:ln w="19050">
              <a:solidFill>
                <a:srgbClr val="800080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BE" sz="1800"/>
            </a:p>
          </p:txBody>
        </p:sp>
      </p:grpSp>
      <p:grpSp>
        <p:nvGrpSpPr>
          <p:cNvPr id="6193" name="Group 49"/>
          <p:cNvGrpSpPr>
            <a:grpSpLocks/>
          </p:cNvGrpSpPr>
          <p:nvPr/>
        </p:nvGrpSpPr>
        <p:grpSpPr bwMode="auto">
          <a:xfrm>
            <a:off x="695325" y="6153150"/>
            <a:ext cx="4110038" cy="515938"/>
            <a:chOff x="438" y="3876"/>
            <a:chExt cx="2589" cy="325"/>
          </a:xfrm>
        </p:grpSpPr>
        <p:sp>
          <p:nvSpPr>
            <p:cNvPr id="5152" name="Text Box 28"/>
            <p:cNvSpPr txBox="1">
              <a:spLocks noChangeArrowheads="1"/>
            </p:cNvSpPr>
            <p:nvPr/>
          </p:nvSpPr>
          <p:spPr bwMode="auto">
            <a:xfrm>
              <a:off x="2653" y="3876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663300"/>
                  </a:solidFill>
                  <a:latin typeface="Calibri" panose="020F0502020204030204" pitchFamily="34" charset="0"/>
                </a:rPr>
                <a:t>b . d</a:t>
              </a:r>
              <a:endParaRPr lang="nl-NL" sz="1800" b="1">
                <a:solidFill>
                  <a:srgbClr val="6633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53" name="AutoShape 52"/>
            <p:cNvSpPr>
              <a:spLocks noChangeArrowheads="1"/>
            </p:cNvSpPr>
            <p:nvPr/>
          </p:nvSpPr>
          <p:spPr bwMode="auto">
            <a:xfrm rot="-5400000">
              <a:off x="653" y="3895"/>
              <a:ext cx="91" cy="521"/>
            </a:xfrm>
            <a:prstGeom prst="curvedRightArrow">
              <a:avLst>
                <a:gd name="adj1" fmla="val 28441"/>
                <a:gd name="adj2" fmla="val 142946"/>
                <a:gd name="adj3" fmla="val 26995"/>
              </a:avLst>
            </a:prstGeom>
            <a:solidFill>
              <a:srgbClr val="993300"/>
            </a:solidFill>
            <a:ln w="19050">
              <a:solidFill>
                <a:srgbClr val="993300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BE" sz="1800"/>
            </a:p>
          </p:txBody>
        </p:sp>
      </p:grpSp>
      <p:grpSp>
        <p:nvGrpSpPr>
          <p:cNvPr id="6192" name="Group 48"/>
          <p:cNvGrpSpPr>
            <a:grpSpLocks/>
          </p:cNvGrpSpPr>
          <p:nvPr/>
        </p:nvGrpSpPr>
        <p:grpSpPr bwMode="auto">
          <a:xfrm>
            <a:off x="706438" y="6153150"/>
            <a:ext cx="3289300" cy="515938"/>
            <a:chOff x="445" y="3876"/>
            <a:chExt cx="2072" cy="325"/>
          </a:xfrm>
        </p:grpSpPr>
        <p:sp>
          <p:nvSpPr>
            <p:cNvPr id="5150" name="Text Box 27"/>
            <p:cNvSpPr txBox="1">
              <a:spLocks noChangeArrowheads="1"/>
            </p:cNvSpPr>
            <p:nvPr/>
          </p:nvSpPr>
          <p:spPr bwMode="auto">
            <a:xfrm>
              <a:off x="2160" y="3876"/>
              <a:ext cx="35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sz="1800" b="1">
                  <a:solidFill>
                    <a:srgbClr val="6600CC"/>
                  </a:solidFill>
                  <a:latin typeface="Calibri" panose="020F0502020204030204" pitchFamily="34" charset="0"/>
                </a:rPr>
                <a:t>b . c</a:t>
              </a:r>
              <a:endParaRPr lang="nl-NL" sz="1800" b="1">
                <a:solidFill>
                  <a:srgbClr val="6600CC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51" name="AutoShape 53"/>
            <p:cNvSpPr>
              <a:spLocks noChangeArrowheads="1"/>
            </p:cNvSpPr>
            <p:nvPr/>
          </p:nvSpPr>
          <p:spPr bwMode="auto">
            <a:xfrm rot="-5400000">
              <a:off x="547" y="4008"/>
              <a:ext cx="91" cy="295"/>
            </a:xfrm>
            <a:prstGeom prst="curvedRightArrow">
              <a:avLst>
                <a:gd name="adj1" fmla="val 16104"/>
                <a:gd name="adj2" fmla="val 80939"/>
                <a:gd name="adj3" fmla="val 26995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BE" sz="1800"/>
            </a:p>
          </p:txBody>
        </p:sp>
      </p:grpSp>
      <p:sp>
        <p:nvSpPr>
          <p:cNvPr id="6174" name="AutoShape 47"/>
          <p:cNvSpPr>
            <a:spLocks noChangeArrowheads="1"/>
          </p:cNvSpPr>
          <p:nvPr/>
        </p:nvSpPr>
        <p:spPr bwMode="auto">
          <a:xfrm rot="-5400000">
            <a:off x="4679157" y="1808956"/>
            <a:ext cx="215900" cy="1150937"/>
          </a:xfrm>
          <a:prstGeom prst="curvedLeftArrow">
            <a:avLst>
              <a:gd name="adj1" fmla="val 16363"/>
              <a:gd name="adj2" fmla="val 94450"/>
              <a:gd name="adj3" fmla="val 18458"/>
            </a:avLst>
          </a:prstGeom>
          <a:solidFill>
            <a:srgbClr val="800080"/>
          </a:solidFill>
          <a:ln w="19050">
            <a:solidFill>
              <a:srgbClr val="800080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6172" name="AutoShape 48"/>
          <p:cNvSpPr>
            <a:spLocks noChangeArrowheads="1"/>
          </p:cNvSpPr>
          <p:nvPr/>
        </p:nvSpPr>
        <p:spPr bwMode="auto">
          <a:xfrm rot="-5400000">
            <a:off x="4985544" y="2655094"/>
            <a:ext cx="144462" cy="539750"/>
          </a:xfrm>
          <a:prstGeom prst="curvedRightArrow">
            <a:avLst>
              <a:gd name="adj1" fmla="val 18560"/>
              <a:gd name="adj2" fmla="val 93286"/>
              <a:gd name="adj3" fmla="val 26995"/>
            </a:avLst>
          </a:prstGeom>
          <a:solidFill>
            <a:srgbClr val="0000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6170" name="AutoShape 49"/>
          <p:cNvSpPr>
            <a:spLocks noChangeArrowheads="1"/>
          </p:cNvSpPr>
          <p:nvPr/>
        </p:nvSpPr>
        <p:spPr bwMode="auto">
          <a:xfrm rot="-5400000">
            <a:off x="5183188" y="2457450"/>
            <a:ext cx="144462" cy="935038"/>
          </a:xfrm>
          <a:prstGeom prst="curvedRightArrow">
            <a:avLst>
              <a:gd name="adj1" fmla="val 32153"/>
              <a:gd name="adj2" fmla="val 161604"/>
              <a:gd name="adj3" fmla="val 26995"/>
            </a:avLst>
          </a:prstGeom>
          <a:solidFill>
            <a:srgbClr val="993300"/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6168" name="AutoShape 46"/>
          <p:cNvSpPr>
            <a:spLocks noChangeArrowheads="1"/>
          </p:cNvSpPr>
          <p:nvPr/>
        </p:nvSpPr>
        <p:spPr bwMode="auto">
          <a:xfrm rot="-5400000">
            <a:off x="4877594" y="1610519"/>
            <a:ext cx="215900" cy="1547812"/>
          </a:xfrm>
          <a:prstGeom prst="curvedLeftArrow">
            <a:avLst>
              <a:gd name="adj1" fmla="val 23963"/>
              <a:gd name="adj2" fmla="val 138537"/>
              <a:gd name="adj3" fmla="val 18458"/>
            </a:avLst>
          </a:prstGeom>
          <a:solidFill>
            <a:srgbClr val="003300"/>
          </a:solidFill>
          <a:ln w="19050">
            <a:solidFill>
              <a:srgbClr val="003300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54" name="Text Box 10"/>
          <p:cNvSpPr txBox="1">
            <a:spLocks noChangeArrowheads="1"/>
          </p:cNvSpPr>
          <p:nvPr/>
        </p:nvSpPr>
        <p:spPr bwMode="auto">
          <a:xfrm>
            <a:off x="263525" y="1909763"/>
            <a:ext cx="4013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 i="1">
                <a:latin typeface="Calibri" panose="020F0502020204030204" pitchFamily="34" charset="0"/>
              </a:rPr>
              <a:t>Een som vermenigvuldigen met een som</a:t>
            </a:r>
            <a:endParaRPr lang="nl-NL" sz="1800" b="1" i="1">
              <a:latin typeface="Calibri" panose="020F0502020204030204" pitchFamily="34" charset="0"/>
            </a:endParaRPr>
          </a:p>
        </p:txBody>
      </p:sp>
      <p:grpSp>
        <p:nvGrpSpPr>
          <p:cNvPr id="5143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14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>
                  <a:solidFill>
                    <a:srgbClr val="174691"/>
                  </a:solidFill>
                  <a:latin typeface="Impact" panose="020B0806030902050204" pitchFamily="34" charset="0"/>
                </a:rPr>
                <a:t>Handig rekenen met eigenschappen</a:t>
              </a:r>
              <a:endParaRPr lang="nl-NL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4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>
                  <a:solidFill>
                    <a:srgbClr val="FCFDFE"/>
                  </a:solidFill>
                  <a:latin typeface="Impact" panose="020B0806030902050204" pitchFamily="34" charset="0"/>
                </a:rPr>
                <a:t>G2</a:t>
              </a:r>
              <a:endParaRPr lang="nl-BE">
                <a:latin typeface="Impact" panose="020B0806030902050204" pitchFamily="34" charset="0"/>
              </a:endParaRPr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82575" y="1268413"/>
            <a:ext cx="156210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Distributiviteit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4643438" y="3068638"/>
            <a:ext cx="974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rgbClr val="003300"/>
                </a:solidFill>
                <a:latin typeface="Calibri" panose="020F0502020204030204" pitchFamily="34" charset="0"/>
              </a:rPr>
              <a:t>+ 1,5 . 9</a:t>
            </a:r>
            <a:r>
              <a:rPr lang="nl-BE" sz="1800">
                <a:latin typeface="Calibri" panose="020F0502020204030204" pitchFamily="34" charset="0"/>
              </a:rPr>
              <a:t> 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5387975" y="3062288"/>
            <a:ext cx="10271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 </a:t>
            </a:r>
            <a:r>
              <a:rPr lang="nl-BE" sz="1800" b="1">
                <a:solidFill>
                  <a:srgbClr val="0000FF"/>
                </a:solidFill>
                <a:latin typeface="Calibri" panose="020F0502020204030204" pitchFamily="34" charset="0"/>
              </a:rPr>
              <a:t>+ 0,5 . 2</a:t>
            </a:r>
            <a:r>
              <a:rPr lang="nl-BE" sz="1800">
                <a:latin typeface="Calibri" panose="020F0502020204030204" pitchFamily="34" charset="0"/>
              </a:rPr>
              <a:t> 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6213475" y="3062288"/>
            <a:ext cx="9223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rgbClr val="990000"/>
                </a:solidFill>
                <a:latin typeface="Calibri" panose="020F0502020204030204" pitchFamily="34" charset="0"/>
              </a:rPr>
              <a:t>+ 0,5 . 9</a:t>
            </a:r>
            <a:endParaRPr lang="nl-NL" sz="1800" b="1">
              <a:solidFill>
                <a:srgbClr val="99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/>
      <p:bldP spid="62475" grpId="0"/>
      <p:bldP spid="62476" grpId="0"/>
      <p:bldP spid="62477" grpId="0"/>
      <p:bldP spid="62478" grpId="0"/>
      <p:bldP spid="62479" grpId="0"/>
      <p:bldP spid="62480" grpId="0"/>
      <p:bldP spid="62481" grpId="0"/>
      <p:bldP spid="62482" grpId="0"/>
      <p:bldP spid="62506" grpId="0"/>
      <p:bldP spid="6174" grpId="0" animBg="1"/>
      <p:bldP spid="6172" grpId="0" animBg="1"/>
      <p:bldP spid="6170" grpId="0" animBg="1"/>
      <p:bldP spid="6168" grpId="0" animBg="1"/>
      <p:bldP spid="54" grpId="0"/>
      <p:bldP spid="34826" grpId="0" animBg="1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271463" y="1838325"/>
            <a:ext cx="71802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Een factor vermenigvuldigen met een som of een verschil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19088" y="3133725"/>
            <a:ext cx="3965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Een som vermenigvuldigen met een som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260350" y="4430713"/>
            <a:ext cx="41671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Handig rekenen door één factor te splitsen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63549" name="Text Box 61"/>
          <p:cNvSpPr txBox="1">
            <a:spLocks noChangeArrowheads="1"/>
          </p:cNvSpPr>
          <p:nvPr/>
        </p:nvSpPr>
        <p:spPr bwMode="auto">
          <a:xfrm>
            <a:off x="250825" y="5726113"/>
            <a:ext cx="4521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Handig rekenen door twee factoren te splitsen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12" name="AutoShape 3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1331913" y="2276475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13" name="AutoShape 37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1330325" y="3573463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14" name="AutoShape 37">
            <a:hlinkClick r:id="" action="ppaction://noaction" highlightClick="1"/>
            <a:hlinkHover r:id="rId4" action="ppaction://hlinkfile"/>
          </p:cNvPr>
          <p:cNvSpPr>
            <a:spLocks noChangeArrowheads="1"/>
          </p:cNvSpPr>
          <p:nvPr/>
        </p:nvSpPr>
        <p:spPr bwMode="auto">
          <a:xfrm>
            <a:off x="1328738" y="4868863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15" name="AutoShape 37">
            <a:hlinkClick r:id="" action="ppaction://noaction" highlightClick="1"/>
            <a:hlinkHover r:id="rId5" action="ppaction://hlinkfile"/>
          </p:cNvPr>
          <p:cNvSpPr>
            <a:spLocks noChangeArrowheads="1"/>
          </p:cNvSpPr>
          <p:nvPr/>
        </p:nvSpPr>
        <p:spPr bwMode="auto">
          <a:xfrm>
            <a:off x="1328738" y="6165850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pSp>
        <p:nvGrpSpPr>
          <p:cNvPr id="6154" name="Group 15"/>
          <p:cNvGrpSpPr>
            <a:grpSpLocks/>
          </p:cNvGrpSpPr>
          <p:nvPr/>
        </p:nvGrpSpPr>
        <p:grpSpPr bwMode="auto">
          <a:xfrm>
            <a:off x="-3175" y="-33338"/>
            <a:ext cx="9144000" cy="1000126"/>
            <a:chOff x="0" y="0"/>
            <a:chExt cx="5760" cy="630"/>
          </a:xfrm>
        </p:grpSpPr>
        <p:sp>
          <p:nvSpPr>
            <p:cNvPr id="615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>
                  <a:solidFill>
                    <a:srgbClr val="174691"/>
                  </a:solidFill>
                  <a:latin typeface="Impact" panose="020B0806030902050204" pitchFamily="34" charset="0"/>
                </a:rPr>
                <a:t>Handig rekenen met eigenschappen</a:t>
              </a:r>
              <a:endParaRPr lang="nl-NL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5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>
                  <a:solidFill>
                    <a:srgbClr val="FCFDFE"/>
                  </a:solidFill>
                  <a:latin typeface="Impact" panose="020B0806030902050204" pitchFamily="34" charset="0"/>
                </a:rPr>
                <a:t>G2</a:t>
              </a:r>
              <a:endParaRPr lang="nl-BE">
                <a:latin typeface="Impact" panose="020B0806030902050204" pitchFamily="34" charset="0"/>
              </a:endParaRPr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79400" y="1262063"/>
            <a:ext cx="350202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Voorbeelden van de distributiviteit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/>
      <p:bldP spid="63493" grpId="0"/>
      <p:bldP spid="63536" grpId="0"/>
      <p:bldP spid="63549" grpId="0"/>
      <p:bldP spid="12" grpId="0" animBg="1"/>
      <p:bldP spid="13" grpId="0" animBg="1"/>
      <p:bldP spid="14" grpId="0" animBg="1"/>
      <p:bldP spid="15" grpId="0" animBg="1"/>
      <p:bldP spid="348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98450" y="1916113"/>
            <a:ext cx="42021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 i="1">
                <a:latin typeface="Calibri" panose="020F0502020204030204" pitchFamily="34" charset="0"/>
              </a:rPr>
              <a:t>Haakjes voorafgegaan door een plusteken</a:t>
            </a:r>
            <a:endParaRPr lang="nl-NL" sz="1800" b="1" i="1">
              <a:latin typeface="Calibri" panose="020F0502020204030204" pitchFamily="34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65125" y="2486025"/>
            <a:ext cx="1360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a + ( b + c ) =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606550" y="2486025"/>
            <a:ext cx="949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a + b + c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57188" y="2990850"/>
            <a:ext cx="8391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rgbClr val="174691"/>
                </a:solidFill>
                <a:latin typeface="Calibri" panose="020F0502020204030204" pitchFamily="34" charset="0"/>
              </a:rPr>
              <a:t>Haakjes voorafgegaan door een plusteken: haakjes en plusteken mogen weg.</a:t>
            </a:r>
            <a:endParaRPr lang="nl-NL" sz="1800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95288" y="4543425"/>
            <a:ext cx="12715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a - ( b - c ) =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547813" y="4543425"/>
            <a:ext cx="904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a </a:t>
            </a:r>
            <a:r>
              <a:rPr lang="nl-BE" sz="1800" b="1">
                <a:solidFill>
                  <a:srgbClr val="660066"/>
                </a:solidFill>
                <a:latin typeface="Calibri" panose="020F0502020204030204" pitchFamily="34" charset="0"/>
              </a:rPr>
              <a:t>-</a:t>
            </a:r>
            <a:r>
              <a:rPr lang="nl-BE" sz="1800">
                <a:latin typeface="Calibri" panose="020F0502020204030204" pitchFamily="34" charset="0"/>
              </a:rPr>
              <a:t> b </a:t>
            </a:r>
            <a:r>
              <a:rPr lang="nl-BE" sz="1800" b="1">
                <a:solidFill>
                  <a:srgbClr val="00642D"/>
                </a:solidFill>
                <a:latin typeface="Calibri" panose="020F0502020204030204" pitchFamily="34" charset="0"/>
              </a:rPr>
              <a:t>+</a:t>
            </a:r>
            <a:r>
              <a:rPr lang="nl-BE" sz="1800">
                <a:latin typeface="Calibri" panose="020F0502020204030204" pitchFamily="34" charset="0"/>
              </a:rPr>
              <a:t> c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50838" y="5373688"/>
            <a:ext cx="82534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rgbClr val="174691"/>
                </a:solidFill>
                <a:latin typeface="Calibri" panose="020F0502020204030204" pitchFamily="34" charset="0"/>
              </a:rPr>
              <a:t>Haakjes voorafgegaan door een minteken: haakjes en minteken mogen weg mits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rgbClr val="174691"/>
                </a:solidFill>
                <a:latin typeface="Calibri" panose="020F0502020204030204" pitchFamily="34" charset="0"/>
              </a:rPr>
              <a:t>elke term binnen de haakjes van teken te veranderen.</a:t>
            </a:r>
            <a:endParaRPr lang="nl-NL" sz="1800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>
            <a:off x="971550" y="4926013"/>
            <a:ext cx="877888" cy="144462"/>
          </a:xfrm>
          <a:prstGeom prst="curvedUpArrow">
            <a:avLst>
              <a:gd name="adj1" fmla="val 18287"/>
              <a:gd name="adj2" fmla="val 73542"/>
              <a:gd name="adj3" fmla="val 33333"/>
            </a:avLst>
          </a:prstGeom>
          <a:solidFill>
            <a:srgbClr val="7030A0"/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24587" name="AutoShape 11"/>
          <p:cNvSpPr>
            <a:spLocks noChangeArrowheads="1"/>
          </p:cNvSpPr>
          <p:nvPr/>
        </p:nvSpPr>
        <p:spPr bwMode="auto">
          <a:xfrm>
            <a:off x="1258888" y="4292600"/>
            <a:ext cx="946150" cy="215900"/>
          </a:xfrm>
          <a:prstGeom prst="curvedDownArrow">
            <a:avLst>
              <a:gd name="adj1" fmla="val 17712"/>
              <a:gd name="adj2" fmla="val 49484"/>
              <a:gd name="adj3" fmla="val 30602"/>
            </a:avLst>
          </a:prstGeom>
          <a:solidFill>
            <a:srgbClr val="00642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84163" y="3709988"/>
            <a:ext cx="4175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 i="1">
                <a:latin typeface="Calibri" panose="020F0502020204030204" pitchFamily="34" charset="0"/>
              </a:rPr>
              <a:t>Haakjes voorafgegaan door een minteken</a:t>
            </a:r>
            <a:endParaRPr lang="nl-NL" sz="1800" b="1" i="1">
              <a:latin typeface="Calibri" panose="020F0502020204030204" pitchFamily="34" charset="0"/>
            </a:endParaRPr>
          </a:p>
        </p:txBody>
      </p:sp>
      <p:grpSp>
        <p:nvGrpSpPr>
          <p:cNvPr id="7180" name="Group 15"/>
          <p:cNvGrpSpPr>
            <a:grpSpLocks/>
          </p:cNvGrpSpPr>
          <p:nvPr/>
        </p:nvGrpSpPr>
        <p:grpSpPr bwMode="auto">
          <a:xfrm>
            <a:off x="-3175" y="-15875"/>
            <a:ext cx="9144000" cy="1000125"/>
            <a:chOff x="0" y="0"/>
            <a:chExt cx="5760" cy="630"/>
          </a:xfrm>
        </p:grpSpPr>
        <p:sp>
          <p:nvSpPr>
            <p:cNvPr id="7182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>
                  <a:solidFill>
                    <a:srgbClr val="174691"/>
                  </a:solidFill>
                  <a:latin typeface="Impact" panose="020B0806030902050204" pitchFamily="34" charset="0"/>
                </a:rPr>
                <a:t>Handig rekenen met eigenschappen</a:t>
              </a:r>
              <a:endParaRPr lang="nl-NL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183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>
                  <a:solidFill>
                    <a:srgbClr val="FCFDFE"/>
                  </a:solidFill>
                  <a:latin typeface="Impact" panose="020B0806030902050204" pitchFamily="34" charset="0"/>
                </a:rPr>
                <a:t>G2</a:t>
              </a:r>
              <a:endParaRPr lang="nl-BE">
                <a:latin typeface="Impact" panose="020B0806030902050204" pitchFamily="34" charset="0"/>
              </a:endParaRPr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79400" y="1279525"/>
            <a:ext cx="2082800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Haakjes wegwerken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0" grpId="0"/>
      <p:bldP spid="24581" grpId="0"/>
      <p:bldP spid="24583" grpId="0"/>
      <p:bldP spid="24584" grpId="0"/>
      <p:bldP spid="24586" grpId="0" animBg="1"/>
      <p:bldP spid="24587" grpId="0" animBg="1"/>
      <p:bldP spid="14" grpId="0"/>
      <p:bldP spid="348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3243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4958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43434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42529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199" name="Rectangle 8"/>
          <p:cNvSpPr>
            <a:spLocks noChangeArrowheads="1"/>
          </p:cNvSpPr>
          <p:nvPr/>
        </p:nvSpPr>
        <p:spPr bwMode="auto">
          <a:xfrm>
            <a:off x="44386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00" name="Rectangle 9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01" name="Rectangle 10"/>
          <p:cNvSpPr>
            <a:spLocks noChangeArrowheads="1"/>
          </p:cNvSpPr>
          <p:nvPr/>
        </p:nvSpPr>
        <p:spPr bwMode="auto">
          <a:xfrm>
            <a:off x="43243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02" name="Rectangle 11"/>
          <p:cNvSpPr>
            <a:spLocks noChangeArrowheads="1"/>
          </p:cNvSpPr>
          <p:nvPr/>
        </p:nvSpPr>
        <p:spPr bwMode="auto">
          <a:xfrm>
            <a:off x="44958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03" name="Rectangle 12"/>
          <p:cNvSpPr>
            <a:spLocks noChangeArrowheads="1"/>
          </p:cNvSpPr>
          <p:nvPr/>
        </p:nvSpPr>
        <p:spPr bwMode="auto">
          <a:xfrm>
            <a:off x="43434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04" name="Rectangle 13"/>
          <p:cNvSpPr>
            <a:spLocks noChangeArrowheads="1"/>
          </p:cNvSpPr>
          <p:nvPr/>
        </p:nvSpPr>
        <p:spPr bwMode="auto">
          <a:xfrm>
            <a:off x="42529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05" name="Rectangle 14"/>
          <p:cNvSpPr>
            <a:spLocks noChangeArrowheads="1"/>
          </p:cNvSpPr>
          <p:nvPr/>
        </p:nvSpPr>
        <p:spPr bwMode="auto">
          <a:xfrm>
            <a:off x="44386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06" name="Text Box 15"/>
          <p:cNvSpPr txBox="1">
            <a:spLocks noChangeArrowheads="1"/>
          </p:cNvSpPr>
          <p:nvPr/>
        </p:nvSpPr>
        <p:spPr bwMode="auto">
          <a:xfrm>
            <a:off x="303213" y="20081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0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aphicFrame>
        <p:nvGraphicFramePr>
          <p:cNvPr id="8208" name="Object 17"/>
          <p:cNvGraphicFramePr>
            <a:graphicFrameLocks noChangeAspect="1"/>
          </p:cNvGraphicFramePr>
          <p:nvPr/>
        </p:nvGraphicFramePr>
        <p:xfrm>
          <a:off x="0" y="231457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Vergelijking" r:id="rId3" imgW="114151" imgH="215619" progId="Equation.3">
                  <p:embed/>
                </p:oleObj>
              </mc:Choice>
              <mc:Fallback>
                <p:oleObj name="Vergelijking" r:id="rId3" imgW="114151" imgH="21561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14575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9" name="Rectangle 18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10" name="Rectangle 1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11" name="Rectangle 2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12" name="Text Box 21"/>
          <p:cNvSpPr txBox="1">
            <a:spLocks noChangeArrowheads="1"/>
          </p:cNvSpPr>
          <p:nvPr/>
        </p:nvSpPr>
        <p:spPr bwMode="auto">
          <a:xfrm>
            <a:off x="303213" y="20081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1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14" name="Rectangle 23"/>
          <p:cNvSpPr>
            <a:spLocks noChangeArrowheads="1"/>
          </p:cNvSpPr>
          <p:nvPr/>
        </p:nvSpPr>
        <p:spPr bwMode="auto">
          <a:xfrm>
            <a:off x="0" y="2314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graphicFrame>
        <p:nvGraphicFramePr>
          <p:cNvPr id="8215" name="Object 24"/>
          <p:cNvGraphicFramePr>
            <a:graphicFrameLocks noChangeAspect="1"/>
          </p:cNvGraphicFramePr>
          <p:nvPr/>
        </p:nvGraphicFramePr>
        <p:xfrm>
          <a:off x="0" y="231457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2" name="Vergelijking" r:id="rId5" imgW="114151" imgH="215619" progId="Equation.3">
                  <p:embed/>
                </p:oleObj>
              </mc:Choice>
              <mc:Fallback>
                <p:oleObj name="Vergelijking" r:id="rId5" imgW="114151" imgH="215619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14575"/>
                        <a:ext cx="114300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6" name="Rectangle 25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17" name="Rectangle 2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18" name="Rectangle 2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19" name="Rectangle 28"/>
          <p:cNvSpPr>
            <a:spLocks noChangeArrowheads="1"/>
          </p:cNvSpPr>
          <p:nvPr/>
        </p:nvSpPr>
        <p:spPr bwMode="auto">
          <a:xfrm>
            <a:off x="423386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20" name="Rectangle 29"/>
          <p:cNvSpPr>
            <a:spLocks noChangeArrowheads="1"/>
          </p:cNvSpPr>
          <p:nvPr/>
        </p:nvSpPr>
        <p:spPr bwMode="auto">
          <a:xfrm>
            <a:off x="427196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21" name="Rectangle 30"/>
          <p:cNvSpPr>
            <a:spLocks noChangeArrowheads="1"/>
          </p:cNvSpPr>
          <p:nvPr/>
        </p:nvSpPr>
        <p:spPr bwMode="auto">
          <a:xfrm>
            <a:off x="43624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22" name="Rectangle 31"/>
          <p:cNvSpPr>
            <a:spLocks noChangeArrowheads="1"/>
          </p:cNvSpPr>
          <p:nvPr/>
        </p:nvSpPr>
        <p:spPr bwMode="auto">
          <a:xfrm>
            <a:off x="438626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23" name="Rectangle 32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8224" name="Rectangle 33"/>
          <p:cNvSpPr>
            <a:spLocks noChangeArrowheads="1"/>
          </p:cNvSpPr>
          <p:nvPr/>
        </p:nvSpPr>
        <p:spPr bwMode="auto">
          <a:xfrm>
            <a:off x="44577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sz="1800"/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261938" y="1909763"/>
            <a:ext cx="56784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 i="1">
                <a:latin typeface="Calibri" panose="020F0502020204030204" pitchFamily="34" charset="0"/>
              </a:rPr>
              <a:t>Haakjes voorafgegaan door een vermenigvuldigingsteken</a:t>
            </a:r>
            <a:endParaRPr lang="nl-NL" sz="1800" b="1" i="1">
              <a:latin typeface="Calibri" panose="020F0502020204030204" pitchFamily="34" charset="0"/>
            </a:endParaRP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358775" y="2492375"/>
            <a:ext cx="171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4 . (5a + 6b + 3c)</a:t>
            </a:r>
            <a:endParaRPr lang="nl-NL" sz="1800">
              <a:latin typeface="Calibri" panose="020F0502020204030204" pitchFamily="34" charset="0"/>
            </a:endParaRP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250825" y="4659313"/>
            <a:ext cx="7705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rgbClr val="174691"/>
                </a:solidFill>
                <a:latin typeface="Calibri" panose="020F0502020204030204" pitchFamily="34" charset="0"/>
              </a:rPr>
              <a:t>De vermenigvuldiging is distributief t.o.v. de optelling.</a:t>
            </a:r>
            <a:endParaRPr lang="nl-NL" sz="1800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41" name="Gekromde PIJL-OMHOOG 40"/>
          <p:cNvSpPr>
            <a:spLocks noChangeArrowheads="1"/>
          </p:cNvSpPr>
          <p:nvPr/>
        </p:nvSpPr>
        <p:spPr bwMode="auto">
          <a:xfrm>
            <a:off x="473075" y="2852738"/>
            <a:ext cx="431800" cy="144462"/>
          </a:xfrm>
          <a:prstGeom prst="curvedUpArrow">
            <a:avLst>
              <a:gd name="adj1" fmla="val 24909"/>
              <a:gd name="adj2" fmla="val 49817"/>
              <a:gd name="adj3" fmla="val 25000"/>
            </a:avLst>
          </a:prstGeom>
          <a:solidFill>
            <a:srgbClr val="7030A0"/>
          </a:solidFill>
          <a:ln w="12700" algn="ctr">
            <a:solidFill>
              <a:srgbClr val="7030A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BE">
              <a:latin typeface="+mn-lt"/>
            </a:endParaRPr>
          </a:p>
        </p:txBody>
      </p:sp>
      <p:sp>
        <p:nvSpPr>
          <p:cNvPr id="42" name="Gekromde PIJL-OMHOOG 41"/>
          <p:cNvSpPr>
            <a:spLocks noChangeArrowheads="1"/>
          </p:cNvSpPr>
          <p:nvPr/>
        </p:nvSpPr>
        <p:spPr bwMode="auto">
          <a:xfrm>
            <a:off x="468313" y="2852738"/>
            <a:ext cx="935037" cy="179387"/>
          </a:xfrm>
          <a:prstGeom prst="curvedUpArrow">
            <a:avLst>
              <a:gd name="adj1" fmla="val 30671"/>
              <a:gd name="adj2" fmla="val 61318"/>
              <a:gd name="adj3" fmla="val 25000"/>
            </a:avLst>
          </a:prstGeom>
          <a:solidFill>
            <a:srgbClr val="0000FF"/>
          </a:solidFill>
          <a:ln w="12700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BE">
              <a:latin typeface="+mn-lt"/>
            </a:endParaRPr>
          </a:p>
        </p:txBody>
      </p:sp>
      <p:sp>
        <p:nvSpPr>
          <p:cNvPr id="44" name="Gekromde PIJL-OMHOOG 43"/>
          <p:cNvSpPr>
            <a:spLocks noChangeArrowheads="1"/>
          </p:cNvSpPr>
          <p:nvPr/>
        </p:nvSpPr>
        <p:spPr bwMode="auto">
          <a:xfrm>
            <a:off x="468313" y="2852738"/>
            <a:ext cx="1295400" cy="215900"/>
          </a:xfrm>
          <a:prstGeom prst="curvedUpArrow">
            <a:avLst>
              <a:gd name="adj1" fmla="val 23056"/>
              <a:gd name="adj2" fmla="val 46167"/>
              <a:gd name="adj3" fmla="val 25000"/>
            </a:avLst>
          </a:prstGeom>
          <a:solidFill>
            <a:srgbClr val="003300"/>
          </a:solidFill>
          <a:ln w="12700" algn="ctr">
            <a:solidFill>
              <a:srgbClr val="0033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BE">
              <a:latin typeface="+mn-lt"/>
            </a:endParaRPr>
          </a:p>
        </p:txBody>
      </p:sp>
      <p:sp>
        <p:nvSpPr>
          <p:cNvPr id="45" name="Tekstvak 44"/>
          <p:cNvSpPr txBox="1">
            <a:spLocks noChangeArrowheads="1"/>
          </p:cNvSpPr>
          <p:nvPr/>
        </p:nvSpPr>
        <p:spPr bwMode="auto">
          <a:xfrm>
            <a:off x="255588" y="3349625"/>
            <a:ext cx="860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= </a:t>
            </a:r>
            <a:r>
              <a:rPr lang="nl-BE" sz="1800" b="1">
                <a:solidFill>
                  <a:srgbClr val="7030A0"/>
                </a:solidFill>
                <a:latin typeface="Calibri" panose="020F0502020204030204" pitchFamily="34" charset="0"/>
              </a:rPr>
              <a:t>4 . 5a</a:t>
            </a:r>
          </a:p>
        </p:txBody>
      </p:sp>
      <p:sp>
        <p:nvSpPr>
          <p:cNvPr id="46" name="Tekstvak 45"/>
          <p:cNvSpPr txBox="1">
            <a:spLocks noChangeArrowheads="1"/>
          </p:cNvSpPr>
          <p:nvPr/>
        </p:nvSpPr>
        <p:spPr bwMode="auto">
          <a:xfrm>
            <a:off x="1038225" y="3357563"/>
            <a:ext cx="86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rgbClr val="0000FF"/>
                </a:solidFill>
                <a:latin typeface="Calibri" panose="020F0502020204030204" pitchFamily="34" charset="0"/>
              </a:rPr>
              <a:t>+ 4 . 6b</a:t>
            </a:r>
          </a:p>
        </p:txBody>
      </p:sp>
      <p:sp>
        <p:nvSpPr>
          <p:cNvPr id="47" name="Tekstvak 46"/>
          <p:cNvSpPr txBox="1">
            <a:spLocks noChangeArrowheads="1"/>
          </p:cNvSpPr>
          <p:nvPr/>
        </p:nvSpPr>
        <p:spPr bwMode="auto">
          <a:xfrm>
            <a:off x="1808163" y="3357563"/>
            <a:ext cx="841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rgbClr val="003300"/>
                </a:solidFill>
                <a:latin typeface="Calibri" panose="020F0502020204030204" pitchFamily="34" charset="0"/>
              </a:rPr>
              <a:t>+ 4 . 3c</a:t>
            </a:r>
          </a:p>
        </p:txBody>
      </p:sp>
      <p:sp>
        <p:nvSpPr>
          <p:cNvPr id="48" name="Tekstvak 47"/>
          <p:cNvSpPr txBox="1">
            <a:spLocks noChangeArrowheads="1"/>
          </p:cNvSpPr>
          <p:nvPr/>
        </p:nvSpPr>
        <p:spPr bwMode="auto">
          <a:xfrm>
            <a:off x="250825" y="3925888"/>
            <a:ext cx="18113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>
                <a:latin typeface="Calibri" panose="020F0502020204030204" pitchFamily="34" charset="0"/>
              </a:rPr>
              <a:t>= 20a + 24b + 12c</a:t>
            </a:r>
          </a:p>
        </p:txBody>
      </p:sp>
      <p:grpSp>
        <p:nvGrpSpPr>
          <p:cNvPr id="8235" name="Group 15"/>
          <p:cNvGrpSpPr>
            <a:grpSpLocks/>
          </p:cNvGrpSpPr>
          <p:nvPr/>
        </p:nvGrpSpPr>
        <p:grpSpPr bwMode="auto">
          <a:xfrm>
            <a:off x="-3175" y="-26988"/>
            <a:ext cx="9144000" cy="1000126"/>
            <a:chOff x="0" y="0"/>
            <a:chExt cx="5760" cy="630"/>
          </a:xfrm>
        </p:grpSpPr>
        <p:sp>
          <p:nvSpPr>
            <p:cNvPr id="823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>
                  <a:solidFill>
                    <a:srgbClr val="174691"/>
                  </a:solidFill>
                  <a:latin typeface="Impact" panose="020B0806030902050204" pitchFamily="34" charset="0"/>
                </a:rPr>
                <a:t>Handig rekenen met eigenschappen</a:t>
              </a:r>
              <a:endParaRPr lang="nl-NL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23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>
                  <a:solidFill>
                    <a:srgbClr val="FCFDFE"/>
                  </a:solidFill>
                  <a:latin typeface="Impact" panose="020B0806030902050204" pitchFamily="34" charset="0"/>
                </a:rPr>
                <a:t>G2</a:t>
              </a:r>
              <a:endParaRPr lang="nl-BE">
                <a:latin typeface="Impact" panose="020B0806030902050204" pitchFamily="34" charset="0"/>
              </a:endParaRPr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79400" y="1268413"/>
            <a:ext cx="297497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Haakjes wegwerken (vervolg)</a:t>
            </a:r>
            <a:endParaRPr lang="nl-NL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4" grpId="0"/>
      <p:bldP spid="20515" grpId="0"/>
      <p:bldP spid="20516" grpId="0"/>
      <p:bldP spid="41" grpId="0" animBg="1"/>
      <p:bldP spid="42" grpId="0" animBg="1"/>
      <p:bldP spid="44" grpId="0" animBg="1"/>
      <p:bldP spid="45" grpId="0"/>
      <p:bldP spid="46" grpId="0"/>
      <p:bldP spid="47" grpId="0"/>
      <p:bldP spid="48" grpId="0"/>
      <p:bldP spid="34826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545</Words>
  <Application>Microsoft Office PowerPoint</Application>
  <PresentationFormat>Diavoorstelling (4:3)</PresentationFormat>
  <Paragraphs>114</Paragraphs>
  <Slides>7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4" baseType="lpstr">
      <vt:lpstr>Arial</vt:lpstr>
      <vt:lpstr>Calibri</vt:lpstr>
      <vt:lpstr>Comic Sans MS</vt:lpstr>
      <vt:lpstr>Impact</vt:lpstr>
      <vt:lpstr>Times New Roman</vt:lpstr>
      <vt:lpstr>Standaardontwerp</vt:lpstr>
      <vt:lpstr>Vergelijking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57</cp:revision>
  <dcterms:created xsi:type="dcterms:W3CDTF">2009-11-24T15:08:55Z</dcterms:created>
  <dcterms:modified xsi:type="dcterms:W3CDTF">2013-12-16T16:47:45Z</dcterms:modified>
</cp:coreProperties>
</file>