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174691"/>
    <a:srgbClr val="E1CA7D"/>
    <a:srgbClr val="C59C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CFB32-1B7C-4D97-AE95-E4DC9CB35E8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7925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D6131-3DE3-4116-8DB4-FFFDF12138E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7533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1BBDAA-4D71-45E4-AEAD-E1ADF2F018F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8037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en vier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B93229A-1CA8-4A2F-B15A-E82B9FF8545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5349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FCD8E-73E7-4057-AC39-80E33077223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074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D7EC1-5BAD-4DD0-BBD5-8EB8672A3BB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2748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060DD-21EB-4FA5-BA0F-90183E1DACA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2102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50429-2A7B-41E2-84CA-97D9C4A7F86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0249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99274-6922-4A6E-8E33-16BE0358E77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08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5B55D-C467-4FAD-93F1-FB76A9449C1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8181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7A1B65-A1F9-472F-9271-2318F323684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7873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81F7C3-7F2D-485F-AF12-DD20CA699E4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8347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904BFDE-3F6A-45CF-9930-5898D1944DD2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10.bin"/><Relationship Id="rId18" Type="http://schemas.openxmlformats.org/officeDocument/2006/relationships/image" Target="../media/image12.wmf"/><Relationship Id="rId3" Type="http://schemas.openxmlformats.org/officeDocument/2006/relationships/oleObject" Target="../embeddings/oleObject5.bin"/><Relationship Id="rId21" Type="http://schemas.openxmlformats.org/officeDocument/2006/relationships/oleObject" Target="../embeddings/oleObject14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1.wmf"/><Relationship Id="rId20" Type="http://schemas.openxmlformats.org/officeDocument/2006/relationships/image" Target="../media/image13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9.bin"/><Relationship Id="rId24" Type="http://schemas.openxmlformats.org/officeDocument/2006/relationships/image" Target="../media/image15.wmf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23" Type="http://schemas.openxmlformats.org/officeDocument/2006/relationships/oleObject" Target="../embeddings/oleObject15.bin"/><Relationship Id="rId10" Type="http://schemas.openxmlformats.org/officeDocument/2006/relationships/image" Target="../media/image8.wmf"/><Relationship Id="rId19" Type="http://schemas.openxmlformats.org/officeDocument/2006/relationships/oleObject" Target="../embeddings/oleObject13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0.wmf"/><Relationship Id="rId22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/>
          <a:p>
            <a:r>
              <a:rPr lang="nl-BE" sz="2000" b="1" i="1">
                <a:solidFill>
                  <a:srgbClr val="002C5E"/>
                </a:solidFill>
                <a:latin typeface="Comic Sans MS" panose="030F0702030302020204" pitchFamily="66" charset="0"/>
              </a:rPr>
              <a:t> </a:t>
            </a:r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Rationale getallen tot een positieve</a:t>
            </a:r>
            <a:b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</a:br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 macht verheffen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2C5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1510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21511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1512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13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14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15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16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17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18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1519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0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1521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2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3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4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5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6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7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8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1529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1530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1531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532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533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algn="ctr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1534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Info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93" name="Object 57"/>
          <p:cNvGraphicFramePr>
            <a:graphicFrameLocks noChangeAspect="1"/>
          </p:cNvGraphicFramePr>
          <p:nvPr>
            <p:ph sz="half" idx="1"/>
          </p:nvPr>
        </p:nvGraphicFramePr>
        <p:xfrm>
          <a:off x="396875" y="2349500"/>
          <a:ext cx="503238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5" name="Vergelijking" r:id="rId3" imgW="355320" imgH="228600" progId="Equation.3">
                  <p:embed/>
                </p:oleObj>
              </mc:Choice>
              <mc:Fallback>
                <p:oleObj name="Vergelijking" r:id="rId3" imgW="355320" imgH="22860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" y="2349500"/>
                        <a:ext cx="503238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462463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129088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30530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36245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1116013" y="51466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>
              <a:latin typeface="Verdana" panose="020B0604030504040204" pitchFamily="34" charset="0"/>
            </a:endParaRPr>
          </a:p>
        </p:txBody>
      </p:sp>
      <p:graphicFrame>
        <p:nvGraphicFramePr>
          <p:cNvPr id="14374" name="Object 38"/>
          <p:cNvGraphicFramePr>
            <a:graphicFrameLocks noChangeAspect="1"/>
          </p:cNvGraphicFramePr>
          <p:nvPr/>
        </p:nvGraphicFramePr>
        <p:xfrm>
          <a:off x="395288" y="3897313"/>
          <a:ext cx="431800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6" name="Vergelijking" r:id="rId5" imgW="304560" imgH="203040" progId="Equation.3">
                  <p:embed/>
                </p:oleObj>
              </mc:Choice>
              <mc:Fallback>
                <p:oleObj name="Vergelijking" r:id="rId5" imgW="304560" imgH="20304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897313"/>
                        <a:ext cx="431800" cy="287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75" name="Object 39"/>
          <p:cNvGraphicFramePr>
            <a:graphicFrameLocks noChangeAspect="1"/>
          </p:cNvGraphicFramePr>
          <p:nvPr/>
        </p:nvGraphicFramePr>
        <p:xfrm>
          <a:off x="1979613" y="3933825"/>
          <a:ext cx="414337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7" name="Vergelijking" r:id="rId7" imgW="330120" imgH="228600" progId="Equation.3">
                  <p:embed/>
                </p:oleObj>
              </mc:Choice>
              <mc:Fallback>
                <p:oleObj name="Vergelijking" r:id="rId7" imgW="330120" imgH="2286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3933825"/>
                        <a:ext cx="414337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95" name="Text Box 59"/>
          <p:cNvSpPr txBox="1">
            <a:spLocks noChangeArrowheads="1"/>
          </p:cNvSpPr>
          <p:nvPr/>
        </p:nvSpPr>
        <p:spPr bwMode="auto">
          <a:xfrm>
            <a:off x="317500" y="1916113"/>
            <a:ext cx="81422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Een vermenigvuldiging van gelijke factoren kun je korter noteren als een </a:t>
            </a:r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macht</a:t>
            </a:r>
            <a:r>
              <a:rPr lang="nl-BE">
                <a:latin typeface="Calibri" panose="020F0502020204030204" pitchFamily="34" charset="0"/>
              </a:rPr>
              <a:t>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396" name="Text Box 60"/>
          <p:cNvSpPr txBox="1">
            <a:spLocks noChangeArrowheads="1"/>
          </p:cNvSpPr>
          <p:nvPr/>
        </p:nvSpPr>
        <p:spPr bwMode="auto">
          <a:xfrm>
            <a:off x="333375" y="5149850"/>
            <a:ext cx="50307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Alle machten met een </a:t>
            </a:r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positief grondtal</a:t>
            </a:r>
            <a:r>
              <a:rPr lang="nl-BE">
                <a:latin typeface="Calibri" panose="020F0502020204030204" pitchFamily="34" charset="0"/>
              </a:rPr>
              <a:t> zijn positief.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397" name="Text Box 61"/>
          <p:cNvSpPr txBox="1">
            <a:spLocks noChangeArrowheads="1"/>
          </p:cNvSpPr>
          <p:nvPr/>
        </p:nvSpPr>
        <p:spPr bwMode="auto">
          <a:xfrm>
            <a:off x="323850" y="5583238"/>
            <a:ext cx="5575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Als de macht een </a:t>
            </a:r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negatief grondtal</a:t>
            </a:r>
            <a:r>
              <a:rPr lang="nl-BE">
                <a:latin typeface="Calibri" panose="020F0502020204030204" pitchFamily="34" charset="0"/>
              </a:rPr>
              <a:t> heeft, is het resultaat: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398" name="Text Box 62"/>
          <p:cNvSpPr txBox="1">
            <a:spLocks noChangeArrowheads="1"/>
          </p:cNvSpPr>
          <p:nvPr/>
        </p:nvSpPr>
        <p:spPr bwMode="auto">
          <a:xfrm>
            <a:off x="638175" y="6015038"/>
            <a:ext cx="36464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negatief als de exponent oneven is;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399" name="Text Box 63"/>
          <p:cNvSpPr txBox="1">
            <a:spLocks noChangeArrowheads="1"/>
          </p:cNvSpPr>
          <p:nvPr/>
        </p:nvSpPr>
        <p:spPr bwMode="auto">
          <a:xfrm>
            <a:off x="633413" y="6411913"/>
            <a:ext cx="3330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positief als de exponent even is.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404" name="Text Box 68"/>
          <p:cNvSpPr txBox="1">
            <a:spLocks noChangeArrowheads="1"/>
          </p:cNvSpPr>
          <p:nvPr/>
        </p:nvSpPr>
        <p:spPr bwMode="auto">
          <a:xfrm>
            <a:off x="2339975" y="3894138"/>
            <a:ext cx="3000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1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405" name="Text Box 69"/>
          <p:cNvSpPr txBox="1">
            <a:spLocks noChangeArrowheads="1"/>
          </p:cNvSpPr>
          <p:nvPr/>
        </p:nvSpPr>
        <p:spPr bwMode="auto">
          <a:xfrm>
            <a:off x="755650" y="3871913"/>
            <a:ext cx="2936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a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14407" name="Group 71"/>
          <p:cNvGrpSpPr>
            <a:grpSpLocks/>
          </p:cNvGrpSpPr>
          <p:nvPr/>
        </p:nvGrpSpPr>
        <p:grpSpPr bwMode="auto">
          <a:xfrm>
            <a:off x="885825" y="2420938"/>
            <a:ext cx="1382713" cy="627062"/>
            <a:chOff x="512" y="1810"/>
            <a:chExt cx="871" cy="395"/>
          </a:xfrm>
        </p:grpSpPr>
        <p:sp>
          <p:nvSpPr>
            <p:cNvPr id="14377" name="Text Box 41"/>
            <p:cNvSpPr txBox="1">
              <a:spLocks noChangeArrowheads="1"/>
            </p:cNvSpPr>
            <p:nvPr/>
          </p:nvSpPr>
          <p:spPr bwMode="auto">
            <a:xfrm>
              <a:off x="521" y="1974"/>
              <a:ext cx="8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174691"/>
                  </a:solidFill>
                  <a:latin typeface="Calibri" panose="020F0502020204030204" pitchFamily="34" charset="0"/>
                </a:rPr>
                <a:t>n - factoren</a:t>
              </a:r>
              <a:endParaRPr lang="nl-NL" b="1">
                <a:solidFill>
                  <a:srgbClr val="174691"/>
                </a:solidFill>
                <a:latin typeface="Calibri" panose="020F0502020204030204" pitchFamily="34" charset="0"/>
              </a:endParaRPr>
            </a:p>
          </p:txBody>
        </p:sp>
        <p:graphicFrame>
          <p:nvGraphicFramePr>
            <p:cNvPr id="14401" name="Object 65"/>
            <p:cNvGraphicFramePr>
              <a:graphicFrameLocks noChangeAspect="1"/>
            </p:cNvGraphicFramePr>
            <p:nvPr/>
          </p:nvGraphicFramePr>
          <p:xfrm>
            <a:off x="512" y="1810"/>
            <a:ext cx="871" cy="1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18" name="Vergelijking" r:id="rId9" imgW="977760" imgH="164880" progId="Equation.3">
                    <p:embed/>
                  </p:oleObj>
                </mc:Choice>
                <mc:Fallback>
                  <p:oleObj name="Vergelijking" r:id="rId9" imgW="977760" imgH="164880" progId="Equation.3">
                    <p:embed/>
                    <p:pic>
                      <p:nvPicPr>
                        <p:cNvPr id="0" name="Object 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" y="1810"/>
                          <a:ext cx="871" cy="1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406" name="AutoShape 70"/>
            <p:cNvSpPr>
              <a:spLocks/>
            </p:cNvSpPr>
            <p:nvPr/>
          </p:nvSpPr>
          <p:spPr bwMode="auto">
            <a:xfrm rot="16200000">
              <a:off x="886" y="1570"/>
              <a:ext cx="96" cy="803"/>
            </a:xfrm>
            <a:prstGeom prst="leftBrace">
              <a:avLst>
                <a:gd name="adj1" fmla="val 69705"/>
                <a:gd name="adj2" fmla="val 50000"/>
              </a:avLst>
            </a:prstGeom>
            <a:noFill/>
            <a:ln w="12700">
              <a:solidFill>
                <a:srgbClr val="17469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323850" y="1268413"/>
            <a:ext cx="390525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Machten met een natuurlijke exponent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4410" name="Group 22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14411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 Rationale getallen tot een positieve macht</a:t>
              </a:r>
              <a:b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</a:b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 verheffen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4412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600">
                  <a:solidFill>
                    <a:srgbClr val="FCFDFE"/>
                  </a:solidFill>
                  <a:latin typeface="Impact" panose="020B0806030902050204" pitchFamily="34" charset="0"/>
                </a:rPr>
                <a:t>Info</a:t>
              </a:r>
              <a:endParaRPr lang="nl-BE" sz="3600">
                <a:latin typeface="Impact" panose="020B0806030902050204" pitchFamily="34" charset="0"/>
              </a:endParaRPr>
            </a:p>
          </p:txBody>
        </p:sp>
      </p:grpSp>
      <p:sp>
        <p:nvSpPr>
          <p:cNvPr id="2" name="Text Box 25"/>
          <p:cNvSpPr txBox="1">
            <a:spLocks noChangeArrowheads="1"/>
          </p:cNvSpPr>
          <p:nvPr/>
        </p:nvSpPr>
        <p:spPr bwMode="auto">
          <a:xfrm>
            <a:off x="323850" y="3213100"/>
            <a:ext cx="3000375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Machten met exponent 0 of 1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 Box 25"/>
          <p:cNvSpPr txBox="1">
            <a:spLocks noChangeArrowheads="1"/>
          </p:cNvSpPr>
          <p:nvPr/>
        </p:nvSpPr>
        <p:spPr bwMode="auto">
          <a:xfrm>
            <a:off x="323850" y="4502150"/>
            <a:ext cx="1230313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Tekenregel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3" grpId="0"/>
      <p:bldP spid="14395" grpId="0"/>
      <p:bldP spid="14396" grpId="0"/>
      <p:bldP spid="14397" grpId="0"/>
      <p:bldP spid="14398" grpId="0"/>
      <p:bldP spid="14399" grpId="0"/>
      <p:bldP spid="14404" grpId="0"/>
      <p:bldP spid="14405" grpId="0"/>
      <p:bldP spid="14361" grpId="0" animBg="1"/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61" name="Object 41"/>
          <p:cNvGraphicFramePr>
            <a:graphicFrameLocks noChangeAspect="1"/>
          </p:cNvGraphicFramePr>
          <p:nvPr>
            <p:ph sz="quarter" idx="1"/>
          </p:nvPr>
        </p:nvGraphicFramePr>
        <p:xfrm>
          <a:off x="401638" y="5300663"/>
          <a:ext cx="7143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" name="Vergelijking" r:id="rId3" imgW="571320" imgH="431640" progId="Equation.3">
                  <p:embed/>
                </p:oleObj>
              </mc:Choice>
              <mc:Fallback>
                <p:oleObj name="Vergelijking" r:id="rId3" imgW="571320" imgH="4316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638" y="5300663"/>
                        <a:ext cx="714375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63" name="Object 43"/>
          <p:cNvGraphicFramePr>
            <a:graphicFrameLocks noChangeAspect="1"/>
          </p:cNvGraphicFramePr>
          <p:nvPr>
            <p:ph sz="quarter" idx="2"/>
          </p:nvPr>
        </p:nvGraphicFramePr>
        <p:xfrm>
          <a:off x="1123950" y="5348288"/>
          <a:ext cx="301625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7" name="Vergelijking" r:id="rId5" imgW="228600" imgH="355320" progId="Equation.3">
                  <p:embed/>
                </p:oleObj>
              </mc:Choice>
              <mc:Fallback>
                <p:oleObj name="Vergelijking" r:id="rId5" imgW="228600" imgH="35532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950" y="5348288"/>
                        <a:ext cx="301625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65" name="Object 45"/>
          <p:cNvGraphicFramePr>
            <a:graphicFrameLocks noChangeAspect="1"/>
          </p:cNvGraphicFramePr>
          <p:nvPr>
            <p:ph sz="quarter" idx="3"/>
          </p:nvPr>
        </p:nvGraphicFramePr>
        <p:xfrm>
          <a:off x="2879725" y="5276850"/>
          <a:ext cx="7556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8" name="Vergelijking" r:id="rId7" imgW="533160" imgH="380880" progId="Equation.3">
                  <p:embed/>
                </p:oleObj>
              </mc:Choice>
              <mc:Fallback>
                <p:oleObj name="Vergelijking" r:id="rId7" imgW="533160" imgH="38088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725" y="5276850"/>
                        <a:ext cx="75565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971550" y="2455863"/>
          <a:ext cx="974725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9" name="Vergelijking" r:id="rId9" imgW="736560" imgH="355320" progId="Equation.3">
                  <p:embed/>
                </p:oleObj>
              </mc:Choice>
              <mc:Fallback>
                <p:oleObj name="Vergelijking" r:id="rId9" imgW="736560" imgH="3553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455863"/>
                        <a:ext cx="974725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23850" y="1893888"/>
            <a:ext cx="125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Rekenregel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4462463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129088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430530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436245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392113" y="2413000"/>
          <a:ext cx="57943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0" name="Vergelijking" r:id="rId11" imgW="457200" imgH="431640" progId="Equation.3">
                  <p:embed/>
                </p:oleObj>
              </mc:Choice>
              <mc:Fallback>
                <p:oleObj name="Vergelijking" r:id="rId11" imgW="457200" imgH="431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13" y="2413000"/>
                        <a:ext cx="579437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3" name="Object 13"/>
          <p:cNvGraphicFramePr>
            <a:graphicFrameLocks noChangeAspect="1"/>
          </p:cNvGraphicFramePr>
          <p:nvPr/>
        </p:nvGraphicFramePr>
        <p:xfrm>
          <a:off x="2906713" y="2395538"/>
          <a:ext cx="44132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1" name="Vergelijking" r:id="rId13" imgW="342720" imgH="419040" progId="Equation.3">
                  <p:embed/>
                </p:oleObj>
              </mc:Choice>
              <mc:Fallback>
                <p:oleObj name="Vergelijking" r:id="rId13" imgW="342720" imgH="4190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6713" y="2395538"/>
                        <a:ext cx="441325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5" name="Object 15"/>
          <p:cNvGraphicFramePr>
            <a:graphicFrameLocks noChangeAspect="1"/>
          </p:cNvGraphicFramePr>
          <p:nvPr/>
        </p:nvGraphicFramePr>
        <p:xfrm>
          <a:off x="3379788" y="2443163"/>
          <a:ext cx="40005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2" name="Vergelijking" r:id="rId15" imgW="304560" imgH="355320" progId="Equation.3">
                  <p:embed/>
                </p:oleObj>
              </mc:Choice>
              <mc:Fallback>
                <p:oleObj name="Vergelijking" r:id="rId15" imgW="304560" imgH="35532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9788" y="2443163"/>
                        <a:ext cx="400050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56" name="Object 36"/>
          <p:cNvGraphicFramePr>
            <a:graphicFrameLocks noChangeAspect="1"/>
          </p:cNvGraphicFramePr>
          <p:nvPr/>
        </p:nvGraphicFramePr>
        <p:xfrm>
          <a:off x="1979613" y="2455863"/>
          <a:ext cx="88900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3" name="Vergelijking" r:id="rId17" imgW="698400" imgH="368280" progId="Equation.3">
                  <p:embed/>
                </p:oleObj>
              </mc:Choice>
              <mc:Fallback>
                <p:oleObj name="Vergelijking" r:id="rId17" imgW="698400" imgH="36828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455863"/>
                        <a:ext cx="889000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519113" y="3175000"/>
            <a:ext cx="316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Verhef de teller tot die macht.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517525" y="3716338"/>
            <a:ext cx="3411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Verhef de noemer tot die macht.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323850" y="4292600"/>
            <a:ext cx="1241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Opmerking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323850" y="4797425"/>
            <a:ext cx="8048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Kijk telkens goed wat het grondtal van de macht is voor je deze uitrekent.</a:t>
            </a:r>
            <a:endParaRPr lang="nl-NL">
              <a:latin typeface="Calibri" panose="020F0502020204030204" pitchFamily="34" charset="0"/>
            </a:endParaRPr>
          </a:p>
        </p:txBody>
      </p:sp>
      <p:graphicFrame>
        <p:nvGraphicFramePr>
          <p:cNvPr id="5167" name="Object 47"/>
          <p:cNvGraphicFramePr>
            <a:graphicFrameLocks noChangeAspect="1"/>
          </p:cNvGraphicFramePr>
          <p:nvPr>
            <p:ph sz="quarter" idx="4"/>
          </p:nvPr>
        </p:nvGraphicFramePr>
        <p:xfrm>
          <a:off x="3643313" y="5337175"/>
          <a:ext cx="207962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4" name="Vergelijking" r:id="rId19" imgW="152280" imgH="342720" progId="Equation.3">
                  <p:embed/>
                </p:oleObj>
              </mc:Choice>
              <mc:Fallback>
                <p:oleObj name="Vergelijking" r:id="rId19" imgW="152280" imgH="342720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13" y="5337175"/>
                        <a:ext cx="207962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69" name="Object 49"/>
          <p:cNvGraphicFramePr>
            <a:graphicFrameLocks noChangeAspect="1"/>
          </p:cNvGraphicFramePr>
          <p:nvPr/>
        </p:nvGraphicFramePr>
        <p:xfrm>
          <a:off x="5576888" y="5276850"/>
          <a:ext cx="6508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5" name="Vergelijking" r:id="rId21" imgW="457200" imgH="380880" progId="Equation.3">
                  <p:embed/>
                </p:oleObj>
              </mc:Choice>
              <mc:Fallback>
                <p:oleObj name="Vergelijking" r:id="rId21" imgW="457200" imgH="38088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6888" y="5276850"/>
                        <a:ext cx="650875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70" name="Object 50"/>
          <p:cNvGraphicFramePr>
            <a:graphicFrameLocks noChangeAspect="1"/>
          </p:cNvGraphicFramePr>
          <p:nvPr/>
        </p:nvGraphicFramePr>
        <p:xfrm>
          <a:off x="6218238" y="5313363"/>
          <a:ext cx="34766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6" name="Vergelijking" r:id="rId23" imgW="279360" imgH="406080" progId="Equation.3">
                  <p:embed/>
                </p:oleObj>
              </mc:Choice>
              <mc:Fallback>
                <p:oleObj name="Vergelijking" r:id="rId23" imgW="279360" imgH="40608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8238" y="5313363"/>
                        <a:ext cx="347662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323850" y="1268413"/>
            <a:ext cx="440690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Een breuk tot een positieve macht verheffen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5173" name="Group 22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5174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 Rationale getallen tot een positieve macht</a:t>
              </a:r>
              <a:b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</a:b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 verheffen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75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600">
                  <a:solidFill>
                    <a:srgbClr val="FCFDFE"/>
                  </a:solidFill>
                  <a:latin typeface="Impact" panose="020B0806030902050204" pitchFamily="34" charset="0"/>
                </a:rPr>
                <a:t>Info</a:t>
              </a:r>
              <a:endParaRPr lang="nl-BE" sz="3600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1"/>
      <p:bldP spid="5157" grpId="0"/>
      <p:bldP spid="5158" grpId="0"/>
      <p:bldP spid="5159" grpId="0"/>
      <p:bldP spid="5160" grpId="0"/>
      <p:bldP spid="1436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4462463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4129088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436245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323850" y="1924050"/>
            <a:ext cx="61102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Het </a:t>
            </a:r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omgekeerde van een breuk</a:t>
            </a:r>
            <a:r>
              <a:rPr lang="nl-BE">
                <a:latin typeface="Calibri" panose="020F0502020204030204" pitchFamily="34" charset="0"/>
              </a:rPr>
              <a:t> (verschillend van nul) bekom je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door teller en noemer van plaats te verwisselen.</a:t>
            </a:r>
            <a:endParaRPr lang="nl-NL">
              <a:latin typeface="Calibri" panose="020F0502020204030204" pitchFamily="34" charset="0"/>
            </a:endParaRPr>
          </a:p>
        </p:txBody>
      </p:sp>
      <p:graphicFrame>
        <p:nvGraphicFramePr>
          <p:cNvPr id="6162" name="Object 18"/>
          <p:cNvGraphicFramePr>
            <a:graphicFrameLocks noChangeAspect="1"/>
          </p:cNvGraphicFramePr>
          <p:nvPr/>
        </p:nvGraphicFramePr>
        <p:xfrm>
          <a:off x="2928938" y="2781300"/>
          <a:ext cx="2032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Vergelijking" r:id="rId3" imgW="152280" imgH="406080" progId="Equation.3">
                  <p:embed/>
                </p:oleObj>
              </mc:Choice>
              <mc:Fallback>
                <p:oleObj name="Vergelijking" r:id="rId3" imgW="152280" imgH="4060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38" y="2781300"/>
                        <a:ext cx="20320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4" name="Object 20"/>
          <p:cNvGraphicFramePr>
            <a:graphicFrameLocks noChangeAspect="1"/>
          </p:cNvGraphicFramePr>
          <p:nvPr/>
        </p:nvGraphicFramePr>
        <p:xfrm>
          <a:off x="5648325" y="2781300"/>
          <a:ext cx="2190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9" name="Vergelijking" r:id="rId5" imgW="164880" imgH="406080" progId="Equation.3">
                  <p:embed/>
                </p:oleObj>
              </mc:Choice>
              <mc:Fallback>
                <p:oleObj name="Vergelijking" r:id="rId5" imgW="164880" imgH="40608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8325" y="2781300"/>
                        <a:ext cx="219075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334963" y="3567113"/>
            <a:ext cx="68786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Het omgekeerde van een getal schrijf je als een macht met exponent -1.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6190" name="Group 46"/>
          <p:cNvGrpSpPr>
            <a:grpSpLocks/>
          </p:cNvGrpSpPr>
          <p:nvPr/>
        </p:nvGrpSpPr>
        <p:grpSpPr bwMode="auto">
          <a:xfrm>
            <a:off x="327025" y="4005263"/>
            <a:ext cx="1897063" cy="600075"/>
            <a:chOff x="143" y="2272"/>
            <a:chExt cx="1195" cy="378"/>
          </a:xfrm>
        </p:grpSpPr>
        <p:grpSp>
          <p:nvGrpSpPr>
            <p:cNvPr id="6189" name="Group 45"/>
            <p:cNvGrpSpPr>
              <a:grpSpLocks/>
            </p:cNvGrpSpPr>
            <p:nvPr/>
          </p:nvGrpSpPr>
          <p:grpSpPr bwMode="auto">
            <a:xfrm>
              <a:off x="489" y="2272"/>
              <a:ext cx="577" cy="378"/>
              <a:chOff x="443" y="2628"/>
              <a:chExt cx="577" cy="378"/>
            </a:xfrm>
          </p:grpSpPr>
          <p:graphicFrame>
            <p:nvGraphicFramePr>
              <p:cNvPr id="6169" name="Object 25"/>
              <p:cNvGraphicFramePr>
                <a:graphicFrameLocks noChangeAspect="1"/>
              </p:cNvGraphicFramePr>
              <p:nvPr/>
            </p:nvGraphicFramePr>
            <p:xfrm>
              <a:off x="443" y="2628"/>
              <a:ext cx="419" cy="37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00" name="Vergelijking" r:id="rId7" imgW="660240" imgH="507960" progId="Equation.3">
                      <p:embed/>
                    </p:oleObj>
                  </mc:Choice>
                  <mc:Fallback>
                    <p:oleObj name="Vergelijking" r:id="rId7" imgW="660240" imgH="507960" progId="Equation.3">
                      <p:embed/>
                      <p:pic>
                        <p:nvPicPr>
                          <p:cNvPr id="0" name="Object 2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3" y="2628"/>
                            <a:ext cx="419" cy="37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171" name="Object 27"/>
              <p:cNvGraphicFramePr>
                <a:graphicFrameLocks noChangeAspect="1"/>
              </p:cNvGraphicFramePr>
              <p:nvPr/>
            </p:nvGraphicFramePr>
            <p:xfrm>
              <a:off x="891" y="2671"/>
              <a:ext cx="129" cy="31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01" name="Vergelijking" r:id="rId9" imgW="164880" imgH="406080" progId="Equation.3">
                      <p:embed/>
                    </p:oleObj>
                  </mc:Choice>
                  <mc:Fallback>
                    <p:oleObj name="Vergelijking" r:id="rId9" imgW="164880" imgH="406080" progId="Equation.3">
                      <p:embed/>
                      <p:pic>
                        <p:nvPicPr>
                          <p:cNvPr id="0" name="Object 2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91" y="2671"/>
                            <a:ext cx="129" cy="31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6172" name="Text Box 28"/>
            <p:cNvSpPr txBox="1">
              <a:spLocks noChangeArrowheads="1"/>
            </p:cNvSpPr>
            <p:nvPr/>
          </p:nvSpPr>
          <p:spPr bwMode="auto">
            <a:xfrm>
              <a:off x="143" y="2341"/>
              <a:ext cx="1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Lees                    als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grpSp>
        <p:nvGrpSpPr>
          <p:cNvPr id="6192" name="Group 48"/>
          <p:cNvGrpSpPr>
            <a:grpSpLocks/>
          </p:cNvGrpSpPr>
          <p:nvPr/>
        </p:nvGrpSpPr>
        <p:grpSpPr bwMode="auto">
          <a:xfrm>
            <a:off x="2160588" y="4049713"/>
            <a:ext cx="2820987" cy="636587"/>
            <a:chOff x="1291" y="2293"/>
            <a:chExt cx="1777" cy="401"/>
          </a:xfrm>
        </p:grpSpPr>
        <p:grpSp>
          <p:nvGrpSpPr>
            <p:cNvPr id="6191" name="Group 47"/>
            <p:cNvGrpSpPr>
              <a:grpSpLocks/>
            </p:cNvGrpSpPr>
            <p:nvPr/>
          </p:nvGrpSpPr>
          <p:grpSpPr bwMode="auto">
            <a:xfrm>
              <a:off x="1291" y="2293"/>
              <a:ext cx="1460" cy="398"/>
              <a:chOff x="1291" y="2293"/>
              <a:chExt cx="1460" cy="398"/>
            </a:xfrm>
          </p:grpSpPr>
          <p:sp>
            <p:nvSpPr>
              <p:cNvPr id="6174" name="Text Box 30"/>
              <p:cNvSpPr txBox="1">
                <a:spLocks noChangeArrowheads="1"/>
              </p:cNvSpPr>
              <p:nvPr/>
            </p:nvSpPr>
            <p:spPr bwMode="auto">
              <a:xfrm>
                <a:off x="1291" y="2334"/>
                <a:ext cx="145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i="1">
                    <a:latin typeface="Calibri" panose="020F0502020204030204" pitchFamily="34" charset="0"/>
                  </a:rPr>
                  <a:t>het omgekeerde van</a:t>
                </a:r>
                <a:r>
                  <a:rPr lang="nl-BE" i="1">
                    <a:latin typeface="Verdana" panose="020B0604030504040204" pitchFamily="34" charset="0"/>
                  </a:rPr>
                  <a:t>  </a:t>
                </a:r>
                <a:r>
                  <a:rPr lang="nl-BE"/>
                  <a:t> </a:t>
                </a:r>
                <a:endParaRPr lang="nl-NL"/>
              </a:p>
            </p:txBody>
          </p:sp>
          <p:grpSp>
            <p:nvGrpSpPr>
              <p:cNvPr id="6175" name="Group 31"/>
              <p:cNvGrpSpPr>
                <a:grpSpLocks/>
              </p:cNvGrpSpPr>
              <p:nvPr/>
            </p:nvGrpSpPr>
            <p:grpSpPr bwMode="auto">
              <a:xfrm>
                <a:off x="2558" y="2293"/>
                <a:ext cx="193" cy="398"/>
                <a:chOff x="3505" y="3786"/>
                <a:chExt cx="193" cy="398"/>
              </a:xfrm>
            </p:grpSpPr>
            <p:sp>
              <p:nvSpPr>
                <p:cNvPr id="6176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509" y="3786"/>
                  <a:ext cx="1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nl-BE">
                      <a:latin typeface="Calibri" panose="020F0502020204030204" pitchFamily="34" charset="0"/>
                    </a:rPr>
                    <a:t>8</a:t>
                  </a:r>
                  <a:endParaRPr lang="nl-NL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6177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505" y="3953"/>
                  <a:ext cx="189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nl-BE">
                      <a:latin typeface="Calibri" panose="020F0502020204030204" pitchFamily="34" charset="0"/>
                    </a:rPr>
                    <a:t>5</a:t>
                  </a:r>
                  <a:endParaRPr lang="nl-NL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6178" name="Line 34"/>
                <p:cNvSpPr>
                  <a:spLocks noChangeShapeType="1"/>
                </p:cNvSpPr>
                <p:nvPr/>
              </p:nvSpPr>
              <p:spPr bwMode="auto">
                <a:xfrm>
                  <a:off x="3560" y="3974"/>
                  <a:ext cx="9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nl-BE"/>
                </a:p>
              </p:txBody>
            </p:sp>
          </p:grpSp>
        </p:grpSp>
        <p:grpSp>
          <p:nvGrpSpPr>
            <p:cNvPr id="6179" name="Group 35"/>
            <p:cNvGrpSpPr>
              <a:grpSpLocks/>
            </p:cNvGrpSpPr>
            <p:nvPr/>
          </p:nvGrpSpPr>
          <p:grpSpPr bwMode="auto">
            <a:xfrm>
              <a:off x="2873" y="2296"/>
              <a:ext cx="195" cy="398"/>
              <a:chOff x="3948" y="3789"/>
              <a:chExt cx="195" cy="398"/>
            </a:xfrm>
          </p:grpSpPr>
          <p:sp>
            <p:nvSpPr>
              <p:cNvPr id="6180" name="Text Box 36"/>
              <p:cNvSpPr txBox="1">
                <a:spLocks noChangeArrowheads="1"/>
              </p:cNvSpPr>
              <p:nvPr/>
            </p:nvSpPr>
            <p:spPr bwMode="auto">
              <a:xfrm>
                <a:off x="3948" y="3956"/>
                <a:ext cx="1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>
                    <a:latin typeface="Calibri" panose="020F0502020204030204" pitchFamily="34" charset="0"/>
                  </a:rPr>
                  <a:t>8</a:t>
                </a:r>
                <a:endParaRPr lang="nl-NL">
                  <a:latin typeface="Calibri" panose="020F0502020204030204" pitchFamily="34" charset="0"/>
                </a:endParaRPr>
              </a:p>
            </p:txBody>
          </p:sp>
          <p:sp>
            <p:nvSpPr>
              <p:cNvPr id="6181" name="Text Box 37"/>
              <p:cNvSpPr txBox="1">
                <a:spLocks noChangeArrowheads="1"/>
              </p:cNvSpPr>
              <p:nvPr/>
            </p:nvSpPr>
            <p:spPr bwMode="auto">
              <a:xfrm>
                <a:off x="3954" y="3789"/>
                <a:ext cx="18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>
                    <a:latin typeface="Calibri" panose="020F0502020204030204" pitchFamily="34" charset="0"/>
                  </a:rPr>
                  <a:t>5</a:t>
                </a:r>
                <a:endParaRPr lang="nl-NL">
                  <a:latin typeface="Calibri" panose="020F0502020204030204" pitchFamily="34" charset="0"/>
                </a:endParaRPr>
              </a:p>
            </p:txBody>
          </p:sp>
          <p:sp>
            <p:nvSpPr>
              <p:cNvPr id="6182" name="Line 38"/>
              <p:cNvSpPr>
                <a:spLocks noChangeShapeType="1"/>
              </p:cNvSpPr>
              <p:nvPr/>
            </p:nvSpPr>
            <p:spPr bwMode="auto">
              <a:xfrm>
                <a:off x="3996" y="3974"/>
                <a:ext cx="9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  <p:sp>
          <p:nvSpPr>
            <p:cNvPr id="6183" name="Text Box 39"/>
            <p:cNvSpPr txBox="1">
              <a:spLocks noChangeArrowheads="1"/>
            </p:cNvSpPr>
            <p:nvPr/>
          </p:nvSpPr>
          <p:spPr bwMode="auto">
            <a:xfrm>
              <a:off x="2706" y="2341"/>
              <a:ext cx="20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i="1">
                  <a:latin typeface="Calibri" panose="020F0502020204030204" pitchFamily="34" charset="0"/>
                </a:rPr>
                <a:t>is</a:t>
              </a:r>
              <a:endParaRPr lang="nl-NL" i="1">
                <a:latin typeface="Calibri" panose="020F0502020204030204" pitchFamily="34" charset="0"/>
              </a:endParaRPr>
            </a:p>
          </p:txBody>
        </p:sp>
      </p:grpSp>
      <p:grpSp>
        <p:nvGrpSpPr>
          <p:cNvPr id="6188" name="Group 44"/>
          <p:cNvGrpSpPr>
            <a:grpSpLocks/>
          </p:cNvGrpSpPr>
          <p:nvPr/>
        </p:nvGrpSpPr>
        <p:grpSpPr bwMode="auto">
          <a:xfrm>
            <a:off x="328613" y="2781300"/>
            <a:ext cx="5683250" cy="539750"/>
            <a:chOff x="113" y="1305"/>
            <a:chExt cx="3580" cy="340"/>
          </a:xfrm>
        </p:grpSpPr>
        <p:graphicFrame>
          <p:nvGraphicFramePr>
            <p:cNvPr id="6163" name="Object 19"/>
            <p:cNvGraphicFramePr>
              <a:graphicFrameLocks noChangeAspect="1"/>
            </p:cNvGraphicFramePr>
            <p:nvPr/>
          </p:nvGraphicFramePr>
          <p:xfrm>
            <a:off x="1422" y="1305"/>
            <a:ext cx="128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2" name="Vergelijking" r:id="rId11" imgW="152280" imgH="406080" progId="Equation.3">
                    <p:embed/>
                  </p:oleObj>
                </mc:Choice>
                <mc:Fallback>
                  <p:oleObj name="Vergelijking" r:id="rId11" imgW="152280" imgH="40608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2" y="1305"/>
                          <a:ext cx="128" cy="3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87" name="Text Box 43"/>
            <p:cNvSpPr txBox="1">
              <a:spLocks noChangeArrowheads="1"/>
            </p:cNvSpPr>
            <p:nvPr/>
          </p:nvSpPr>
          <p:spPr bwMode="auto">
            <a:xfrm>
              <a:off x="113" y="1361"/>
              <a:ext cx="35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Het omgekeerde van      is      . Het omgekeerde van 9 is      .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323850" y="1268413"/>
            <a:ext cx="265430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Machten met exponent -1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6195" name="Group 22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619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 Rationale getallen tot een positieve macht</a:t>
              </a:r>
              <a:b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</a:b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 verheffen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19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600">
                  <a:solidFill>
                    <a:srgbClr val="FCFDFE"/>
                  </a:solidFill>
                  <a:latin typeface="Impact" panose="020B0806030902050204" pitchFamily="34" charset="0"/>
                </a:rPr>
                <a:t>Info</a:t>
              </a:r>
              <a:endParaRPr lang="nl-BE" sz="3600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/>
      <p:bldP spid="6165" grpId="0"/>
      <p:bldP spid="14361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209</Words>
  <Application>Microsoft Office PowerPoint</Application>
  <PresentationFormat>Diavoorstelling (4:3)</PresentationFormat>
  <Paragraphs>52</Paragraphs>
  <Slides>4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4</vt:i4>
      </vt:variant>
    </vt:vector>
  </HeadingPairs>
  <TitlesOfParts>
    <vt:vector size="13" baseType="lpstr">
      <vt:lpstr>Arial</vt:lpstr>
      <vt:lpstr>Comic Sans MS</vt:lpstr>
      <vt:lpstr>Times New Roman</vt:lpstr>
      <vt:lpstr>Verdana</vt:lpstr>
      <vt:lpstr>Calibri</vt:lpstr>
      <vt:lpstr>Impact</vt:lpstr>
      <vt:lpstr>Standaardontwerp</vt:lpstr>
      <vt:lpstr>Microsoft Vergelijking 3.0</vt:lpstr>
      <vt:lpstr>Microsoft Vergelijkingseditor 3.0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29</cp:revision>
  <dcterms:created xsi:type="dcterms:W3CDTF">2009-11-24T15:08:55Z</dcterms:created>
  <dcterms:modified xsi:type="dcterms:W3CDTF">2013-12-06T12:30:03Z</dcterms:modified>
</cp:coreProperties>
</file>