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006600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0ED6C-3297-479E-B034-DB79E3EE66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62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E603-2A25-4206-ACE9-FE74F75178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22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00DC5-2CAA-42C5-A63B-41EB0893FF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53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D455-6E75-44A1-A1CA-483D463D3EF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5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83E02-04E1-4577-9E0A-FE37C5A9082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28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EF7D2-D992-4BC6-A649-6FF8FFAAC6C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93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B467C-BA07-49FD-A4BB-9C56C6ABB44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4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A773-D842-4A53-87D4-6760BD529A2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5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BC2D-466B-43AF-8FAF-A72547EA27D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40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CE0C-1858-4395-8A5E-F8FD1312FF2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29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1B955-F38F-41DA-B42D-665B603499F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42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609820-2CBA-41C3-BECD-17C3C6E57BD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rania.be/sterrenkunde/zonnestelsel/zon.php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nl.wikipedia.org/wiki/Nanome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l.wikipedia.org/wiki/Molecuul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urania.be/sterrenkunde/zonnestelsel/saturnus.php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Wetenschappelijke schrijfwijze van</a:t>
            </a:r>
            <a:b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een getal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639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39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39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640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640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641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641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1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641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G4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323850" y="4214813"/>
            <a:ext cx="3457575" cy="2576512"/>
            <a:chOff x="204" y="2655"/>
            <a:chExt cx="2178" cy="1623"/>
          </a:xfrm>
        </p:grpSpPr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228" y="2655"/>
              <a:ext cx="1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 i="1">
                  <a:latin typeface="Calibri" panose="020F0502020204030204" pitchFamily="34" charset="0"/>
                </a:rPr>
                <a:t>Elektromagnetische straling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5134" name="Picture 14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2976"/>
              <a:ext cx="1270" cy="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204" y="3701"/>
              <a:ext cx="217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Röntgenstraling: golflengtes tussen</a:t>
              </a:r>
            </a:p>
            <a:p>
              <a:r>
                <a:rPr lang="nl-BE">
                  <a:latin typeface="Calibri" panose="020F0502020204030204" pitchFamily="34" charset="0"/>
                </a:rPr>
                <a:t>ongeveer 0,01 nm en 4,5 nm</a:t>
              </a:r>
            </a:p>
            <a:p>
              <a:r>
                <a:rPr lang="nl-BE">
                  <a:latin typeface="Calibri" panose="020F0502020204030204" pitchFamily="34" charset="0"/>
                </a:rPr>
                <a:t>1 nm = 10</a:t>
              </a:r>
              <a:r>
                <a:rPr lang="nl-BE" baseline="30000">
                  <a:latin typeface="Calibri" panose="020F0502020204030204" pitchFamily="34" charset="0"/>
                </a:rPr>
                <a:t>-9</a:t>
              </a:r>
              <a:r>
                <a:rPr lang="nl-BE">
                  <a:latin typeface="Calibri" panose="020F0502020204030204" pitchFamily="34" charset="0"/>
                </a:rPr>
                <a:t> m (nm -&gt; nanometer)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5845175" y="4502150"/>
            <a:ext cx="2265363" cy="1868488"/>
            <a:chOff x="3682" y="2836"/>
            <a:chExt cx="1427" cy="1177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3698" y="2836"/>
              <a:ext cx="11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 i="1">
                  <a:latin typeface="Calibri" panose="020F0502020204030204" pitchFamily="34" charset="0"/>
                </a:rPr>
                <a:t>Saturnus in cijfers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5137" name="Picture 17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3134"/>
              <a:ext cx="60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682" y="3782"/>
              <a:ext cx="14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Massa: 5,688 x 10</a:t>
              </a:r>
              <a:r>
                <a:rPr lang="nl-BE" baseline="30000">
                  <a:latin typeface="Calibri" panose="020F0502020204030204" pitchFamily="34" charset="0"/>
                </a:rPr>
                <a:t>26</a:t>
              </a:r>
              <a:r>
                <a:rPr lang="nl-BE">
                  <a:latin typeface="Calibri" panose="020F0502020204030204" pitchFamily="34" charset="0"/>
                </a:rPr>
                <a:t> kg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5843588" y="1838325"/>
            <a:ext cx="2544762" cy="2454275"/>
            <a:chOff x="3681" y="1158"/>
            <a:chExt cx="1603" cy="1546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681" y="1158"/>
              <a:ext cx="7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 i="1">
                  <a:latin typeface="Calibri" panose="020F0502020204030204" pitchFamily="34" charset="0"/>
                </a:rPr>
                <a:t>Moleculen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5140" name="Picture 20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1466"/>
              <a:ext cx="862" cy="7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3685" y="2300"/>
              <a:ext cx="15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Massa van een molecuul:</a:t>
              </a:r>
            </a:p>
            <a:p>
              <a:r>
                <a:rPr lang="nl-BE">
                  <a:latin typeface="Calibri" panose="020F0502020204030204" pitchFamily="34" charset="0"/>
                </a:rPr>
                <a:t>1,6605402 x 10</a:t>
              </a:r>
              <a:r>
                <a:rPr lang="nl-BE" baseline="30000">
                  <a:latin typeface="Calibri" panose="020F0502020204030204" pitchFamily="34" charset="0"/>
                </a:rPr>
                <a:t>-27</a:t>
              </a:r>
              <a:r>
                <a:rPr lang="nl-BE">
                  <a:latin typeface="Calibri" panose="020F0502020204030204" pitchFamily="34" charset="0"/>
                </a:rPr>
                <a:t> kg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44600"/>
            <a:ext cx="140970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Voorbeelden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4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Wetenschappelijke schrijfwijze van een getal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323850" y="1838325"/>
            <a:ext cx="4062413" cy="2182813"/>
            <a:chOff x="204" y="1158"/>
            <a:chExt cx="2559" cy="1375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04" y="1158"/>
              <a:ext cx="10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 i="1">
                  <a:latin typeface="Calibri" panose="020F0502020204030204" pitchFamily="34" charset="0"/>
                </a:rPr>
                <a:t>De zon in cijfers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5131" name="Picture 11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" y="1480"/>
              <a:ext cx="60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204" y="2129"/>
              <a:ext cx="149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Massa: 1,991 x 10</a:t>
              </a:r>
              <a:r>
                <a:rPr lang="nl-BE" baseline="30000">
                  <a:latin typeface="Calibri" panose="020F0502020204030204" pitchFamily="34" charset="0"/>
                </a:rPr>
                <a:t>30</a:t>
              </a:r>
              <a:r>
                <a:rPr lang="nl-BE">
                  <a:latin typeface="Calibri" panose="020F0502020204030204" pitchFamily="34" charset="0"/>
                </a:rPr>
                <a:t> kg</a:t>
              </a:r>
            </a:p>
            <a:p>
              <a:r>
                <a:rPr lang="nl-BE">
                  <a:latin typeface="Calibri" panose="020F0502020204030204" pitchFamily="34" charset="0"/>
                </a:rPr>
                <a:t>(333 000 x de aarde)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1111" y="1581"/>
              <a:ext cx="16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Volume: 1,412 x 1018 km</a:t>
              </a:r>
              <a:r>
                <a:rPr lang="nl-BE" baseline="30000">
                  <a:latin typeface="Calibri" panose="020F0502020204030204" pitchFamily="34" charset="0"/>
                </a:rPr>
                <a:t>3</a:t>
              </a:r>
            </a:p>
            <a:p>
              <a:r>
                <a:rPr lang="nl-BE">
                  <a:latin typeface="Calibri" panose="020F0502020204030204" pitchFamily="34" charset="0"/>
                </a:rPr>
                <a:t>(1,3 miljoen x de aarde)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2263" y="1909763"/>
            <a:ext cx="792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De 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wetenschappelijke schrijfwijze</a:t>
            </a:r>
            <a:r>
              <a:rPr lang="nl-NL">
                <a:latin typeface="Calibri" panose="020F0502020204030204" pitchFamily="34" charset="0"/>
              </a:rPr>
              <a:t> van een getal is een product van twee factoren.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4365625"/>
            <a:ext cx="4176713" cy="2376488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1</a:t>
            </a:r>
            <a:r>
              <a:rPr lang="en-US" sz="1800">
                <a:latin typeface="Calibri" panose="020F0502020204030204" pitchFamily="34" charset="0"/>
              </a:rPr>
              <a:t> = 10</a:t>
            </a:r>
          </a:p>
          <a:p>
            <a:pPr marL="0" indent="0"/>
            <a:endParaRPr lang="en-US" sz="180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3</a:t>
            </a:r>
            <a:r>
              <a:rPr lang="en-US" sz="1800">
                <a:latin typeface="Calibri" panose="020F0502020204030204" pitchFamily="34" charset="0"/>
              </a:rPr>
              <a:t> = 1000 </a:t>
            </a:r>
          </a:p>
          <a:p>
            <a:pPr marL="0" indent="0"/>
            <a:endParaRPr lang="en-US" sz="180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6</a:t>
            </a:r>
            <a:r>
              <a:rPr lang="en-US" sz="1800">
                <a:latin typeface="Calibri" panose="020F0502020204030204" pitchFamily="34" charset="0"/>
              </a:rPr>
              <a:t> = 1 000 000 (miljoen)</a:t>
            </a:r>
          </a:p>
          <a:p>
            <a:pPr marL="0" indent="0">
              <a:buFontTx/>
              <a:buNone/>
            </a:pPr>
            <a:endParaRPr lang="en-US" sz="180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9</a:t>
            </a:r>
            <a:r>
              <a:rPr lang="en-US" sz="1800">
                <a:latin typeface="Calibri" panose="020F0502020204030204" pitchFamily="34" charset="0"/>
              </a:rPr>
              <a:t> = 1 000 000 000 (miljard)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608513" y="4354513"/>
            <a:ext cx="442753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0</a:t>
            </a:r>
            <a:r>
              <a:rPr lang="en-US" sz="1800">
                <a:latin typeface="Calibri" panose="020F0502020204030204" pitchFamily="34" charset="0"/>
              </a:rPr>
              <a:t> = 1</a:t>
            </a:r>
          </a:p>
          <a:p>
            <a:endParaRPr lang="en-US" sz="18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-3</a:t>
            </a:r>
            <a:r>
              <a:rPr lang="en-US" sz="1800">
                <a:latin typeface="Calibri" panose="020F0502020204030204" pitchFamily="34" charset="0"/>
              </a:rPr>
              <a:t> = 0,001 (duizendste)</a:t>
            </a:r>
          </a:p>
          <a:p>
            <a:endParaRPr lang="en-US" sz="18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-6</a:t>
            </a:r>
            <a:r>
              <a:rPr lang="en-US" sz="1800">
                <a:latin typeface="Calibri" panose="020F0502020204030204" pitchFamily="34" charset="0"/>
              </a:rPr>
              <a:t> = 0,000 001 (miljoenste)</a:t>
            </a:r>
          </a:p>
          <a:p>
            <a:pPr>
              <a:buFontTx/>
              <a:buNone/>
            </a:pPr>
            <a:endParaRPr lang="en-US" sz="18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10</a:t>
            </a:r>
            <a:r>
              <a:rPr lang="en-US" sz="1800" b="1" baseline="30000">
                <a:latin typeface="Calibri" panose="020F0502020204030204" pitchFamily="34" charset="0"/>
              </a:rPr>
              <a:t>-9</a:t>
            </a:r>
            <a:r>
              <a:rPr lang="en-US" sz="1800">
                <a:latin typeface="Calibri" panose="020F0502020204030204" pitchFamily="34" charset="0"/>
              </a:rPr>
              <a:t> = 0,000 000 001 (miljardste)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9750" y="2427288"/>
            <a:ext cx="669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De eerste factor is een decimaal getal met juist één cijfer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verschillend van nul vóór de komma.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9750" y="3133725"/>
            <a:ext cx="392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De tweede factor is een macht van 10.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61055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Grote en kleine getallen en hun wetenschappelijke schrijfwijze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5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5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Wetenschappelijke schrijfwijze van een getal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3709988"/>
            <a:ext cx="17097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van 10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 uiExpand="1" build="p" bldLvl="2" autoUpdateAnimBg="0"/>
      <p:bldP spid="6151" grpId="0" uiExpand="1" build="p" bldLvl="2" autoUpdateAnimBg="0"/>
      <p:bldP spid="6152" grpId="0"/>
      <p:bldP spid="6153" grpId="0"/>
      <p:bldP spid="3482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88" y="1916113"/>
            <a:ext cx="19446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32 150 000 = </a:t>
            </a:r>
            <a:endParaRPr lang="en-US" sz="1800" baseline="30000">
              <a:latin typeface="Calibri" panose="020F050202020403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61950" y="4221163"/>
            <a:ext cx="30241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61 703 000 000 =</a:t>
            </a:r>
            <a:r>
              <a:rPr lang="en-US" sz="2400">
                <a:latin typeface="Calibri" panose="020F0502020204030204" pitchFamily="34" charset="0"/>
              </a:rPr>
              <a:t> </a:t>
            </a:r>
            <a:endParaRPr lang="en-US" sz="2400" baseline="30000">
              <a:latin typeface="Calibri" panose="020F050202020403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932363" y="2205038"/>
            <a:ext cx="1182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Werkwijze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927600" y="2770188"/>
            <a:ext cx="35321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De wetenschappelijke schrijfwijze </a:t>
            </a:r>
          </a:p>
          <a:p>
            <a:r>
              <a:rPr lang="nl-BE">
                <a:latin typeface="Calibri" panose="020F0502020204030204" pitchFamily="34" charset="0"/>
              </a:rPr>
              <a:t>van een getal bekom je door dit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getal te schrijven als:</a:t>
            </a:r>
            <a:r>
              <a:rPr lang="nl-BE" sz="200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7214" name="Group 46"/>
          <p:cNvGrpSpPr>
            <a:grpSpLocks/>
          </p:cNvGrpSpPr>
          <p:nvPr/>
        </p:nvGrpSpPr>
        <p:grpSpPr bwMode="auto">
          <a:xfrm>
            <a:off x="323850" y="1916113"/>
            <a:ext cx="3168650" cy="1776412"/>
            <a:chOff x="204" y="1207"/>
            <a:chExt cx="1996" cy="1119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204" y="1922"/>
              <a:ext cx="1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Calibri" panose="020F0502020204030204" pitchFamily="34" charset="0"/>
                </a:rPr>
                <a:t>Eén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cijfer verschillend van</a:t>
              </a:r>
              <a:br>
                <a:rPr lang="en-US">
                  <a:latin typeface="Calibri" panose="020F0502020204030204" pitchFamily="34" charset="0"/>
                </a:rPr>
              </a:br>
              <a:r>
                <a:rPr lang="en-US">
                  <a:latin typeface="Calibri" panose="020F0502020204030204" pitchFamily="34" charset="0"/>
                </a:rPr>
                <a:t>nul voor de komma</a:t>
              </a:r>
              <a:endParaRPr lang="en-US" b="1">
                <a:latin typeface="Calibri" panose="020F0502020204030204" pitchFamily="34" charset="0"/>
              </a:endParaRP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375" y="1480"/>
              <a:ext cx="736" cy="43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065" y="1207"/>
              <a:ext cx="681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 b="1">
                  <a:solidFill>
                    <a:srgbClr val="0000FF"/>
                  </a:solidFill>
                  <a:latin typeface="Calibri" panose="020F0502020204030204" pitchFamily="34" charset="0"/>
                </a:rPr>
                <a:t>3</a:t>
              </a:r>
              <a:r>
                <a:rPr lang="en-US" sz="1800">
                  <a:latin typeface="Calibri" panose="020F0502020204030204" pitchFamily="34" charset="0"/>
                </a:rPr>
                <a:t>,215</a:t>
              </a:r>
              <a:endParaRPr lang="en-US" sz="1800" baseline="30000">
                <a:latin typeface="Calibri" panose="020F0502020204030204" pitchFamily="34" charset="0"/>
              </a:endParaRPr>
            </a:p>
          </p:txBody>
        </p:sp>
      </p:grpSp>
      <p:grpSp>
        <p:nvGrpSpPr>
          <p:cNvPr id="7216" name="Group 48"/>
          <p:cNvGrpSpPr>
            <a:grpSpLocks/>
          </p:cNvGrpSpPr>
          <p:nvPr/>
        </p:nvGrpSpPr>
        <p:grpSpPr bwMode="auto">
          <a:xfrm>
            <a:off x="323850" y="4325938"/>
            <a:ext cx="3168650" cy="1844675"/>
            <a:chOff x="204" y="2725"/>
            <a:chExt cx="1996" cy="1162"/>
          </a:xfrm>
        </p:grpSpPr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385" y="3022"/>
              <a:ext cx="998" cy="46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04" y="3483"/>
              <a:ext cx="1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Calibri" panose="020F0502020204030204" pitchFamily="34" charset="0"/>
                </a:rPr>
                <a:t>Eén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cijfer verschillend van</a:t>
              </a:r>
              <a:br>
                <a:rPr lang="en-US">
                  <a:latin typeface="Calibri" panose="020F0502020204030204" pitchFamily="34" charset="0"/>
                </a:rPr>
              </a:br>
              <a:r>
                <a:rPr lang="en-US">
                  <a:latin typeface="Calibri" panose="020F0502020204030204" pitchFamily="34" charset="0"/>
                </a:rPr>
                <a:t>nul voor de komma</a:t>
              </a:r>
              <a:endParaRPr lang="en-US" b="1">
                <a:latin typeface="Calibri" panose="020F0502020204030204" pitchFamily="34" charset="0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339" y="2725"/>
              <a:ext cx="77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 b="1">
                  <a:solidFill>
                    <a:srgbClr val="0000FF"/>
                  </a:solidFill>
                  <a:latin typeface="Calibri" panose="020F0502020204030204" pitchFamily="34" charset="0"/>
                </a:rPr>
                <a:t>6</a:t>
              </a:r>
              <a:r>
                <a:rPr lang="en-US" sz="1800">
                  <a:latin typeface="Calibri" panose="020F0502020204030204" pitchFamily="34" charset="0"/>
                </a:rPr>
                <a:t>,170 3</a:t>
              </a:r>
              <a:endParaRPr lang="en-US" sz="1800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900613" y="4365625"/>
            <a:ext cx="341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een decimaal getal met één cijfer,verschillend van nul,</a:t>
            </a:r>
            <a:b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voor de komma</a:t>
            </a:r>
            <a:r>
              <a:rPr lang="nl-BE" sz="2000">
                <a:latin typeface="Times New Roman" panose="02020603050405020304" pitchFamily="18" charset="0"/>
              </a:rPr>
              <a:t> 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7215" name="Group 47"/>
          <p:cNvGrpSpPr>
            <a:grpSpLocks/>
          </p:cNvGrpSpPr>
          <p:nvPr/>
        </p:nvGrpSpPr>
        <p:grpSpPr bwMode="auto">
          <a:xfrm>
            <a:off x="79375" y="1917700"/>
            <a:ext cx="3197225" cy="2319338"/>
            <a:chOff x="50" y="1208"/>
            <a:chExt cx="2014" cy="1461"/>
          </a:xfrm>
        </p:grpSpPr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1565" y="1208"/>
              <a:ext cx="499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>
                  <a:latin typeface="Calibri" panose="020F0502020204030204" pitchFamily="34" charset="0"/>
                </a:rPr>
                <a:t>10 </a:t>
              </a:r>
              <a:r>
                <a:rPr lang="en-US" sz="1800" b="1" baseline="30000">
                  <a:latin typeface="Calibri" panose="020F0502020204030204" pitchFamily="34" charset="0"/>
                </a:rPr>
                <a:t>7</a:t>
              </a:r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V="1">
              <a:off x="1519" y="2410"/>
              <a:ext cx="499" cy="15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1777" y="1283"/>
              <a:ext cx="113" cy="170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 flipH="1" flipV="1">
              <a:off x="1882" y="1466"/>
              <a:ext cx="136" cy="952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50" y="2419"/>
              <a:ext cx="16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</a:rPr>
                <a:t>en</a:t>
              </a:r>
              <a:r>
                <a:rPr lang="en-US" i="1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 b="1">
                  <a:solidFill>
                    <a:srgbClr val="993300"/>
                  </a:solidFill>
                  <a:latin typeface="Calibri" panose="020F0502020204030204" pitchFamily="34" charset="0"/>
                </a:rPr>
                <a:t>zeven</a:t>
              </a:r>
              <a:r>
                <a:rPr lang="en-US" i="1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decimalen</a:t>
              </a:r>
              <a:r>
                <a:rPr lang="en-US" sz="2000" b="1" i="1">
                  <a:latin typeface="Comic Sans MS" panose="030F0702030302020204" pitchFamily="66" charset="0"/>
                </a:rPr>
                <a:t> </a:t>
              </a:r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179388" y="4325938"/>
            <a:ext cx="3816350" cy="2379662"/>
            <a:chOff x="113" y="2725"/>
            <a:chExt cx="2404" cy="1499"/>
          </a:xfrm>
        </p:grpSpPr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1928" y="2725"/>
              <a:ext cx="589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>
                  <a:latin typeface="Calibri" panose="020F0502020204030204" pitchFamily="34" charset="0"/>
                </a:rPr>
                <a:t>10 </a:t>
              </a:r>
              <a:r>
                <a:rPr lang="en-US" sz="1800" b="1" baseline="30000">
                  <a:latin typeface="Calibri" panose="020F0502020204030204" pitchFamily="34" charset="0"/>
                </a:rPr>
                <a:t>10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1376" y="3974"/>
              <a:ext cx="499" cy="15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2144" y="2802"/>
              <a:ext cx="147" cy="170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V="1">
              <a:off x="1868" y="3008"/>
              <a:ext cx="363" cy="979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113" y="3974"/>
              <a:ext cx="13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</a:rPr>
                <a:t>en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 b="1">
                  <a:solidFill>
                    <a:srgbClr val="993300"/>
                  </a:solidFill>
                  <a:latin typeface="Calibri" panose="020F0502020204030204" pitchFamily="34" charset="0"/>
                </a:rPr>
                <a:t>tien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decimalen</a:t>
              </a:r>
              <a:r>
                <a:rPr lang="en-US" sz="2000" b="1" i="1">
                  <a:latin typeface="Comic Sans MS" panose="030F0702030302020204" pitchFamily="66" charset="0"/>
                </a:rPr>
                <a:t> </a:t>
              </a:r>
            </a:p>
          </p:txBody>
        </p:sp>
      </p:grp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899025" y="5445125"/>
            <a:ext cx="2697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solidFill>
                  <a:srgbClr val="993300"/>
                </a:solidFill>
                <a:latin typeface="Calibri" panose="020F0502020204030204" pitchFamily="34" charset="0"/>
              </a:rPr>
              <a:t>en een</a:t>
            </a:r>
            <a:r>
              <a:rPr lang="nl-BE">
                <a:latin typeface="Calibri" panose="020F0502020204030204" pitchFamily="34" charset="0"/>
              </a:rPr>
              <a:t> </a:t>
            </a:r>
            <a:r>
              <a:rPr lang="nl-BE">
                <a:solidFill>
                  <a:srgbClr val="993300"/>
                </a:solidFill>
                <a:latin typeface="Calibri" panose="020F0502020204030204" pitchFamily="34" charset="0"/>
              </a:rPr>
              <a:t>macht van tien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2257425" y="1774825"/>
            <a:ext cx="3603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2400"/>
              <a:t> </a:t>
            </a:r>
            <a:r>
              <a:rPr lang="en-US" sz="1800" b="1">
                <a:solidFill>
                  <a:srgbClr val="006600"/>
                </a:solidFill>
                <a:latin typeface="Calibri" panose="020F0502020204030204" pitchFamily="34" charset="0"/>
              </a:rPr>
              <a:t>.</a:t>
            </a:r>
            <a:r>
              <a:rPr lang="en-US" sz="2400"/>
              <a:t> </a:t>
            </a:r>
            <a:endParaRPr lang="en-US" sz="2400" baseline="30000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2905125" y="4303713"/>
            <a:ext cx="5032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1800" b="1">
                <a:solidFill>
                  <a:srgbClr val="006600"/>
                </a:solidFill>
                <a:latin typeface="Calibri" panose="020F0502020204030204" pitchFamily="34" charset="0"/>
              </a:rPr>
              <a:t>.</a:t>
            </a:r>
            <a:r>
              <a:rPr lang="en-US" sz="1800">
                <a:latin typeface="Calibri" panose="020F0502020204030204" pitchFamily="34" charset="0"/>
              </a:rPr>
              <a:t> </a:t>
            </a:r>
            <a:endParaRPr lang="en-US" sz="1800" baseline="30000">
              <a:latin typeface="Calibri" panose="020F0502020204030204" pitchFamily="34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910138" y="3860800"/>
            <a:ext cx="1706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een product van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8863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Van decimale naar wetenschappelijke schrijfwijze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211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21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Wetenschappelijke schrijfwijze van een getal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21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5" grpId="0"/>
      <p:bldP spid="7176" grpId="0"/>
      <p:bldP spid="7184" grpId="0"/>
      <p:bldP spid="7196" grpId="0"/>
      <p:bldP spid="7198" grpId="0"/>
      <p:bldP spid="7199" grpId="0"/>
      <p:bldP spid="7200" grpId="0"/>
      <p:bldP spid="348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2263" y="1628775"/>
            <a:ext cx="20891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0,000 012 3 =</a:t>
            </a:r>
            <a:r>
              <a:rPr lang="en-US" sz="2400"/>
              <a:t> </a:t>
            </a:r>
            <a:endParaRPr lang="en-US" sz="2400" baseline="300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3850" y="4148138"/>
            <a:ext cx="30241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0,000 202 =</a:t>
            </a:r>
            <a:r>
              <a:rPr lang="en-US" sz="2400"/>
              <a:t> </a:t>
            </a:r>
            <a:endParaRPr lang="en-US" sz="2400" baseline="300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745038" y="2800350"/>
            <a:ext cx="4108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De wetenschappelijke schrijfwijze </a:t>
            </a:r>
          </a:p>
          <a:p>
            <a:r>
              <a:rPr lang="nl-BE">
                <a:latin typeface="Calibri" panose="020F0502020204030204" pitchFamily="34" charset="0"/>
              </a:rPr>
              <a:t>van een getal bekom je door dit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getal te schrijven als 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323850" y="1743075"/>
            <a:ext cx="3168650" cy="1563688"/>
            <a:chOff x="204" y="1098"/>
            <a:chExt cx="1996" cy="985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04" y="1679"/>
              <a:ext cx="1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Calibri" panose="020F0502020204030204" pitchFamily="34" charset="0"/>
                </a:rPr>
                <a:t>Eén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cijfer verschillend van</a:t>
              </a:r>
              <a:br>
                <a:rPr lang="en-US">
                  <a:latin typeface="Calibri" panose="020F0502020204030204" pitchFamily="34" charset="0"/>
                </a:rPr>
              </a:br>
              <a:r>
                <a:rPr lang="en-US">
                  <a:latin typeface="Calibri" panose="020F0502020204030204" pitchFamily="34" charset="0"/>
                </a:rPr>
                <a:t>nul voor de komma</a:t>
              </a:r>
              <a:endParaRPr lang="en-US" b="1">
                <a:latin typeface="Calibri" panose="020F0502020204030204" pitchFamily="34" charset="0"/>
              </a:endParaRP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V="1">
              <a:off x="385" y="1365"/>
              <a:ext cx="771" cy="33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110" y="1098"/>
              <a:ext cx="545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 b="1">
                  <a:solidFill>
                    <a:srgbClr val="0000FF"/>
                  </a:solidFill>
                  <a:latin typeface="Calibri" panose="020F0502020204030204" pitchFamily="34" charset="0"/>
                </a:rPr>
                <a:t>1</a:t>
              </a:r>
              <a:r>
                <a:rPr lang="en-US" sz="1800">
                  <a:latin typeface="Calibri" panose="020F0502020204030204" pitchFamily="34" charset="0"/>
                </a:rPr>
                <a:t>,23</a:t>
              </a:r>
              <a:endParaRPr lang="en-US" sz="1800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759325" y="4437063"/>
            <a:ext cx="4108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een decimaal getal met één cijfer, verschillend van nul, </a:t>
            </a:r>
            <a:b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voor de komma</a:t>
            </a:r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323850" y="4265613"/>
            <a:ext cx="3168650" cy="1611312"/>
            <a:chOff x="204" y="2687"/>
            <a:chExt cx="1996" cy="1015"/>
          </a:xfrm>
        </p:grpSpPr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V="1">
              <a:off x="431" y="2976"/>
              <a:ext cx="589" cy="31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999" y="2687"/>
              <a:ext cx="77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 b="1">
                  <a:solidFill>
                    <a:srgbClr val="0000FF"/>
                  </a:solidFill>
                  <a:latin typeface="Calibri" panose="020F0502020204030204" pitchFamily="34" charset="0"/>
                </a:rPr>
                <a:t>2</a:t>
              </a:r>
              <a:r>
                <a:rPr lang="en-US" sz="1800">
                  <a:latin typeface="Calibri" panose="020F0502020204030204" pitchFamily="34" charset="0"/>
                </a:rPr>
                <a:t>,02</a:t>
              </a:r>
              <a:endParaRPr lang="en-US" sz="1800" baseline="30000">
                <a:latin typeface="Calibri" panose="020F0502020204030204" pitchFamily="34" charset="0"/>
              </a:endParaRP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04" y="3298"/>
              <a:ext cx="199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Calibri" panose="020F0502020204030204" pitchFamily="34" charset="0"/>
                </a:rPr>
                <a:t>Eén</a:t>
              </a:r>
              <a:r>
                <a:rPr lang="en-US" i="1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cijfer verschillend van</a:t>
              </a:r>
              <a:br>
                <a:rPr lang="en-US">
                  <a:latin typeface="Calibri" panose="020F0502020204030204" pitchFamily="34" charset="0"/>
                </a:rPr>
              </a:br>
              <a:r>
                <a:rPr lang="en-US">
                  <a:latin typeface="Calibri" panose="020F0502020204030204" pitchFamily="34" charset="0"/>
                </a:rPr>
                <a:t>nul voor de komma</a:t>
              </a:r>
              <a:endParaRPr lang="en-US" b="1">
                <a:latin typeface="Calibri" panose="020F0502020204030204" pitchFamily="34" charset="0"/>
              </a:endParaRPr>
            </a:p>
          </p:txBody>
        </p:sp>
      </p:grp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727575" y="5516563"/>
            <a:ext cx="3881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solidFill>
                  <a:srgbClr val="993300"/>
                </a:solidFill>
                <a:latin typeface="Calibri" panose="020F0502020204030204" pitchFamily="34" charset="0"/>
              </a:rPr>
              <a:t>en een</a:t>
            </a:r>
            <a:r>
              <a:rPr lang="nl-BE">
                <a:latin typeface="Calibri" panose="020F0502020204030204" pitchFamily="34" charset="0"/>
              </a:rPr>
              <a:t> </a:t>
            </a:r>
            <a:r>
              <a:rPr lang="nl-BE">
                <a:solidFill>
                  <a:srgbClr val="993300"/>
                </a:solidFill>
                <a:latin typeface="Calibri" panose="020F0502020204030204" pitchFamily="34" charset="0"/>
              </a:rPr>
              <a:t>macht van tien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2222500" y="1592263"/>
            <a:ext cx="3603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1800">
                <a:latin typeface="Calibri" panose="020F0502020204030204" pitchFamily="34" charset="0"/>
              </a:rPr>
              <a:t> </a:t>
            </a:r>
            <a:r>
              <a:rPr lang="en-US" sz="1800" b="1">
                <a:solidFill>
                  <a:srgbClr val="006600"/>
                </a:solidFill>
                <a:latin typeface="Calibri" panose="020F0502020204030204" pitchFamily="34" charset="0"/>
              </a:rPr>
              <a:t>.</a:t>
            </a:r>
            <a:r>
              <a:rPr lang="en-US" sz="2400"/>
              <a:t> </a:t>
            </a:r>
            <a:endParaRPr lang="en-US" sz="2400" baseline="30000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073275" y="4121150"/>
            <a:ext cx="5032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sz="1800" b="1">
                <a:solidFill>
                  <a:srgbClr val="006600"/>
                </a:solidFill>
                <a:latin typeface="Calibri" panose="020F0502020204030204" pitchFamily="34" charset="0"/>
              </a:rPr>
              <a:t>.</a:t>
            </a:r>
            <a:r>
              <a:rPr lang="en-US" sz="2400"/>
              <a:t> </a:t>
            </a:r>
            <a:endParaRPr lang="en-US" sz="2400" baseline="300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767263" y="3892550"/>
            <a:ext cx="1706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een product van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322263" y="1751013"/>
            <a:ext cx="3313112" cy="2205037"/>
            <a:chOff x="203" y="1103"/>
            <a:chExt cx="2087" cy="1389"/>
          </a:xfrm>
        </p:grpSpPr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1526" y="1103"/>
              <a:ext cx="680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>
                  <a:latin typeface="Calibri" panose="020F0502020204030204" pitchFamily="34" charset="0"/>
                </a:rPr>
                <a:t>10 </a:t>
              </a:r>
              <a:r>
                <a:rPr lang="en-US" sz="1800" b="1" baseline="30000">
                  <a:latin typeface="Calibri" panose="020F0502020204030204" pitchFamily="34" charset="0"/>
                </a:rPr>
                <a:t>- 5</a:t>
              </a:r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1732" y="1169"/>
              <a:ext cx="159" cy="170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H="1" flipV="1">
              <a:off x="1830" y="1396"/>
              <a:ext cx="454" cy="59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203" y="2069"/>
              <a:ext cx="2087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</a:rPr>
                <a:t>en dit cijfer stond op de</a:t>
              </a:r>
              <a:r>
                <a:rPr lang="en-US" i="1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 b="1">
                  <a:solidFill>
                    <a:srgbClr val="993300"/>
                  </a:solidFill>
                  <a:latin typeface="Calibri" panose="020F0502020204030204" pitchFamily="34" charset="0"/>
                </a:rPr>
                <a:t>vijfde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plaats na de komma</a:t>
              </a:r>
              <a:r>
                <a:rPr lang="en-US" sz="2000" b="1" i="1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 flipH="1">
              <a:off x="2063" y="1989"/>
              <a:ext cx="227" cy="91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8244" name="Group 52"/>
          <p:cNvGrpSpPr>
            <a:grpSpLocks/>
          </p:cNvGrpSpPr>
          <p:nvPr/>
        </p:nvGrpSpPr>
        <p:grpSpPr bwMode="auto">
          <a:xfrm>
            <a:off x="334963" y="4259263"/>
            <a:ext cx="3549650" cy="2265362"/>
            <a:chOff x="211" y="2683"/>
            <a:chExt cx="2236" cy="1427"/>
          </a:xfrm>
        </p:grpSpPr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H="1" flipV="1">
              <a:off x="1798" y="2976"/>
              <a:ext cx="635" cy="636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1415" y="2683"/>
              <a:ext cx="589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  <a:buFontTx/>
                <a:buNone/>
              </a:pPr>
              <a:r>
                <a:rPr lang="en-US" sz="1800">
                  <a:latin typeface="Calibri" panose="020F0502020204030204" pitchFamily="34" charset="0"/>
                </a:rPr>
                <a:t>10 </a:t>
              </a:r>
              <a:r>
                <a:rPr lang="en-US" sz="1800" b="1" baseline="30000">
                  <a:latin typeface="Calibri" panose="020F0502020204030204" pitchFamily="34" charset="0"/>
                </a:rPr>
                <a:t>- 4</a:t>
              </a:r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1617" y="2753"/>
              <a:ext cx="159" cy="170"/>
            </a:xfrm>
            <a:prstGeom prst="ellips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211" y="3687"/>
              <a:ext cx="2177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Calibri" panose="020F0502020204030204" pitchFamily="34" charset="0"/>
                </a:rPr>
                <a:t>en dit cijfer stond op de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 b="1">
                  <a:solidFill>
                    <a:srgbClr val="993300"/>
                  </a:solidFill>
                  <a:latin typeface="Calibri" panose="020F0502020204030204" pitchFamily="34" charset="0"/>
                </a:rPr>
                <a:t>vierde</a:t>
              </a:r>
              <a:r>
                <a:rPr lang="en-US">
                  <a:solidFill>
                    <a:srgbClr val="660066"/>
                  </a:solidFill>
                  <a:latin typeface="Calibri" panose="020F0502020204030204" pitchFamily="34" charset="0"/>
                </a:rPr>
                <a:t> </a:t>
              </a:r>
              <a:r>
                <a:rPr lang="en-US">
                  <a:latin typeface="Calibri" panose="020F0502020204030204" pitchFamily="34" charset="0"/>
                </a:rPr>
                <a:t>plaats na de komma</a:t>
              </a:r>
              <a:r>
                <a:rPr lang="en-US" sz="2000" b="1" i="1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 flipV="1">
              <a:off x="2130" y="3612"/>
              <a:ext cx="317" cy="136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4932363" y="2205038"/>
            <a:ext cx="1182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Werkwijze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7785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Van decimale naar wetenschappelijke schrijfwijze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8238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823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Wetenschappelijke schrijfwijze van een getal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24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1"/>
      <p:bldP spid="8199" grpId="0"/>
      <p:bldP spid="8200" grpId="0"/>
      <p:bldP spid="8207" grpId="0"/>
      <p:bldP spid="8217" grpId="0"/>
      <p:bldP spid="8220" grpId="0"/>
      <p:bldP spid="8221" grpId="0"/>
      <p:bldP spid="8222" grpId="0"/>
      <p:bldP spid="8235" grpId="0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41313" y="1916113"/>
            <a:ext cx="1206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7,8 . 10</a:t>
            </a:r>
            <a:r>
              <a:rPr lang="nl-BE" b="1" baseline="30000">
                <a:latin typeface="Calibri" panose="020F0502020204030204" pitchFamily="34" charset="0"/>
              </a:rPr>
              <a:t>10</a:t>
            </a:r>
            <a:r>
              <a:rPr lang="nl-BE" baseline="30000">
                <a:latin typeface="Calibri" panose="020F0502020204030204" pitchFamily="34" charset="0"/>
              </a:rPr>
              <a:t>  </a:t>
            </a:r>
            <a:r>
              <a:rPr lang="nl-BE">
                <a:latin typeface="Calibri" panose="020F0502020204030204" pitchFamily="34" charset="0"/>
              </a:rPr>
              <a:t>=</a:t>
            </a:r>
            <a:endParaRPr lang="nl-BE" baseline="300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431925" y="1916113"/>
            <a:ext cx="1679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78 000 000 000</a:t>
            </a:r>
            <a:r>
              <a:rPr lang="nl-BE"/>
              <a:t>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46075" y="3494088"/>
            <a:ext cx="1400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8,19 . 10</a:t>
            </a:r>
            <a:r>
              <a:rPr lang="nl-BE" b="1" baseline="30000">
                <a:latin typeface="Calibri" panose="020F0502020204030204" pitchFamily="34" charset="0"/>
              </a:rPr>
              <a:t>-9</a:t>
            </a:r>
            <a:r>
              <a:rPr lang="nl-BE">
                <a:latin typeface="Calibri" panose="020F0502020204030204" pitchFamily="34" charset="0"/>
              </a:rPr>
              <a:t> =</a:t>
            </a:r>
            <a:r>
              <a:rPr lang="nl-BE"/>
              <a:t> </a:t>
            </a:r>
            <a:r>
              <a:rPr lang="nl-NL"/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19238" y="3494088"/>
            <a:ext cx="1852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0,000 000 008 19</a:t>
            </a:r>
            <a:r>
              <a:rPr lang="nl-NL"/>
              <a:t>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4163" y="5076825"/>
            <a:ext cx="1182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Werkwijze</a:t>
            </a:r>
            <a:endParaRPr lang="nl-NL" b="1" i="1">
              <a:latin typeface="Calibri" panose="020F0502020204030204" pitchFamily="34" charset="0"/>
            </a:endParaRPr>
          </a:p>
        </p:txBody>
      </p:sp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2771775" y="2917825"/>
            <a:ext cx="4935538" cy="366713"/>
            <a:chOff x="1934" y="1574"/>
            <a:chExt cx="3109" cy="231"/>
          </a:xfrm>
        </p:grpSpPr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934" y="1685"/>
              <a:ext cx="227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2200" y="1574"/>
              <a:ext cx="28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Verschuif de komma </a:t>
              </a:r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tien</a:t>
              </a:r>
              <a:r>
                <a:rPr lang="nl-BE">
                  <a:latin typeface="Calibri" panose="020F0502020204030204" pitchFamily="34" charset="0"/>
                </a:rPr>
                <a:t> plaatsen naar </a:t>
              </a:r>
              <a:r>
                <a:rPr lang="nl-BE">
                  <a:solidFill>
                    <a:srgbClr val="0000FF"/>
                  </a:solidFill>
                  <a:latin typeface="Calibri" panose="020F0502020204030204" pitchFamily="34" charset="0"/>
                </a:rPr>
                <a:t>rechts</a:t>
              </a:r>
              <a:r>
                <a:rPr lang="nl-BE">
                  <a:latin typeface="Calibri" panose="020F0502020204030204" pitchFamily="34" charset="0"/>
                </a:rPr>
                <a:t>.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323850" y="2276475"/>
            <a:ext cx="738188" cy="1008063"/>
            <a:chOff x="204" y="1434"/>
            <a:chExt cx="465" cy="635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04" y="1838"/>
              <a:ext cx="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10</a:t>
              </a:r>
              <a:r>
                <a:rPr lang="nl-BE" b="1" baseline="30000">
                  <a:solidFill>
                    <a:srgbClr val="0000FF"/>
                  </a:solidFill>
                  <a:latin typeface="Calibri" panose="020F0502020204030204" pitchFamily="34" charset="0"/>
                </a:rPr>
                <a:t>10</a:t>
              </a:r>
              <a:r>
                <a:rPr lang="nl-BE">
                  <a:latin typeface="Calibri" panose="020F0502020204030204" pitchFamily="34" charset="0"/>
                </a:rPr>
                <a:t> =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521" y="1434"/>
              <a:ext cx="136" cy="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9229" name="Line 13"/>
          <p:cNvSpPr>
            <a:spLocks noChangeShapeType="1"/>
          </p:cNvSpPr>
          <p:nvPr/>
        </p:nvSpPr>
        <p:spPr bwMode="auto">
          <a:xfrm flipH="1" flipV="1">
            <a:off x="3132138" y="2276475"/>
            <a:ext cx="2449512" cy="5762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323850" y="3860800"/>
            <a:ext cx="792163" cy="936625"/>
            <a:chOff x="204" y="2432"/>
            <a:chExt cx="499" cy="590"/>
          </a:xfrm>
        </p:grpSpPr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476" y="2432"/>
              <a:ext cx="227" cy="355"/>
            </a:xfrm>
            <a:prstGeom prst="line">
              <a:avLst/>
            </a:prstGeom>
            <a:noFill/>
            <a:ln w="19050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204" y="2791"/>
              <a:ext cx="4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10</a:t>
              </a:r>
              <a:r>
                <a:rPr lang="nl-BE" b="1" baseline="30000">
                  <a:solidFill>
                    <a:srgbClr val="660033"/>
                  </a:solidFill>
                  <a:latin typeface="Calibri" panose="020F0502020204030204" pitchFamily="34" charset="0"/>
                </a:rPr>
                <a:t>-9</a:t>
              </a:r>
              <a:r>
                <a:rPr lang="nl-BE">
                  <a:latin typeface="Calibri" panose="020F0502020204030204" pitchFamily="34" charset="0"/>
                </a:rPr>
                <a:t> =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9232" name="Object 16"/>
          <p:cNvGraphicFramePr>
            <a:graphicFrameLocks noChangeAspect="1"/>
          </p:cNvGraphicFramePr>
          <p:nvPr>
            <p:ph idx="1"/>
          </p:nvPr>
        </p:nvGraphicFramePr>
        <p:xfrm>
          <a:off x="971550" y="4329113"/>
          <a:ext cx="13493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Vergelijking" r:id="rId3" imgW="1079280" imgH="431640" progId="Equation.3">
                  <p:embed/>
                </p:oleObj>
              </mc:Choice>
              <mc:Fallback>
                <p:oleObj name="Vergelijking" r:id="rId3" imgW="10792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329113"/>
                        <a:ext cx="13493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2484438" y="4430713"/>
            <a:ext cx="4991100" cy="366712"/>
            <a:chOff x="1934" y="2663"/>
            <a:chExt cx="3144" cy="231"/>
          </a:xfrm>
        </p:grpSpPr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1934" y="2771"/>
              <a:ext cx="227" cy="0"/>
            </a:xfrm>
            <a:prstGeom prst="line">
              <a:avLst/>
            </a:prstGeom>
            <a:noFill/>
            <a:ln w="25400">
              <a:solidFill>
                <a:srgbClr val="66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2200" y="2663"/>
              <a:ext cx="28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Verschuif de komma </a:t>
              </a:r>
              <a:r>
                <a:rPr lang="nl-BE">
                  <a:solidFill>
                    <a:srgbClr val="660033"/>
                  </a:solidFill>
                  <a:latin typeface="Calibri" panose="020F0502020204030204" pitchFamily="34" charset="0"/>
                </a:rPr>
                <a:t>negen</a:t>
              </a:r>
              <a:r>
                <a:rPr lang="nl-BE">
                  <a:latin typeface="Calibri" panose="020F0502020204030204" pitchFamily="34" charset="0"/>
                </a:rPr>
                <a:t> plaatsen naar </a:t>
              </a:r>
              <a:r>
                <a:rPr lang="nl-BE">
                  <a:solidFill>
                    <a:srgbClr val="660033"/>
                  </a:solidFill>
                  <a:latin typeface="Calibri" panose="020F0502020204030204" pitchFamily="34" charset="0"/>
                </a:rPr>
                <a:t>links</a:t>
              </a:r>
              <a:r>
                <a:rPr lang="nl-BE">
                  <a:latin typeface="Calibri" panose="020F0502020204030204" pitchFamily="34" charset="0"/>
                </a:rPr>
                <a:t>.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9236" name="Line 20"/>
          <p:cNvSpPr>
            <a:spLocks noChangeShapeType="1"/>
          </p:cNvSpPr>
          <p:nvPr/>
        </p:nvSpPr>
        <p:spPr bwMode="auto">
          <a:xfrm flipH="1" flipV="1">
            <a:off x="3492500" y="3789363"/>
            <a:ext cx="2449513" cy="576262"/>
          </a:xfrm>
          <a:prstGeom prst="line">
            <a:avLst/>
          </a:prstGeom>
          <a:noFill/>
          <a:ln w="1905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939800" y="2917825"/>
            <a:ext cx="161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10 000 000 000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290513" y="5524500"/>
            <a:ext cx="710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Bij een positieve exponent schuif je de komma zoveel plaatsen naar rechts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als de exponent aangeeft.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07975" y="6172200"/>
            <a:ext cx="7013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Bij een negatieve exponent schuif je de komma zoveel plaatsen naar links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als de exponent aangeeft.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8863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Van wetenschappelijke naar decimale schrijfwijze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9248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924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Wetenschappelijke schrijfwijze van een getal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25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  <p:bldP spid="9229" grpId="0" animBg="1"/>
      <p:bldP spid="9236" grpId="0" animBg="1"/>
      <p:bldP spid="9238" grpId="0"/>
      <p:bldP spid="9244" grpId="0"/>
      <p:bldP spid="9245" grpId="0"/>
      <p:bldP spid="348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328613" y="1909763"/>
            <a:ext cx="705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Met de wetenschappelijke schrijfwijze kan je een getal korter schrijven.</a:t>
            </a:r>
            <a:r>
              <a:rPr lang="nl-BE"/>
              <a:t> 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506413" y="2486025"/>
            <a:ext cx="218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99 400 000 000 000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2593975" y="2486025"/>
            <a:ext cx="1138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9,94 . 10</a:t>
            </a:r>
            <a:r>
              <a:rPr lang="nl-BE" b="1" baseline="30000">
                <a:latin typeface="Calibri" panose="020F0502020204030204" pitchFamily="34" charset="0"/>
              </a:rPr>
              <a:t>13</a:t>
            </a:r>
            <a:endParaRPr lang="nl-NL" b="1" baseline="30000">
              <a:latin typeface="Calibri" panose="020F0502020204030204" pitchFamily="34" charset="0"/>
            </a:endParaRP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28613" y="3008313"/>
            <a:ext cx="8658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De wetenschappelijke notatie helpt je ook om snel getallen te vergelijken en te ordenen.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922338" y="5033963"/>
            <a:ext cx="1254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5,713 . 10</a:t>
            </a:r>
            <a:r>
              <a:rPr lang="nl-BE" b="1" baseline="30000">
                <a:latin typeface="Calibri" panose="020F0502020204030204" pitchFamily="34" charset="0"/>
              </a:rPr>
              <a:t>21</a:t>
            </a:r>
            <a:endParaRPr lang="nl-NL" b="1" baseline="30000">
              <a:latin typeface="Calibri" panose="020F0502020204030204" pitchFamily="34" charset="0"/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637213" y="50339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4,8 . 10</a:t>
            </a:r>
            <a:r>
              <a:rPr lang="nl-BE" b="1" baseline="30000">
                <a:latin typeface="Calibri" panose="020F0502020204030204" pitchFamily="34" charset="0"/>
              </a:rPr>
              <a:t>22</a:t>
            </a:r>
            <a:endParaRPr lang="nl-NL" b="1" baseline="30000">
              <a:latin typeface="Calibri" panose="020F0502020204030204" pitchFamily="34" charset="0"/>
            </a:endParaRP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506413" y="5654675"/>
            <a:ext cx="6729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Het getal met de grootste exponent bij de macht van 10 is het grootst.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5411" name="Group 51"/>
          <p:cNvGrpSpPr>
            <a:grpSpLocks/>
          </p:cNvGrpSpPr>
          <p:nvPr/>
        </p:nvGrpSpPr>
        <p:grpSpPr bwMode="auto">
          <a:xfrm>
            <a:off x="1547813" y="4437063"/>
            <a:ext cx="4608512" cy="433387"/>
            <a:chOff x="975" y="2795"/>
            <a:chExt cx="2903" cy="273"/>
          </a:xfrm>
        </p:grpSpPr>
        <p:sp>
          <p:nvSpPr>
            <p:cNvPr id="15392" name="Line 32"/>
            <p:cNvSpPr>
              <a:spLocks noChangeShapeType="1"/>
            </p:cNvSpPr>
            <p:nvPr/>
          </p:nvSpPr>
          <p:spPr bwMode="auto">
            <a:xfrm>
              <a:off x="975" y="2795"/>
              <a:ext cx="0" cy="273"/>
            </a:xfrm>
            <a:prstGeom prst="line">
              <a:avLst/>
            </a:prstGeom>
            <a:noFill/>
            <a:ln w="19050">
              <a:solidFill>
                <a:srgbClr val="1746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3878" y="2795"/>
              <a:ext cx="0" cy="273"/>
            </a:xfrm>
            <a:prstGeom prst="line">
              <a:avLst/>
            </a:prstGeom>
            <a:noFill/>
            <a:ln w="19050">
              <a:solidFill>
                <a:srgbClr val="17469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1442" y="2816"/>
              <a:ext cx="19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wetenschappelijke schrijfwijze</a:t>
              </a:r>
              <a:endParaRPr lang="nl-NL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5412" name="Group 52"/>
          <p:cNvGrpSpPr>
            <a:grpSpLocks/>
          </p:cNvGrpSpPr>
          <p:nvPr/>
        </p:nvGrpSpPr>
        <p:grpSpPr bwMode="auto">
          <a:xfrm>
            <a:off x="6073775" y="4189413"/>
            <a:ext cx="1074738" cy="1831975"/>
            <a:chOff x="3826" y="2639"/>
            <a:chExt cx="677" cy="1154"/>
          </a:xfrm>
        </p:grpSpPr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3826" y="3360"/>
              <a:ext cx="317" cy="181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H="1" flipV="1">
              <a:off x="4105" y="2639"/>
              <a:ext cx="272" cy="88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5403" name="Oval 43"/>
            <p:cNvSpPr>
              <a:spLocks noChangeArrowheads="1"/>
            </p:cNvSpPr>
            <p:nvPr/>
          </p:nvSpPr>
          <p:spPr bwMode="auto">
            <a:xfrm>
              <a:off x="4004" y="3566"/>
              <a:ext cx="499" cy="227"/>
            </a:xfrm>
            <a:prstGeom prst="ellips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00">
                      <a:alpha val="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4925" y="3573463"/>
            <a:ext cx="7161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/>
            <a:r>
              <a:rPr lang="nl-BE">
                <a:latin typeface="Calibri" panose="020F0502020204030204" pitchFamily="34" charset="0"/>
              </a:rPr>
              <a:t>Welk getal is het grootst: het eerste of het tweede? </a:t>
            </a:r>
            <a:endParaRPr lang="nl-NL">
              <a:latin typeface="Calibri" panose="020F0502020204030204" pitchFamily="34" charset="0"/>
            </a:endParaRPr>
          </a:p>
          <a:p>
            <a:r>
              <a:rPr lang="nl-BE">
                <a:latin typeface="Calibri" panose="020F0502020204030204" pitchFamily="34" charset="0"/>
              </a:rPr>
              <a:t>         5 713 000 000 000 000 000 000    of   48 000 000 000 000 000 000 000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4592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Waarom een wetenschappelijke schrijfwijze?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408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540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Wetenschappelijke schrijfwijze van een getal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541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G4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7" grpId="0"/>
      <p:bldP spid="15388" grpId="0"/>
      <p:bldP spid="15389" grpId="0"/>
      <p:bldP spid="15390" grpId="0"/>
      <p:bldP spid="15394" grpId="0"/>
      <p:bldP spid="15395" grpId="0"/>
      <p:bldP spid="15397" grpId="0"/>
      <p:bldP spid="15405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549</Words>
  <Application>Microsoft Office PowerPoint</Application>
  <PresentationFormat>Diavoorstelling (4:3)</PresentationFormat>
  <Paragraphs>126</Paragraphs>
  <Slides>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Comic Sans MS</vt:lpstr>
      <vt:lpstr>Times New Roman</vt:lpstr>
      <vt:lpstr>Calibri</vt:lpstr>
      <vt:lpstr>Impact</vt:lpstr>
      <vt:lpstr>Verdana</vt:lpstr>
      <vt:lpstr>Standaardontwerp</vt:lpstr>
      <vt:lpstr>Microsoft Vergelijkingseditor 3.0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24</cp:revision>
  <dcterms:created xsi:type="dcterms:W3CDTF">2009-11-24T15:08:55Z</dcterms:created>
  <dcterms:modified xsi:type="dcterms:W3CDTF">2013-12-06T12:33:04Z</dcterms:modified>
</cp:coreProperties>
</file>