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66" r:id="rId5"/>
    <p:sldId id="259" r:id="rId6"/>
    <p:sldId id="260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006600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2427A-84CD-4EAD-B423-8BFF4B8A25A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50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921D1-4CCD-453C-9627-DBA44CA7504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686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504B0-BEE2-41D6-81CA-6395DFCD942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34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86187-F57F-44C0-8B33-0FD8736EFF9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104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8F5D88-E935-474E-9693-157F9E4BEEA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438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1A62EE-CADA-49BD-BFDF-C2B577117EC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4539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1DC60-BCB8-4C91-8630-5D701D4145E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4347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324FA-A5B7-4DD4-B2B1-745EB7CCD33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8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B024-FEAD-46BD-8F97-90252FD11BB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492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91095-9A51-4600-A065-DB4F92DAAE2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46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7799E-FDAD-43CB-B22F-1A191490405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C422CF-0878-47C8-8FEC-B83DB8CC20E6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4.pn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/>
          <a:p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Gelijkheden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2C5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20486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20487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20488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89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0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1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2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3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4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495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6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497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8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499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00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01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02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03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20504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20505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20506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20507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508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0509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0510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G5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30200" y="3068638"/>
            <a:ext cx="5864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Een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gelijkheid</a:t>
            </a:r>
            <a:r>
              <a:rPr lang="nl-NL" b="1">
                <a:latin typeface="Calibri" panose="020F0502020204030204" pitchFamily="34" charset="0"/>
              </a:rPr>
              <a:t> </a:t>
            </a:r>
            <a:r>
              <a:rPr lang="nl-NL">
                <a:latin typeface="Calibri" panose="020F0502020204030204" pitchFamily="34" charset="0"/>
              </a:rPr>
              <a:t>bestaat uit twee gelijkwaardige uitdrukkingen.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516063" y="4365625"/>
            <a:ext cx="1543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solidFill>
                  <a:srgbClr val="660066"/>
                </a:solidFill>
                <a:latin typeface="Calibri" panose="020F0502020204030204" pitchFamily="34" charset="0"/>
              </a:rPr>
              <a:t>12 . 5</a:t>
            </a:r>
            <a:r>
              <a:rPr lang="nl-NL">
                <a:latin typeface="Calibri" panose="020F0502020204030204" pitchFamily="34" charset="0"/>
              </a:rPr>
              <a:t> = </a:t>
            </a:r>
            <a:r>
              <a:rPr lang="nl-NL">
                <a:solidFill>
                  <a:srgbClr val="006600"/>
                </a:solidFill>
                <a:latin typeface="Calibri" panose="020F0502020204030204" pitchFamily="34" charset="0"/>
              </a:rPr>
              <a:t>50 +10</a:t>
            </a:r>
          </a:p>
        </p:txBody>
      </p:sp>
      <p:grpSp>
        <p:nvGrpSpPr>
          <p:cNvPr id="5136" name="Group 16"/>
          <p:cNvGrpSpPr>
            <a:grpSpLocks/>
          </p:cNvGrpSpPr>
          <p:nvPr/>
        </p:nvGrpSpPr>
        <p:grpSpPr bwMode="auto">
          <a:xfrm>
            <a:off x="382588" y="4724400"/>
            <a:ext cx="1309687" cy="815975"/>
            <a:chOff x="331" y="1570"/>
            <a:chExt cx="825" cy="514"/>
          </a:xfrm>
        </p:grpSpPr>
        <p:sp>
          <p:nvSpPr>
            <p:cNvPr id="5127" name="Line 7"/>
            <p:cNvSpPr>
              <a:spLocks noChangeShapeType="1"/>
            </p:cNvSpPr>
            <p:nvPr/>
          </p:nvSpPr>
          <p:spPr bwMode="auto">
            <a:xfrm flipH="1">
              <a:off x="930" y="1570"/>
              <a:ext cx="226" cy="227"/>
            </a:xfrm>
            <a:prstGeom prst="line">
              <a:avLst/>
            </a:prstGeom>
            <a:noFill/>
            <a:ln w="25400">
              <a:solidFill>
                <a:srgbClr val="6600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30" name="Text Box 10"/>
            <p:cNvSpPr txBox="1">
              <a:spLocks noChangeArrowheads="1"/>
            </p:cNvSpPr>
            <p:nvPr/>
          </p:nvSpPr>
          <p:spPr bwMode="auto">
            <a:xfrm>
              <a:off x="331" y="1853"/>
              <a:ext cx="58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solidFill>
                    <a:srgbClr val="660066"/>
                  </a:solidFill>
                  <a:latin typeface="Calibri" panose="020F0502020204030204" pitchFamily="34" charset="0"/>
                </a:rPr>
                <a:t>linkerlid</a:t>
              </a:r>
              <a:endParaRPr lang="nl-NL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2957513" y="4724400"/>
            <a:ext cx="1327150" cy="811213"/>
            <a:chOff x="2064" y="1570"/>
            <a:chExt cx="836" cy="511"/>
          </a:xfrm>
        </p:grpSpPr>
        <p:sp>
          <p:nvSpPr>
            <p:cNvPr id="5129" name="Line 9"/>
            <p:cNvSpPr>
              <a:spLocks noChangeShapeType="1"/>
            </p:cNvSpPr>
            <p:nvPr/>
          </p:nvSpPr>
          <p:spPr bwMode="auto">
            <a:xfrm>
              <a:off x="2064" y="1570"/>
              <a:ext cx="226" cy="227"/>
            </a:xfrm>
            <a:prstGeom prst="line">
              <a:avLst/>
            </a:prstGeom>
            <a:noFill/>
            <a:ln w="25400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5133" name="Text Box 13"/>
            <p:cNvSpPr txBox="1">
              <a:spLocks noChangeArrowheads="1"/>
            </p:cNvSpPr>
            <p:nvPr/>
          </p:nvSpPr>
          <p:spPr bwMode="auto">
            <a:xfrm>
              <a:off x="2213" y="1850"/>
              <a:ext cx="68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solidFill>
                    <a:srgbClr val="006600"/>
                  </a:solidFill>
                  <a:latin typeface="Calibri" panose="020F0502020204030204" pitchFamily="34" charset="0"/>
                </a:rPr>
                <a:t>rechterlid</a:t>
              </a:r>
              <a:endParaRPr lang="nl-NL">
                <a:solidFill>
                  <a:srgbClr val="006600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5149" name="Group 29"/>
          <p:cNvGrpSpPr>
            <a:grpSpLocks/>
          </p:cNvGrpSpPr>
          <p:nvPr/>
        </p:nvGrpSpPr>
        <p:grpSpPr bwMode="auto">
          <a:xfrm>
            <a:off x="1376363" y="4724400"/>
            <a:ext cx="1693862" cy="1674813"/>
            <a:chOff x="867" y="3154"/>
            <a:chExt cx="1067" cy="1055"/>
          </a:xfrm>
        </p:grpSpPr>
        <p:sp>
          <p:nvSpPr>
            <p:cNvPr id="5134" name="Text Box 14"/>
            <p:cNvSpPr txBox="1">
              <a:spLocks noChangeArrowheads="1"/>
            </p:cNvSpPr>
            <p:nvPr/>
          </p:nvSpPr>
          <p:spPr bwMode="auto">
            <a:xfrm>
              <a:off x="867" y="3978"/>
              <a:ext cx="106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gelijkheidsteken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>
              <a:off x="1405" y="3154"/>
              <a:ext cx="0" cy="771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322263" y="1844675"/>
            <a:ext cx="180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2 . 2 + 1 . 1 = 5 . 1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44600"/>
            <a:ext cx="1173163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Voorbeeld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5144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5145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Gelijkheden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5146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23850" y="2486025"/>
            <a:ext cx="793750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Begrip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323850" y="3716338"/>
            <a:ext cx="13700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Benamingen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6" grpId="0"/>
      <p:bldP spid="5140" grpId="0"/>
      <p:bldP spid="34826" grpId="0" animBg="1"/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50825" y="1808163"/>
            <a:ext cx="41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solidFill>
                  <a:srgbClr val="174691"/>
                </a:solidFill>
                <a:latin typeface="Verdana" panose="020B0604030504040204" pitchFamily="34" charset="0"/>
                <a:sym typeface="Wingdings 2" panose="05020102010507070707" pitchFamily="18" charset="2"/>
              </a:rPr>
              <a:t>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14388" y="1844675"/>
            <a:ext cx="1247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 + 5 = 2 . 4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995738" y="2054225"/>
            <a:ext cx="4822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Tel bij beide leden van de gelijkheid vijftien op.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995738" y="2601913"/>
            <a:ext cx="2435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Reken beide leden uit.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368300" y="2270125"/>
            <a:ext cx="2149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 + 5 </a:t>
            </a:r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+ 15</a:t>
            </a:r>
            <a:r>
              <a:rPr lang="nl-BE">
                <a:latin typeface="Calibri" panose="020F0502020204030204" pitchFamily="34" charset="0"/>
              </a:rPr>
              <a:t> = 2 . 4 </a:t>
            </a:r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+ 15</a:t>
            </a:r>
            <a:endParaRPr lang="nl-NL" b="1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038225" y="2686050"/>
            <a:ext cx="866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23 = 23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23850" y="3206750"/>
            <a:ext cx="827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Besluit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23850" y="3579813"/>
            <a:ext cx="60912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Als je bij beide leden van een gelijkheid eenzelfde getal optelt,</a:t>
            </a:r>
            <a:b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dan bekom je een nieuwe gelijkheid.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50825" y="4400550"/>
            <a:ext cx="41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solidFill>
                  <a:srgbClr val="174691"/>
                </a:solidFill>
                <a:latin typeface="Verdana" panose="020B0604030504040204" pitchFamily="34" charset="0"/>
                <a:sym typeface="Wingdings 2" panose="05020102010507070707" pitchFamily="18" charset="2"/>
              </a:rPr>
              <a:t>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733425" y="4430713"/>
            <a:ext cx="1247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 + 5 = 2 . 4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323850" y="4862513"/>
            <a:ext cx="20605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 + 5 </a:t>
            </a:r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- 12</a:t>
            </a:r>
            <a:r>
              <a:rPr lang="nl-BE">
                <a:latin typeface="Calibri" panose="020F0502020204030204" pitchFamily="34" charset="0"/>
              </a:rPr>
              <a:t> = 2 . 4 </a:t>
            </a:r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- 12</a:t>
            </a:r>
            <a:endParaRPr lang="nl-NL" b="1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3995738" y="4575175"/>
            <a:ext cx="4968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Trek van beide leden van de gelijkheid twaalf af.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1000125" y="5294313"/>
            <a:ext cx="774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-4 = -4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3995738" y="5116513"/>
            <a:ext cx="2435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Reken beide leden uit.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23850" y="5799138"/>
            <a:ext cx="827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Besluit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323850" y="6149975"/>
            <a:ext cx="6273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Als je van beide leden van een gelijkheid eenzelfde getal aftrekt,</a:t>
            </a:r>
            <a:b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dan bekom je een nieuwe gelijkheid.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44600"/>
            <a:ext cx="3141663" cy="366713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Eigenschappen van gelijkheden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6165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6166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Gelijkheden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67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grpSp>
        <p:nvGrpSpPr>
          <p:cNvPr id="6169" name="Group 15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617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Gelijkheden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617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  <p:bldP spid="6150" grpId="0"/>
      <p:bldP spid="6151" grpId="0"/>
      <p:bldP spid="6152" grpId="0"/>
      <p:bldP spid="6153" grpId="0"/>
      <p:bldP spid="6154" grpId="1"/>
      <p:bldP spid="6155" grpId="0"/>
      <p:bldP spid="6156" grpId="0"/>
      <p:bldP spid="6157" grpId="0"/>
      <p:bldP spid="6158" grpId="0"/>
      <p:bldP spid="6159" grpId="0"/>
      <p:bldP spid="6160" grpId="0"/>
      <p:bldP spid="6161" grpId="0"/>
      <p:bldP spid="6162" grpId="0"/>
      <p:bldP spid="348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73050" y="1879600"/>
            <a:ext cx="41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solidFill>
                  <a:srgbClr val="174691"/>
                </a:solidFill>
                <a:latin typeface="Verdana" panose="020B0604030504040204" pitchFamily="34" charset="0"/>
                <a:sym typeface="Wingdings 2" panose="05020102010507070707" pitchFamily="18" charset="2"/>
              </a:rPr>
              <a:t>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742950" y="1916113"/>
            <a:ext cx="12477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 + 5 = 2 . 4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492500" y="2125663"/>
            <a:ext cx="5472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Vermenigvuldig beide leden van de gelijkheid met zes.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3492500" y="2630488"/>
            <a:ext cx="2435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Reken beide leden uit.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19088" y="2341563"/>
            <a:ext cx="194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(3 + 5) </a:t>
            </a:r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. 6</a:t>
            </a:r>
            <a:r>
              <a:rPr lang="nl-BE">
                <a:latin typeface="Calibri" panose="020F0502020204030204" pitchFamily="34" charset="0"/>
              </a:rPr>
              <a:t> = 2 . 4 </a:t>
            </a:r>
            <a:r>
              <a:rPr lang="nl-BE" b="1">
                <a:solidFill>
                  <a:srgbClr val="660066"/>
                </a:solidFill>
                <a:latin typeface="Calibri" panose="020F0502020204030204" pitchFamily="34" charset="0"/>
              </a:rPr>
              <a:t>. 6</a:t>
            </a:r>
            <a:endParaRPr lang="nl-NL" b="1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957263" y="2774950"/>
            <a:ext cx="866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48 = 48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88925" y="3213100"/>
            <a:ext cx="827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Besluit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84163" y="3651250"/>
            <a:ext cx="5549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Als je beide leden van een gelijkheid met eenzelfde getal</a:t>
            </a:r>
            <a:b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vermenigvuldigt, dan bekom je een nieuwe gelijkheid.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73050" y="4471988"/>
            <a:ext cx="41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000">
                <a:solidFill>
                  <a:srgbClr val="174691"/>
                </a:solidFill>
                <a:latin typeface="Verdana" panose="020B0604030504040204" pitchFamily="34" charset="0"/>
                <a:sym typeface="Wingdings 2" panose="05020102010507070707" pitchFamily="18" charset="2"/>
              </a:rPr>
              <a:t>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744538" y="4502150"/>
            <a:ext cx="1247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3 + 5 = 2 . 4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312738" y="4933950"/>
            <a:ext cx="1952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(3 + 5) 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: 4</a:t>
            </a:r>
            <a:r>
              <a:rPr lang="nl-BE">
                <a:latin typeface="Calibri" panose="020F0502020204030204" pitchFamily="34" charset="0"/>
              </a:rPr>
              <a:t> = 2 . 4 </a:t>
            </a:r>
            <a:r>
              <a:rPr lang="nl-BE">
                <a:solidFill>
                  <a:srgbClr val="660066"/>
                </a:solidFill>
                <a:latin typeface="Calibri" panose="020F0502020204030204" pitchFamily="34" charset="0"/>
              </a:rPr>
              <a:t>: 4</a:t>
            </a:r>
            <a:endParaRPr lang="nl-NL">
              <a:solidFill>
                <a:srgbClr val="660066"/>
              </a:solidFill>
              <a:latin typeface="Calibri" panose="020F0502020204030204" pitchFamily="34" charset="0"/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3492500" y="4718050"/>
            <a:ext cx="4646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Deel beide leden van de gelijkheid door vier.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065213" y="536733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2 = 2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3492500" y="5222875"/>
            <a:ext cx="24352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NL">
                <a:latin typeface="Calibri" panose="020F0502020204030204" pitchFamily="34" charset="0"/>
              </a:rPr>
              <a:t> Reken beide leden uit.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288925" y="5799138"/>
            <a:ext cx="827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 i="1">
                <a:latin typeface="Calibri" panose="020F0502020204030204" pitchFamily="34" charset="0"/>
              </a:rPr>
              <a:t>Besluit</a:t>
            </a:r>
            <a:endParaRPr lang="nl-NL" b="1" i="1">
              <a:latin typeface="Calibri" panose="020F0502020204030204" pitchFamily="34" charset="0"/>
            </a:endParaRPr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279400" y="6149975"/>
            <a:ext cx="66929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Als je beide leden van een gelijkheid door eenzelfde getal (≠ 0) deelt,</a:t>
            </a:r>
            <a:b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dan bekom je een nieuwe gelijkheid.</a:t>
            </a:r>
            <a:endParaRPr lang="nl-NL" b="1">
              <a:solidFill>
                <a:srgbClr val="174691"/>
              </a:solidFill>
              <a:latin typeface="Calibri" panose="020F0502020204030204" pitchFamily="34" charset="0"/>
            </a:endParaRP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71588"/>
            <a:ext cx="40338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Eigenschappen van gelijkheden (vervolg)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4357" name="Group 15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1435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Gelijkheden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35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14341" grpId="0"/>
      <p:bldP spid="14342" grpId="0"/>
      <p:bldP spid="14343" grpId="0"/>
      <p:bldP spid="14344" grpId="0"/>
      <p:bldP spid="14345" grpId="0"/>
      <p:bldP spid="14346" grpId="0"/>
      <p:bldP spid="14347" grpId="0"/>
      <p:bldP spid="14348" grpId="0"/>
      <p:bldP spid="14349" grpId="0"/>
      <p:bldP spid="14350" grpId="0"/>
      <p:bldP spid="14351" grpId="0"/>
      <p:bldP spid="14352" grpId="0"/>
      <p:bldP spid="14353" grpId="0"/>
      <p:bldP spid="14354" grpId="0"/>
      <p:bldP spid="348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09" name="Group 41"/>
          <p:cNvGrpSpPr>
            <a:grpSpLocks/>
          </p:cNvGrpSpPr>
          <p:nvPr/>
        </p:nvGrpSpPr>
        <p:grpSpPr bwMode="auto">
          <a:xfrm>
            <a:off x="323850" y="1855788"/>
            <a:ext cx="792163" cy="376237"/>
            <a:chOff x="113" y="799"/>
            <a:chExt cx="499" cy="237"/>
          </a:xfrm>
        </p:grpSpPr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113" y="799"/>
              <a:ext cx="499" cy="23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>
                  <a:latin typeface="Calibri" panose="020F0502020204030204" pitchFamily="34" charset="0"/>
                </a:rPr>
                <a:t>a      b</a:t>
              </a:r>
            </a:p>
          </p:txBody>
        </p:sp>
        <p:sp>
          <p:nvSpPr>
            <p:cNvPr id="7173" name="AutoShape 5"/>
            <p:cNvSpPr>
              <a:spLocks noChangeArrowheads="1"/>
            </p:cNvSpPr>
            <p:nvPr/>
          </p:nvSpPr>
          <p:spPr bwMode="auto">
            <a:xfrm>
              <a:off x="270" y="882"/>
              <a:ext cx="136" cy="91"/>
            </a:xfrm>
            <a:prstGeom prst="rightArrow">
              <a:avLst>
                <a:gd name="adj1" fmla="val 50000"/>
                <a:gd name="adj2" fmla="val 3736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23850" y="2420938"/>
            <a:ext cx="4940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als</a:t>
            </a:r>
            <a:r>
              <a:rPr lang="nl-NL">
                <a:latin typeface="Calibri" panose="020F0502020204030204" pitchFamily="34" charset="0"/>
              </a:rPr>
              <a:t> uitspraak a waar is,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dan</a:t>
            </a:r>
            <a:r>
              <a:rPr lang="nl-NL">
                <a:latin typeface="Calibri" panose="020F0502020204030204" pitchFamily="34" charset="0"/>
              </a:rPr>
              <a:t> is uitspraak b ook waar.</a:t>
            </a:r>
          </a:p>
        </p:txBody>
      </p:sp>
      <p:grpSp>
        <p:nvGrpSpPr>
          <p:cNvPr id="7210" name="Group 42"/>
          <p:cNvGrpSpPr>
            <a:grpSpLocks/>
          </p:cNvGrpSpPr>
          <p:nvPr/>
        </p:nvGrpSpPr>
        <p:grpSpPr bwMode="auto">
          <a:xfrm>
            <a:off x="323850" y="3500438"/>
            <a:ext cx="792163" cy="376237"/>
            <a:chOff x="113" y="1983"/>
            <a:chExt cx="499" cy="237"/>
          </a:xfrm>
        </p:grpSpPr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113" y="1983"/>
              <a:ext cx="499" cy="23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>
                  <a:latin typeface="Calibri" panose="020F0502020204030204" pitchFamily="34" charset="0"/>
                </a:rPr>
                <a:t>a      b</a:t>
              </a:r>
            </a:p>
          </p:txBody>
        </p:sp>
        <p:sp>
          <p:nvSpPr>
            <p:cNvPr id="7176" name="AutoShape 8"/>
            <p:cNvSpPr>
              <a:spLocks noChangeArrowheads="1"/>
            </p:cNvSpPr>
            <p:nvPr/>
          </p:nvSpPr>
          <p:spPr bwMode="auto">
            <a:xfrm rot="10800000">
              <a:off x="274" y="2069"/>
              <a:ext cx="136" cy="91"/>
            </a:xfrm>
            <a:prstGeom prst="rightArrow">
              <a:avLst>
                <a:gd name="adj1" fmla="val 50000"/>
                <a:gd name="adj2" fmla="val 3736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323850" y="4076700"/>
            <a:ext cx="4948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als</a:t>
            </a:r>
            <a:r>
              <a:rPr lang="nl-NL">
                <a:latin typeface="Calibri" panose="020F0502020204030204" pitchFamily="34" charset="0"/>
              </a:rPr>
              <a:t> uitspraak b waar is,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dan</a:t>
            </a:r>
            <a:r>
              <a:rPr lang="nl-NL">
                <a:latin typeface="Calibri" panose="020F0502020204030204" pitchFamily="34" charset="0"/>
              </a:rPr>
              <a:t> is uitspraak a ook waar.</a:t>
            </a:r>
          </a:p>
        </p:txBody>
      </p:sp>
      <p:grpSp>
        <p:nvGrpSpPr>
          <p:cNvPr id="7208" name="Group 40"/>
          <p:cNvGrpSpPr>
            <a:grpSpLocks/>
          </p:cNvGrpSpPr>
          <p:nvPr/>
        </p:nvGrpSpPr>
        <p:grpSpPr bwMode="auto">
          <a:xfrm>
            <a:off x="323850" y="5140325"/>
            <a:ext cx="792163" cy="376238"/>
            <a:chOff x="113" y="3193"/>
            <a:chExt cx="499" cy="237"/>
          </a:xfrm>
        </p:grpSpPr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113" y="3193"/>
              <a:ext cx="499" cy="237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>
                  <a:latin typeface="Calibri" panose="020F0502020204030204" pitchFamily="34" charset="0"/>
                </a:rPr>
                <a:t>a      b</a:t>
              </a:r>
            </a:p>
          </p:txBody>
        </p:sp>
        <p:sp>
          <p:nvSpPr>
            <p:cNvPr id="7179" name="AutoShape 11"/>
            <p:cNvSpPr>
              <a:spLocks noChangeArrowheads="1"/>
            </p:cNvSpPr>
            <p:nvPr/>
          </p:nvSpPr>
          <p:spPr bwMode="auto">
            <a:xfrm>
              <a:off x="273" y="3275"/>
              <a:ext cx="136" cy="91"/>
            </a:xfrm>
            <a:prstGeom prst="leftRightArrow">
              <a:avLst>
                <a:gd name="adj1" fmla="val 50000"/>
                <a:gd name="adj2" fmla="val 2989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323850" y="5726113"/>
            <a:ext cx="57737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uitspraak a is waar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als en slechts als</a:t>
            </a:r>
            <a:r>
              <a:rPr lang="nl-NL">
                <a:latin typeface="Calibri" panose="020F0502020204030204" pitchFamily="34" charset="0"/>
              </a:rPr>
              <a:t> uitspraak b ook waar is.</a:t>
            </a:r>
          </a:p>
        </p:txBody>
      </p:sp>
      <p:grpSp>
        <p:nvGrpSpPr>
          <p:cNvPr id="7214" name="Group 46"/>
          <p:cNvGrpSpPr>
            <a:grpSpLocks/>
          </p:cNvGrpSpPr>
          <p:nvPr/>
        </p:nvGrpSpPr>
        <p:grpSpPr bwMode="auto">
          <a:xfrm>
            <a:off x="323850" y="6156325"/>
            <a:ext cx="8280400" cy="641350"/>
            <a:chOff x="113" y="3878"/>
            <a:chExt cx="5216" cy="404"/>
          </a:xfrm>
        </p:grpSpPr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113" y="3878"/>
              <a:ext cx="52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i="1">
                  <a:latin typeface="Calibri" panose="020F0502020204030204" pitchFamily="34" charset="0"/>
                </a:rPr>
                <a:t>Ik ga zwemmen. </a:t>
              </a:r>
              <a:r>
                <a:rPr lang="nl-NL">
                  <a:latin typeface="Calibri" panose="020F0502020204030204" pitchFamily="34" charset="0"/>
                </a:rPr>
                <a:t>      </a:t>
              </a:r>
              <a:r>
                <a:rPr lang="nl-NL" i="1">
                  <a:latin typeface="Calibri" panose="020F0502020204030204" pitchFamily="34" charset="0"/>
                </a:rPr>
                <a:t>Het is mooi weer.</a:t>
              </a:r>
            </a:p>
            <a:p>
              <a:r>
                <a:rPr lang="nl-NL">
                  <a:latin typeface="Calibri" panose="020F0502020204030204" pitchFamily="34" charset="0"/>
                </a:rPr>
                <a:t>Lees je als:</a:t>
              </a:r>
            </a:p>
          </p:txBody>
        </p:sp>
        <p:sp>
          <p:nvSpPr>
            <p:cNvPr id="7187" name="AutoShape 19"/>
            <p:cNvSpPr>
              <a:spLocks noChangeArrowheads="1"/>
            </p:cNvSpPr>
            <p:nvPr/>
          </p:nvSpPr>
          <p:spPr bwMode="auto">
            <a:xfrm>
              <a:off x="1163" y="3955"/>
              <a:ext cx="136" cy="91"/>
            </a:xfrm>
            <a:prstGeom prst="leftRightArrow">
              <a:avLst>
                <a:gd name="adj1" fmla="val 50000"/>
                <a:gd name="adj2" fmla="val 2989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1403350" y="6435725"/>
            <a:ext cx="4859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i="1">
                <a:latin typeface="Calibri" panose="020F0502020204030204" pitchFamily="34" charset="0"/>
              </a:rPr>
              <a:t>Ik ga zwemmen als en slechts als het mooi weer is</a:t>
            </a:r>
            <a:r>
              <a:rPr lang="nl-NL"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4905375" y="4508500"/>
            <a:ext cx="4059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i="1">
                <a:latin typeface="Calibri" panose="020F0502020204030204" pitchFamily="34" charset="0"/>
              </a:rPr>
              <a:t>Als het mooi weer is, dan ga ik zwemmen.</a:t>
            </a:r>
          </a:p>
        </p:txBody>
      </p:sp>
      <p:grpSp>
        <p:nvGrpSpPr>
          <p:cNvPr id="7213" name="Group 45"/>
          <p:cNvGrpSpPr>
            <a:grpSpLocks/>
          </p:cNvGrpSpPr>
          <p:nvPr/>
        </p:nvGrpSpPr>
        <p:grpSpPr bwMode="auto">
          <a:xfrm>
            <a:off x="323850" y="4508500"/>
            <a:ext cx="7416800" cy="366713"/>
            <a:chOff x="113" y="2664"/>
            <a:chExt cx="4672" cy="231"/>
          </a:xfrm>
        </p:grpSpPr>
        <p:sp>
          <p:nvSpPr>
            <p:cNvPr id="7190" name="Rectangle 22"/>
            <p:cNvSpPr>
              <a:spLocks noChangeArrowheads="1"/>
            </p:cNvSpPr>
            <p:nvPr/>
          </p:nvSpPr>
          <p:spPr bwMode="auto">
            <a:xfrm>
              <a:off x="113" y="2664"/>
              <a:ext cx="46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i="1">
                  <a:latin typeface="Calibri" panose="020F0502020204030204" pitchFamily="34" charset="0"/>
                </a:rPr>
                <a:t>Ik ga zwemmen. </a:t>
              </a:r>
              <a:r>
                <a:rPr lang="nl-NL">
                  <a:latin typeface="Calibri" panose="020F0502020204030204" pitchFamily="34" charset="0"/>
                </a:rPr>
                <a:t>     </a:t>
              </a:r>
              <a:r>
                <a:rPr lang="nl-NL" i="1">
                  <a:latin typeface="Calibri" panose="020F0502020204030204" pitchFamily="34" charset="0"/>
                </a:rPr>
                <a:t>Het is mooi weer. </a:t>
              </a:r>
              <a:r>
                <a:rPr lang="nl-NL">
                  <a:latin typeface="Calibri" panose="020F0502020204030204" pitchFamily="34" charset="0"/>
                </a:rPr>
                <a:t>Lees je als:</a:t>
              </a:r>
              <a:endParaRPr lang="nl-NL" i="1">
                <a:latin typeface="Calibri" panose="020F0502020204030204" pitchFamily="34" charset="0"/>
              </a:endParaRPr>
            </a:p>
          </p:txBody>
        </p:sp>
        <p:sp>
          <p:nvSpPr>
            <p:cNvPr id="7194" name="AutoShape 26"/>
            <p:cNvSpPr>
              <a:spLocks noChangeArrowheads="1"/>
            </p:cNvSpPr>
            <p:nvPr/>
          </p:nvSpPr>
          <p:spPr bwMode="auto">
            <a:xfrm rot="10800000">
              <a:off x="1139" y="2740"/>
              <a:ext cx="136" cy="91"/>
            </a:xfrm>
            <a:prstGeom prst="rightArrow">
              <a:avLst>
                <a:gd name="adj1" fmla="val 50000"/>
                <a:gd name="adj2" fmla="val 3736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3927475" y="2852738"/>
            <a:ext cx="309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i="1">
                <a:latin typeface="Calibri" panose="020F0502020204030204" pitchFamily="34" charset="0"/>
              </a:rPr>
              <a:t>Als het regent, dan word ik nat.</a:t>
            </a:r>
          </a:p>
        </p:txBody>
      </p:sp>
      <p:grpSp>
        <p:nvGrpSpPr>
          <p:cNvPr id="7212" name="Group 44"/>
          <p:cNvGrpSpPr>
            <a:grpSpLocks/>
          </p:cNvGrpSpPr>
          <p:nvPr/>
        </p:nvGrpSpPr>
        <p:grpSpPr bwMode="auto">
          <a:xfrm>
            <a:off x="323850" y="2852738"/>
            <a:ext cx="6534150" cy="366712"/>
            <a:chOff x="113" y="1463"/>
            <a:chExt cx="4116" cy="231"/>
          </a:xfrm>
        </p:grpSpPr>
        <p:sp>
          <p:nvSpPr>
            <p:cNvPr id="7196" name="Rectangle 28"/>
            <p:cNvSpPr>
              <a:spLocks noChangeArrowheads="1"/>
            </p:cNvSpPr>
            <p:nvPr/>
          </p:nvSpPr>
          <p:spPr bwMode="auto">
            <a:xfrm>
              <a:off x="113" y="1463"/>
              <a:ext cx="4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nl-NL" i="1">
                  <a:latin typeface="Calibri" panose="020F0502020204030204" pitchFamily="34" charset="0"/>
                </a:rPr>
                <a:t>Het regent. </a:t>
              </a:r>
              <a:r>
                <a:rPr lang="nl-NL">
                  <a:latin typeface="Calibri" panose="020F0502020204030204" pitchFamily="34" charset="0"/>
                </a:rPr>
                <a:t>     </a:t>
              </a:r>
              <a:r>
                <a:rPr lang="nl-NL" i="1">
                  <a:latin typeface="Calibri" panose="020F0502020204030204" pitchFamily="34" charset="0"/>
                </a:rPr>
                <a:t>Ik word nat. </a:t>
              </a:r>
              <a:r>
                <a:rPr lang="nl-NL">
                  <a:latin typeface="Calibri" panose="020F0502020204030204" pitchFamily="34" charset="0"/>
                </a:rPr>
                <a:t>Lees je als:</a:t>
              </a:r>
              <a:endParaRPr lang="nl-NL" i="1">
                <a:latin typeface="Calibri" panose="020F0502020204030204" pitchFamily="34" charset="0"/>
              </a:endParaRPr>
            </a:p>
          </p:txBody>
        </p:sp>
        <p:sp>
          <p:nvSpPr>
            <p:cNvPr id="7200" name="AutoShape 32"/>
            <p:cNvSpPr>
              <a:spLocks noChangeArrowheads="1"/>
            </p:cNvSpPr>
            <p:nvPr/>
          </p:nvSpPr>
          <p:spPr bwMode="auto">
            <a:xfrm>
              <a:off x="849" y="1539"/>
              <a:ext cx="136" cy="91"/>
            </a:xfrm>
            <a:prstGeom prst="rightArrow">
              <a:avLst>
                <a:gd name="adj1" fmla="val 50000"/>
                <a:gd name="adj2" fmla="val 37363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7202" name="Rectangle 34"/>
          <p:cNvSpPr>
            <a:spLocks noChangeArrowheads="1"/>
          </p:cNvSpPr>
          <p:nvPr/>
        </p:nvSpPr>
        <p:spPr bwMode="auto">
          <a:xfrm>
            <a:off x="1254125" y="1849438"/>
            <a:ext cx="108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betekent:</a:t>
            </a:r>
          </a:p>
        </p:txBody>
      </p:sp>
      <p:sp>
        <p:nvSpPr>
          <p:cNvPr id="7205" name="Rectangle 37"/>
          <p:cNvSpPr>
            <a:spLocks noChangeArrowheads="1"/>
          </p:cNvSpPr>
          <p:nvPr/>
        </p:nvSpPr>
        <p:spPr bwMode="auto">
          <a:xfrm>
            <a:off x="1254125" y="3500438"/>
            <a:ext cx="1085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betekent:</a:t>
            </a:r>
          </a:p>
        </p:txBody>
      </p:sp>
      <p:sp>
        <p:nvSpPr>
          <p:cNvPr id="7206" name="Rectangle 38"/>
          <p:cNvSpPr>
            <a:spLocks noChangeArrowheads="1"/>
          </p:cNvSpPr>
          <p:nvPr/>
        </p:nvSpPr>
        <p:spPr bwMode="auto">
          <a:xfrm>
            <a:off x="1258888" y="5149850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betekent: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71588"/>
            <a:ext cx="366077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Eigenschappen noteren in symbolen 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7217" name="Group 15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7218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Gelijkheden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219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7" grpId="0"/>
      <p:bldP spid="7180" grpId="0"/>
      <p:bldP spid="7188" grpId="0"/>
      <p:bldP spid="7191" grpId="0"/>
      <p:bldP spid="7197" grpId="0"/>
      <p:bldP spid="7202" grpId="0"/>
      <p:bldP spid="7205" grpId="0"/>
      <p:bldP spid="7206" grpId="0"/>
      <p:bldP spid="348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250825" y="1924050"/>
            <a:ext cx="80660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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Tel je bij beide leden van een gelijkheid eenzelfde getal op,</a:t>
            </a:r>
            <a:b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     dan bekom je een nieuwe gelijkheid.</a:t>
            </a:r>
          </a:p>
        </p:txBody>
      </p:sp>
      <p:sp>
        <p:nvSpPr>
          <p:cNvPr id="8224" name="Rectangle 32"/>
          <p:cNvSpPr>
            <a:spLocks noChangeArrowheads="1"/>
          </p:cNvSpPr>
          <p:nvPr/>
        </p:nvSpPr>
        <p:spPr bwMode="auto">
          <a:xfrm>
            <a:off x="611188" y="2636838"/>
            <a:ext cx="3598862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pSp>
        <p:nvGrpSpPr>
          <p:cNvPr id="8290" name="Group 98"/>
          <p:cNvGrpSpPr>
            <a:grpSpLocks/>
          </p:cNvGrpSpPr>
          <p:nvPr/>
        </p:nvGrpSpPr>
        <p:grpSpPr bwMode="auto">
          <a:xfrm>
            <a:off x="1952625" y="2619375"/>
            <a:ext cx="2081213" cy="366713"/>
            <a:chOff x="1230" y="1023"/>
            <a:chExt cx="1311" cy="231"/>
          </a:xfrm>
        </p:grpSpPr>
        <p:sp>
          <p:nvSpPr>
            <p:cNvPr id="8225" name="Text Box 33"/>
            <p:cNvSpPr txBox="1">
              <a:spLocks noChangeArrowheads="1"/>
            </p:cNvSpPr>
            <p:nvPr/>
          </p:nvSpPr>
          <p:spPr bwMode="auto">
            <a:xfrm>
              <a:off x="1230" y="1023"/>
              <a:ext cx="1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 = b       a + c = b + c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31" name="AutoShape 39"/>
            <p:cNvSpPr>
              <a:spLocks noChangeArrowheads="1"/>
            </p:cNvSpPr>
            <p:nvPr/>
          </p:nvSpPr>
          <p:spPr bwMode="auto">
            <a:xfrm>
              <a:off x="1610" y="1102"/>
              <a:ext cx="136" cy="91"/>
            </a:xfrm>
            <a:prstGeom prst="leftRightArrow">
              <a:avLst>
                <a:gd name="adj1" fmla="val 50000"/>
                <a:gd name="adj2" fmla="val 2989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8291" name="Group 99"/>
          <p:cNvGrpSpPr>
            <a:grpSpLocks/>
          </p:cNvGrpSpPr>
          <p:nvPr/>
        </p:nvGrpSpPr>
        <p:grpSpPr bwMode="auto">
          <a:xfrm>
            <a:off x="755650" y="2670175"/>
            <a:ext cx="1238250" cy="304800"/>
            <a:chOff x="476" y="1055"/>
            <a:chExt cx="780" cy="192"/>
          </a:xfrm>
        </p:grpSpPr>
        <p:pic>
          <p:nvPicPr>
            <p:cNvPr id="8226" name="Picture 3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" y="1055"/>
              <a:ext cx="16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8232" name="Object 40"/>
            <p:cNvGraphicFramePr>
              <a:graphicFrameLocks noChangeAspect="1"/>
            </p:cNvGraphicFramePr>
            <p:nvPr/>
          </p:nvGraphicFramePr>
          <p:xfrm>
            <a:off x="476" y="1061"/>
            <a:ext cx="780" cy="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12" name="Vergelijking" r:id="rId4" imgW="990360" imgH="215640" progId="Equation.3">
                    <p:embed/>
                  </p:oleObj>
                </mc:Choice>
                <mc:Fallback>
                  <p:oleObj name="Vergelijking" r:id="rId4" imgW="990360" imgH="215640" progId="Equation.3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" y="1061"/>
                          <a:ext cx="780" cy="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250825" y="3148013"/>
            <a:ext cx="8158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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Trek je van beide leden van een gelijkheid eenzelfde getal af,</a:t>
            </a:r>
            <a:b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     dan bekom je een nieuwe gelijkheid.</a:t>
            </a:r>
          </a:p>
        </p:txBody>
      </p:sp>
      <p:sp>
        <p:nvSpPr>
          <p:cNvPr id="8239" name="Rectangle 47"/>
          <p:cNvSpPr>
            <a:spLocks noChangeArrowheads="1"/>
          </p:cNvSpPr>
          <p:nvPr/>
        </p:nvSpPr>
        <p:spPr bwMode="auto">
          <a:xfrm>
            <a:off x="611188" y="3860800"/>
            <a:ext cx="3598862" cy="3603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8247" name="Rectangle 55"/>
          <p:cNvSpPr>
            <a:spLocks noChangeArrowheads="1"/>
          </p:cNvSpPr>
          <p:nvPr/>
        </p:nvSpPr>
        <p:spPr bwMode="auto">
          <a:xfrm>
            <a:off x="611188" y="5156200"/>
            <a:ext cx="4138612" cy="3603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pSp>
        <p:nvGrpSpPr>
          <p:cNvPr id="8299" name="Group 107"/>
          <p:cNvGrpSpPr>
            <a:grpSpLocks/>
          </p:cNvGrpSpPr>
          <p:nvPr/>
        </p:nvGrpSpPr>
        <p:grpSpPr bwMode="auto">
          <a:xfrm>
            <a:off x="2605088" y="5138738"/>
            <a:ext cx="1966912" cy="366712"/>
            <a:chOff x="2119" y="3030"/>
            <a:chExt cx="1239" cy="231"/>
          </a:xfrm>
        </p:grpSpPr>
        <p:sp>
          <p:nvSpPr>
            <p:cNvPr id="8249" name="Text Box 57"/>
            <p:cNvSpPr txBox="1">
              <a:spLocks noChangeArrowheads="1"/>
            </p:cNvSpPr>
            <p:nvPr/>
          </p:nvSpPr>
          <p:spPr bwMode="auto">
            <a:xfrm>
              <a:off x="2119" y="3030"/>
              <a:ext cx="123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 = b       a . c = b . c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50" name="AutoShape 58"/>
            <p:cNvSpPr>
              <a:spLocks noChangeArrowheads="1"/>
            </p:cNvSpPr>
            <p:nvPr/>
          </p:nvSpPr>
          <p:spPr bwMode="auto">
            <a:xfrm>
              <a:off x="2496" y="3116"/>
              <a:ext cx="136" cy="91"/>
            </a:xfrm>
            <a:prstGeom prst="leftRightArrow">
              <a:avLst>
                <a:gd name="adj1" fmla="val 50000"/>
                <a:gd name="adj2" fmla="val 2989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8300" name="Group 108"/>
          <p:cNvGrpSpPr>
            <a:grpSpLocks/>
          </p:cNvGrpSpPr>
          <p:nvPr/>
        </p:nvGrpSpPr>
        <p:grpSpPr bwMode="auto">
          <a:xfrm>
            <a:off x="752475" y="5207000"/>
            <a:ext cx="1874838" cy="287338"/>
            <a:chOff x="474" y="3039"/>
            <a:chExt cx="1181" cy="181"/>
          </a:xfrm>
        </p:grpSpPr>
        <p:pic>
          <p:nvPicPr>
            <p:cNvPr id="8252" name="Picture 6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8" y="3039"/>
              <a:ext cx="156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8253" name="Object 61"/>
            <p:cNvGraphicFramePr>
              <a:graphicFrameLocks noChangeAspect="1"/>
            </p:cNvGraphicFramePr>
            <p:nvPr/>
          </p:nvGraphicFramePr>
          <p:xfrm>
            <a:off x="474" y="3041"/>
            <a:ext cx="1181" cy="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13" name="Vergelijking" r:id="rId6" imgW="1574640" imgH="215640" progId="Equation.3">
                    <p:embed/>
                  </p:oleObj>
                </mc:Choice>
                <mc:Fallback>
                  <p:oleObj name="Vergelijking" r:id="rId6" imgW="1574640" imgH="215640" progId="Equation.3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4" y="3041"/>
                          <a:ext cx="1181" cy="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62" name="Rectangle 70"/>
          <p:cNvSpPr>
            <a:spLocks noChangeArrowheads="1"/>
          </p:cNvSpPr>
          <p:nvPr/>
        </p:nvSpPr>
        <p:spPr bwMode="auto">
          <a:xfrm>
            <a:off x="250825" y="4443413"/>
            <a:ext cx="8496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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Vermenigvuldig je beide leden van een gelijkheid met eenzelfde getal, </a:t>
            </a:r>
            <a:b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</a:b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     dan bekom je een nieuwe gelijkheid.</a:t>
            </a:r>
          </a:p>
        </p:txBody>
      </p:sp>
      <p:sp>
        <p:nvSpPr>
          <p:cNvPr id="8263" name="Rectangle 71"/>
          <p:cNvSpPr>
            <a:spLocks noChangeArrowheads="1"/>
          </p:cNvSpPr>
          <p:nvPr/>
        </p:nvSpPr>
        <p:spPr bwMode="auto">
          <a:xfrm>
            <a:off x="250825" y="5740400"/>
            <a:ext cx="79930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solidFill>
                  <a:srgbClr val="174691"/>
                </a:solidFill>
                <a:latin typeface="Calibri" panose="020F0502020204030204" pitchFamily="34" charset="0"/>
                <a:sym typeface="Wingdings 2" panose="05020102010507070707" pitchFamily="18" charset="2"/>
              </a:rPr>
              <a:t> </a:t>
            </a:r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Deel je beide leden van een gelijkheid door eenzelfde getal</a:t>
            </a:r>
          </a:p>
          <a:p>
            <a:r>
              <a:rPr lang="nl-NL" b="1">
                <a:solidFill>
                  <a:srgbClr val="174691"/>
                </a:solidFill>
                <a:latin typeface="Calibri" panose="020F0502020204030204" pitchFamily="34" charset="0"/>
              </a:rPr>
              <a:t>     (verschillend van 0), dan bekom je een nieuwe gelijkheid.</a:t>
            </a:r>
          </a:p>
        </p:txBody>
      </p:sp>
      <p:sp>
        <p:nvSpPr>
          <p:cNvPr id="8277" name="Rectangle 85"/>
          <p:cNvSpPr>
            <a:spLocks noChangeArrowheads="1"/>
          </p:cNvSpPr>
          <p:nvPr/>
        </p:nvSpPr>
        <p:spPr bwMode="auto">
          <a:xfrm>
            <a:off x="611188" y="6453188"/>
            <a:ext cx="4138612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grpSp>
        <p:nvGrpSpPr>
          <p:cNvPr id="8292" name="Group 100"/>
          <p:cNvGrpSpPr>
            <a:grpSpLocks/>
          </p:cNvGrpSpPr>
          <p:nvPr/>
        </p:nvGrpSpPr>
        <p:grpSpPr bwMode="auto">
          <a:xfrm>
            <a:off x="755650" y="3900488"/>
            <a:ext cx="1238250" cy="304800"/>
            <a:chOff x="476" y="1055"/>
            <a:chExt cx="780" cy="192"/>
          </a:xfrm>
        </p:grpSpPr>
        <p:pic>
          <p:nvPicPr>
            <p:cNvPr id="8293" name="Picture 1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" y="1055"/>
              <a:ext cx="16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8294" name="Object 102"/>
            <p:cNvGraphicFramePr>
              <a:graphicFrameLocks noChangeAspect="1"/>
            </p:cNvGraphicFramePr>
            <p:nvPr/>
          </p:nvGraphicFramePr>
          <p:xfrm>
            <a:off x="476" y="1061"/>
            <a:ext cx="780" cy="1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14" name="Vergelijking" r:id="rId8" imgW="990360" imgH="215640" progId="Equation.3">
                    <p:embed/>
                  </p:oleObj>
                </mc:Choice>
                <mc:Fallback>
                  <p:oleObj name="Vergelijking" r:id="rId8" imgW="990360" imgH="215640" progId="Equation.3">
                    <p:embed/>
                    <p:pic>
                      <p:nvPicPr>
                        <p:cNvPr id="0" name="Object 1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" y="1061"/>
                          <a:ext cx="780" cy="1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95" name="Group 103"/>
          <p:cNvGrpSpPr>
            <a:grpSpLocks/>
          </p:cNvGrpSpPr>
          <p:nvPr/>
        </p:nvGrpSpPr>
        <p:grpSpPr bwMode="auto">
          <a:xfrm>
            <a:off x="1936750" y="3843338"/>
            <a:ext cx="1992313" cy="366712"/>
            <a:chOff x="1230" y="1023"/>
            <a:chExt cx="1255" cy="231"/>
          </a:xfrm>
        </p:grpSpPr>
        <p:sp>
          <p:nvSpPr>
            <p:cNvPr id="8296" name="Text Box 104"/>
            <p:cNvSpPr txBox="1">
              <a:spLocks noChangeArrowheads="1"/>
            </p:cNvSpPr>
            <p:nvPr/>
          </p:nvSpPr>
          <p:spPr bwMode="auto">
            <a:xfrm>
              <a:off x="1230" y="1023"/>
              <a:ext cx="125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 = b       a - c = b - c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297" name="AutoShape 105"/>
            <p:cNvSpPr>
              <a:spLocks noChangeArrowheads="1"/>
            </p:cNvSpPr>
            <p:nvPr/>
          </p:nvSpPr>
          <p:spPr bwMode="auto">
            <a:xfrm>
              <a:off x="1610" y="1102"/>
              <a:ext cx="136" cy="91"/>
            </a:xfrm>
            <a:prstGeom prst="leftRightArrow">
              <a:avLst>
                <a:gd name="adj1" fmla="val 50000"/>
                <a:gd name="adj2" fmla="val 2989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grpSp>
        <p:nvGrpSpPr>
          <p:cNvPr id="8301" name="Group 109"/>
          <p:cNvGrpSpPr>
            <a:grpSpLocks/>
          </p:cNvGrpSpPr>
          <p:nvPr/>
        </p:nvGrpSpPr>
        <p:grpSpPr bwMode="auto">
          <a:xfrm>
            <a:off x="755650" y="6515100"/>
            <a:ext cx="1874838" cy="287338"/>
            <a:chOff x="474" y="3039"/>
            <a:chExt cx="1181" cy="181"/>
          </a:xfrm>
        </p:grpSpPr>
        <p:pic>
          <p:nvPicPr>
            <p:cNvPr id="8302" name="Picture 11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8" y="3039"/>
              <a:ext cx="156" cy="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aphicFrame>
          <p:nvGraphicFramePr>
            <p:cNvPr id="8303" name="Object 111"/>
            <p:cNvGraphicFramePr>
              <a:graphicFrameLocks noChangeAspect="1"/>
            </p:cNvGraphicFramePr>
            <p:nvPr/>
          </p:nvGraphicFramePr>
          <p:xfrm>
            <a:off x="474" y="3041"/>
            <a:ext cx="1181" cy="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315" name="Vergelijking" r:id="rId10" imgW="1574640" imgH="215640" progId="Equation.3">
                    <p:embed/>
                  </p:oleObj>
                </mc:Choice>
                <mc:Fallback>
                  <p:oleObj name="Vergelijking" r:id="rId10" imgW="1574640" imgH="215640" progId="Equation.3">
                    <p:embed/>
                    <p:pic>
                      <p:nvPicPr>
                        <p:cNvPr id="0" name="Object 1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4" y="3041"/>
                          <a:ext cx="1181" cy="1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304" name="Group 112"/>
          <p:cNvGrpSpPr>
            <a:grpSpLocks/>
          </p:cNvGrpSpPr>
          <p:nvPr/>
        </p:nvGrpSpPr>
        <p:grpSpPr bwMode="auto">
          <a:xfrm>
            <a:off x="2605088" y="6435725"/>
            <a:ext cx="1976437" cy="366713"/>
            <a:chOff x="2119" y="3030"/>
            <a:chExt cx="1245" cy="231"/>
          </a:xfrm>
        </p:grpSpPr>
        <p:sp>
          <p:nvSpPr>
            <p:cNvPr id="8305" name="Text Box 113"/>
            <p:cNvSpPr txBox="1">
              <a:spLocks noChangeArrowheads="1"/>
            </p:cNvSpPr>
            <p:nvPr/>
          </p:nvSpPr>
          <p:spPr bwMode="auto">
            <a:xfrm>
              <a:off x="2119" y="3030"/>
              <a:ext cx="124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 = b       a : c = b : c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8306" name="AutoShape 114"/>
            <p:cNvSpPr>
              <a:spLocks noChangeArrowheads="1"/>
            </p:cNvSpPr>
            <p:nvPr/>
          </p:nvSpPr>
          <p:spPr bwMode="auto">
            <a:xfrm>
              <a:off x="2496" y="3116"/>
              <a:ext cx="136" cy="91"/>
            </a:xfrm>
            <a:prstGeom prst="leftRightArrow">
              <a:avLst>
                <a:gd name="adj1" fmla="val 50000"/>
                <a:gd name="adj2" fmla="val 2989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BE"/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8413"/>
            <a:ext cx="5205413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Eigenschappen van gelijkheden noteren in symbolen 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8309" name="Group 15"/>
          <p:cNvGrpSpPr>
            <a:grpSpLocks/>
          </p:cNvGrpSpPr>
          <p:nvPr/>
        </p:nvGrpSpPr>
        <p:grpSpPr bwMode="auto">
          <a:xfrm>
            <a:off x="0" y="0"/>
            <a:ext cx="9144000" cy="1000125"/>
            <a:chOff x="0" y="0"/>
            <a:chExt cx="5760" cy="630"/>
          </a:xfrm>
        </p:grpSpPr>
        <p:sp>
          <p:nvSpPr>
            <p:cNvPr id="8310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Gelijkheden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8311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G5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224" grpId="0" animBg="1"/>
      <p:bldP spid="8236" grpId="0"/>
      <p:bldP spid="8239" grpId="0" animBg="1"/>
      <p:bldP spid="8247" grpId="0" animBg="1"/>
      <p:bldP spid="8262" grpId="0"/>
      <p:bldP spid="8263" grpId="0"/>
      <p:bldP spid="8277" grpId="0" animBg="1"/>
      <p:bldP spid="34826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521</Words>
  <Application>Microsoft Office PowerPoint</Application>
  <PresentationFormat>Diavoorstelling (4:3)</PresentationFormat>
  <Paragraphs>100</Paragraphs>
  <Slides>6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5" baseType="lpstr">
      <vt:lpstr>Arial</vt:lpstr>
      <vt:lpstr>Comic Sans MS</vt:lpstr>
      <vt:lpstr>Times New Roman</vt:lpstr>
      <vt:lpstr>Calibri</vt:lpstr>
      <vt:lpstr>Impact</vt:lpstr>
      <vt:lpstr>Verdana</vt:lpstr>
      <vt:lpstr>Wingdings 2</vt:lpstr>
      <vt:lpstr>Standaardontwerp</vt:lpstr>
      <vt:lpstr>Microsoft Vergelijkingseditor 3.0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31</cp:revision>
  <dcterms:created xsi:type="dcterms:W3CDTF">2009-11-24T15:08:55Z</dcterms:created>
  <dcterms:modified xsi:type="dcterms:W3CDTF">2013-12-06T12:34:33Z</dcterms:modified>
</cp:coreProperties>
</file>