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57" r:id="rId3"/>
    <p:sldId id="270" r:id="rId4"/>
    <p:sldId id="258" r:id="rId5"/>
    <p:sldId id="273" r:id="rId6"/>
    <p:sldId id="267" r:id="rId7"/>
    <p:sldId id="274" r:id="rId8"/>
    <p:sldId id="266" r:id="rId9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C5E"/>
    <a:srgbClr val="D49E00"/>
    <a:srgbClr val="3DB645"/>
    <a:srgbClr val="4A66AA"/>
    <a:srgbClr val="0000FF"/>
    <a:srgbClr val="F064FF"/>
    <a:srgbClr val="174691"/>
    <a:srgbClr val="E1CA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B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B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F2E1C5-5F1F-4C7E-92C9-EF1FDDF20B43}" type="slidenum">
              <a:rPr lang="nl-NL" altLang="nl-BE"/>
              <a:pPr/>
              <a:t>‹nr.›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1641215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B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B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0DA391-68C1-485C-944E-15747FC75B8E}" type="slidenum">
              <a:rPr lang="nl-NL" altLang="nl-BE"/>
              <a:pPr/>
              <a:t>‹nr.›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3906409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B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B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93191E-85ED-48A7-A9C7-0296B260AF9D}" type="slidenum">
              <a:rPr lang="nl-NL" altLang="nl-BE"/>
              <a:pPr/>
              <a:t>‹nr.›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2096559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B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B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39F1E0-668B-4DE7-9CDD-31AF2F3EC1A7}" type="slidenum">
              <a:rPr lang="nl-NL" altLang="nl-BE"/>
              <a:pPr/>
              <a:t>‹nr.›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1697602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B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B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B8C1C4-13A0-42B3-BB39-554F49B1E453}" type="slidenum">
              <a:rPr lang="nl-NL" altLang="nl-BE"/>
              <a:pPr/>
              <a:t>‹nr.›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1547361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B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B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7E7716-78F6-4FD2-804A-352A878DCB94}" type="slidenum">
              <a:rPr lang="nl-NL" altLang="nl-BE"/>
              <a:pPr/>
              <a:t>‹nr.›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2749535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B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B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4D6C8A-55FD-409D-B19A-37BD2877EE90}" type="slidenum">
              <a:rPr lang="nl-NL" altLang="nl-BE"/>
              <a:pPr/>
              <a:t>‹nr.›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1747858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B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B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E17050-A59E-409B-85AA-7F9586016616}" type="slidenum">
              <a:rPr lang="nl-NL" altLang="nl-BE"/>
              <a:pPr/>
              <a:t>‹nr.›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4051481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B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B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D26064-C9D7-4325-975C-4C2BBD389125}" type="slidenum">
              <a:rPr lang="nl-NL" altLang="nl-BE"/>
              <a:pPr/>
              <a:t>‹nr.›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370597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B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B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973113-D7DB-4BCA-BBE1-1D35651393A1}" type="slidenum">
              <a:rPr lang="nl-NL" altLang="nl-BE"/>
              <a:pPr/>
              <a:t>‹nr.›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2817989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BE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B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B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2F997E-1FF9-48D8-8AFB-BC87346E04D4}" type="slidenum">
              <a:rPr lang="nl-NL" altLang="nl-BE"/>
              <a:pPr/>
              <a:t>‹nr.›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992585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CA7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BE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BE" smtClean="0"/>
              <a:t>Klik om de opmaakprofielen van de modeltekst te bewerken</a:t>
            </a:r>
          </a:p>
          <a:p>
            <a:pPr lvl="1"/>
            <a:r>
              <a:rPr lang="nl-NL" altLang="nl-BE" smtClean="0"/>
              <a:t>Tweede niveau</a:t>
            </a:r>
          </a:p>
          <a:p>
            <a:pPr lvl="2"/>
            <a:r>
              <a:rPr lang="nl-NL" altLang="nl-BE" smtClean="0"/>
              <a:t>Derde niveau</a:t>
            </a:r>
          </a:p>
          <a:p>
            <a:pPr lvl="3"/>
            <a:r>
              <a:rPr lang="nl-NL" altLang="nl-BE" smtClean="0"/>
              <a:t>Vierde niveau</a:t>
            </a:r>
          </a:p>
          <a:p>
            <a:pPr lvl="4"/>
            <a:r>
              <a:rPr lang="nl-NL" altLang="nl-BE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nl-NL" altLang="nl-B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nl-NL" altLang="nl-B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DAD6122-DE0C-4727-9032-2F22C5F646B3}" type="slidenum">
              <a:rPr lang="nl-NL" altLang="nl-BE"/>
              <a:pPr/>
              <a:t>‹nr.›</a:t>
            </a:fld>
            <a:endParaRPr lang="nl-NL" alt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file:///C:\02.%20Pelckmans%202de%20jaar%20-%20versie%202%20-%20W2013\00.%20Matrix%202de%20jaar\01.%20Matrix%202%20-%20Presentaties%20en%20applets%20getallenleer\07a_vergelijking_ax_b_cx_d.html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file:///C:\02.%20Pelckmans%202de%20jaar%20-%20versie%202%20-%20W2013\00.%20Matrix%202de%20jaar\01.%20Matrix%202%20-%20Presentaties%20en%20applets%20getallenleer\07b_vergelijking_haakjes_distributief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file:///C:\02.%20Pelckmans%202de%20jaar%20-%20versie%202%20-%20W2013\00.%20Matrix%202de%20jaar\01.%20Matrix%202%20-%20Presentaties%20en%20applets%20getallenleer\07c_vergelijking_haakjes_haakjesregel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ChangeArrowheads="1"/>
          </p:cNvSpPr>
          <p:nvPr/>
        </p:nvSpPr>
        <p:spPr bwMode="auto">
          <a:xfrm>
            <a:off x="1076325" y="2770188"/>
            <a:ext cx="8061325" cy="1079500"/>
          </a:xfrm>
          <a:prstGeom prst="rect">
            <a:avLst/>
          </a:prstGeom>
          <a:solidFill>
            <a:srgbClr val="C59C22"/>
          </a:solidFill>
          <a:ln w="25400">
            <a:solidFill>
              <a:srgbClr val="C59C22"/>
            </a:solidFill>
            <a:miter lim="800000"/>
            <a:headEnd/>
            <a:tailEnd/>
          </a:ln>
        </p:spPr>
        <p:txBody>
          <a:bodyPr lIns="72000" rIns="7200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altLang="nl-BE" sz="2000" b="1" i="1">
                <a:solidFill>
                  <a:srgbClr val="002C5E"/>
                </a:solidFill>
                <a:latin typeface="Comic Sans MS" panose="030F0702030302020204" pitchFamily="66" charset="0"/>
              </a:rPr>
              <a:t> </a:t>
            </a:r>
            <a:r>
              <a:rPr lang="nl-BE" altLang="nl-BE" sz="3200" b="1" i="1">
                <a:solidFill>
                  <a:srgbClr val="174691"/>
                </a:solidFill>
                <a:latin typeface="Comic Sans MS" panose="030F0702030302020204" pitchFamily="66" charset="0"/>
              </a:rPr>
              <a:t>Vergelijkingen van de vorm</a:t>
            </a:r>
            <a:br>
              <a:rPr lang="nl-BE" altLang="nl-BE" sz="3200" b="1" i="1">
                <a:solidFill>
                  <a:srgbClr val="174691"/>
                </a:solidFill>
                <a:latin typeface="Comic Sans MS" panose="030F0702030302020204" pitchFamily="66" charset="0"/>
              </a:rPr>
            </a:br>
            <a:r>
              <a:rPr lang="nl-BE" altLang="nl-BE" sz="3200" b="1" i="1">
                <a:solidFill>
                  <a:srgbClr val="174691"/>
                </a:solidFill>
                <a:latin typeface="Comic Sans MS" panose="030F0702030302020204" pitchFamily="66" charset="0"/>
              </a:rPr>
              <a:t> ax + b = cx + d oplossen</a:t>
            </a:r>
            <a:endParaRPr lang="nl-NL" altLang="nl-BE" sz="2400">
              <a:latin typeface="Times New Roman" panose="02020603050405020304" pitchFamily="18" charset="0"/>
            </a:endParaRPr>
          </a:p>
        </p:txBody>
      </p:sp>
      <p:sp>
        <p:nvSpPr>
          <p:cNvPr id="2051" name="Text Box 7"/>
          <p:cNvSpPr txBox="1">
            <a:spLocks noChangeArrowheads="1"/>
          </p:cNvSpPr>
          <p:nvPr/>
        </p:nvSpPr>
        <p:spPr bwMode="auto">
          <a:xfrm>
            <a:off x="7451725" y="6453188"/>
            <a:ext cx="16065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2C5E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nl-BE" sz="1400" b="1" i="1">
                <a:solidFill>
                  <a:srgbClr val="174691"/>
                </a:solidFill>
                <a:latin typeface="Comic Sans MS" panose="030F0702030302020204" pitchFamily="66" charset="0"/>
              </a:rPr>
              <a:t>© André Snijers</a:t>
            </a:r>
            <a:endParaRPr lang="nl-NL" altLang="nl-BE" sz="2400">
              <a:latin typeface="Times New Roman" panose="02020603050405020304" pitchFamily="18" charset="0"/>
            </a:endParaRPr>
          </a:p>
        </p:txBody>
      </p:sp>
      <p:sp>
        <p:nvSpPr>
          <p:cNvPr id="2052" name="Text Box 19"/>
          <p:cNvSpPr txBox="1">
            <a:spLocks noChangeArrowheads="1"/>
          </p:cNvSpPr>
          <p:nvPr/>
        </p:nvSpPr>
        <p:spPr bwMode="auto">
          <a:xfrm>
            <a:off x="3190875" y="14906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BE" altLang="nl-BE" sz="2400">
              <a:latin typeface="Times New Roman" panose="02020603050405020304" pitchFamily="18" charset="0"/>
            </a:endParaRPr>
          </a:p>
        </p:txBody>
      </p:sp>
      <p:grpSp>
        <p:nvGrpSpPr>
          <p:cNvPr id="2053" name="Group 51"/>
          <p:cNvGrpSpPr>
            <a:grpSpLocks/>
          </p:cNvGrpSpPr>
          <p:nvPr/>
        </p:nvGrpSpPr>
        <p:grpSpPr bwMode="auto">
          <a:xfrm>
            <a:off x="457200" y="476250"/>
            <a:ext cx="3303588" cy="914400"/>
            <a:chOff x="288" y="300"/>
            <a:chExt cx="2081" cy="576"/>
          </a:xfrm>
        </p:grpSpPr>
        <p:sp>
          <p:nvSpPr>
            <p:cNvPr id="2055" name="Text Box 9"/>
            <p:cNvSpPr txBox="1">
              <a:spLocks noChangeArrowheads="1"/>
            </p:cNvSpPr>
            <p:nvPr/>
          </p:nvSpPr>
          <p:spPr bwMode="auto">
            <a:xfrm>
              <a:off x="297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altLang="nl-BE" b="1">
                  <a:solidFill>
                    <a:srgbClr val="FFFFFF"/>
                  </a:solidFill>
                </a:rPr>
                <a:t>M</a:t>
              </a:r>
              <a:endParaRPr lang="nl-NL" alt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2056" name="Text Box 10"/>
            <p:cNvSpPr txBox="1">
              <a:spLocks noChangeArrowheads="1"/>
            </p:cNvSpPr>
            <p:nvPr/>
          </p:nvSpPr>
          <p:spPr bwMode="auto">
            <a:xfrm>
              <a:off x="586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altLang="nl-BE" b="1">
                  <a:solidFill>
                    <a:srgbClr val="FFFFFF"/>
                  </a:solidFill>
                </a:rPr>
                <a:t>A</a:t>
              </a:r>
              <a:endParaRPr lang="nl-NL" alt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2057" name="Text Box 11"/>
            <p:cNvSpPr txBox="1">
              <a:spLocks noChangeArrowheads="1"/>
            </p:cNvSpPr>
            <p:nvPr/>
          </p:nvSpPr>
          <p:spPr bwMode="auto">
            <a:xfrm>
              <a:off x="1159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altLang="nl-BE" b="1">
                  <a:solidFill>
                    <a:srgbClr val="FFFFFF"/>
                  </a:solidFill>
                </a:rPr>
                <a:t>R</a:t>
              </a:r>
              <a:endParaRPr lang="nl-NL" alt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2058" name="Text Box 12"/>
            <p:cNvSpPr txBox="1">
              <a:spLocks noChangeArrowheads="1"/>
            </p:cNvSpPr>
            <p:nvPr/>
          </p:nvSpPr>
          <p:spPr bwMode="auto">
            <a:xfrm>
              <a:off x="872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altLang="nl-BE" b="1">
                  <a:solidFill>
                    <a:srgbClr val="FFFFFF"/>
                  </a:solidFill>
                </a:rPr>
                <a:t>T</a:t>
              </a:r>
              <a:endParaRPr lang="nl-NL" alt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2059" name="Text Box 13"/>
            <p:cNvSpPr txBox="1">
              <a:spLocks noChangeArrowheads="1"/>
            </p:cNvSpPr>
            <p:nvPr/>
          </p:nvSpPr>
          <p:spPr bwMode="auto">
            <a:xfrm>
              <a:off x="1724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altLang="nl-BE" b="1">
                  <a:solidFill>
                    <a:srgbClr val="FFFFFF"/>
                  </a:solidFill>
                </a:rPr>
                <a:t>X</a:t>
              </a:r>
              <a:endParaRPr lang="nl-NL" alt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2060" name="Text Box 14"/>
            <p:cNvSpPr txBox="1">
              <a:spLocks noChangeArrowheads="1"/>
            </p:cNvSpPr>
            <p:nvPr/>
          </p:nvSpPr>
          <p:spPr bwMode="auto">
            <a:xfrm>
              <a:off x="1445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altLang="nl-BE" b="1">
                  <a:solidFill>
                    <a:srgbClr val="FFFFFF"/>
                  </a:solidFill>
                </a:rPr>
                <a:t>I</a:t>
              </a:r>
              <a:endParaRPr lang="nl-NL" alt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2061" name="Text Box 29"/>
            <p:cNvSpPr txBox="1">
              <a:spLocks noChangeArrowheads="1"/>
            </p:cNvSpPr>
            <p:nvPr/>
          </p:nvSpPr>
          <p:spPr bwMode="auto">
            <a:xfrm>
              <a:off x="288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nl-BE" alt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2062" name="Text Box 30"/>
            <p:cNvSpPr txBox="1">
              <a:spLocks noChangeArrowheads="1"/>
            </p:cNvSpPr>
            <p:nvPr/>
          </p:nvSpPr>
          <p:spPr bwMode="auto">
            <a:xfrm>
              <a:off x="572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altLang="nl-BE" sz="1200" b="1">
                  <a:solidFill>
                    <a:srgbClr val="FFFFFF"/>
                  </a:solidFill>
                </a:rPr>
                <a:t>W</a:t>
              </a:r>
              <a:endParaRPr lang="nl-NL" alt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2063" name="Text Box 31"/>
            <p:cNvSpPr txBox="1">
              <a:spLocks noChangeArrowheads="1"/>
            </p:cNvSpPr>
            <p:nvPr/>
          </p:nvSpPr>
          <p:spPr bwMode="auto">
            <a:xfrm>
              <a:off x="431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nl-BE" alt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2064" name="Text Box 32"/>
            <p:cNvSpPr txBox="1">
              <a:spLocks noChangeArrowheads="1"/>
            </p:cNvSpPr>
            <p:nvPr/>
          </p:nvSpPr>
          <p:spPr bwMode="auto">
            <a:xfrm>
              <a:off x="1003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altLang="nl-BE" sz="1200" b="1">
                  <a:solidFill>
                    <a:srgbClr val="FFFFFF"/>
                  </a:solidFill>
                </a:rPr>
                <a:t>K</a:t>
              </a:r>
              <a:endParaRPr lang="nl-NL" alt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2065" name="Text Box 33"/>
            <p:cNvSpPr txBox="1">
              <a:spLocks noChangeArrowheads="1"/>
            </p:cNvSpPr>
            <p:nvPr/>
          </p:nvSpPr>
          <p:spPr bwMode="auto">
            <a:xfrm>
              <a:off x="1148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altLang="nl-BE" sz="1200" b="1">
                  <a:solidFill>
                    <a:srgbClr val="FFFFFF"/>
                  </a:solidFill>
                </a:rPr>
                <a:t>U</a:t>
              </a:r>
              <a:endParaRPr lang="nl-NL" alt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2066" name="Text Box 34"/>
            <p:cNvSpPr txBox="1">
              <a:spLocks noChangeArrowheads="1"/>
            </p:cNvSpPr>
            <p:nvPr/>
          </p:nvSpPr>
          <p:spPr bwMode="auto">
            <a:xfrm>
              <a:off x="1292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altLang="nl-BE" sz="1200" b="1">
                  <a:solidFill>
                    <a:srgbClr val="FFFFFF"/>
                  </a:solidFill>
                </a:rPr>
                <a:t>N</a:t>
              </a:r>
              <a:endParaRPr lang="nl-NL" alt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2067" name="Text Box 35"/>
            <p:cNvSpPr txBox="1">
              <a:spLocks noChangeArrowheads="1"/>
            </p:cNvSpPr>
            <p:nvPr/>
          </p:nvSpPr>
          <p:spPr bwMode="auto">
            <a:xfrm>
              <a:off x="1583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altLang="nl-BE" sz="1200" b="1">
                  <a:solidFill>
                    <a:srgbClr val="FFFFFF"/>
                  </a:solidFill>
                </a:rPr>
                <a:t>E</a:t>
              </a:r>
              <a:endParaRPr lang="nl-NL" alt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2068" name="Text Box 36"/>
            <p:cNvSpPr txBox="1">
              <a:spLocks noChangeArrowheads="1"/>
            </p:cNvSpPr>
            <p:nvPr/>
          </p:nvSpPr>
          <p:spPr bwMode="auto">
            <a:xfrm>
              <a:off x="1429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altLang="nl-BE" sz="1200" b="1">
                  <a:solidFill>
                    <a:srgbClr val="FFFFFF"/>
                  </a:solidFill>
                </a:rPr>
                <a:t>D</a:t>
              </a:r>
              <a:endParaRPr lang="nl-NL" alt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2069" name="Text Box 37"/>
            <p:cNvSpPr txBox="1">
              <a:spLocks noChangeArrowheads="1"/>
            </p:cNvSpPr>
            <p:nvPr/>
          </p:nvSpPr>
          <p:spPr bwMode="auto">
            <a:xfrm>
              <a:off x="720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altLang="nl-BE" sz="1200" b="1">
                  <a:solidFill>
                    <a:srgbClr val="FFFFFF"/>
                  </a:solidFill>
                </a:rPr>
                <a:t>I</a:t>
              </a:r>
              <a:endParaRPr lang="nl-NL" alt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2070" name="Text Box 38"/>
            <p:cNvSpPr txBox="1">
              <a:spLocks noChangeArrowheads="1"/>
            </p:cNvSpPr>
            <p:nvPr/>
          </p:nvSpPr>
          <p:spPr bwMode="auto">
            <a:xfrm>
              <a:off x="860" y="571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altLang="nl-BE" sz="1200" b="1">
                  <a:solidFill>
                    <a:srgbClr val="FFFFFF"/>
                  </a:solidFill>
                </a:rPr>
                <a:t>S</a:t>
              </a:r>
              <a:endParaRPr lang="nl-NL" alt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2071" name="Text Box 39"/>
            <p:cNvSpPr txBox="1">
              <a:spLocks noChangeArrowheads="1"/>
            </p:cNvSpPr>
            <p:nvPr/>
          </p:nvSpPr>
          <p:spPr bwMode="auto">
            <a:xfrm>
              <a:off x="1726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nl-BE" alt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2072" name="Text Box 41"/>
            <p:cNvSpPr txBox="1">
              <a:spLocks noChangeArrowheads="1"/>
            </p:cNvSpPr>
            <p:nvPr/>
          </p:nvSpPr>
          <p:spPr bwMode="auto">
            <a:xfrm>
              <a:off x="1860" y="572"/>
              <a:ext cx="113" cy="163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nl-BE" altLang="nl-BE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2073" name="Group 49"/>
            <p:cNvGrpSpPr>
              <a:grpSpLocks/>
            </p:cNvGrpSpPr>
            <p:nvPr/>
          </p:nvGrpSpPr>
          <p:grpSpPr bwMode="auto">
            <a:xfrm>
              <a:off x="1927" y="422"/>
              <a:ext cx="442" cy="454"/>
              <a:chOff x="1927" y="422"/>
              <a:chExt cx="442" cy="454"/>
            </a:xfrm>
          </p:grpSpPr>
          <p:sp>
            <p:nvSpPr>
              <p:cNvPr id="2074" name="AutoShape 42"/>
              <p:cNvSpPr>
                <a:spLocks noChangeArrowheads="1"/>
              </p:cNvSpPr>
              <p:nvPr/>
            </p:nvSpPr>
            <p:spPr bwMode="auto">
              <a:xfrm>
                <a:off x="1927" y="422"/>
                <a:ext cx="439" cy="227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nl-BE" altLang="nl-B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075" name="AutoShape 46"/>
              <p:cNvSpPr>
                <a:spLocks noChangeArrowheads="1"/>
              </p:cNvSpPr>
              <p:nvPr/>
            </p:nvSpPr>
            <p:spPr bwMode="auto">
              <a:xfrm rot="10800000">
                <a:off x="1930" y="649"/>
                <a:ext cx="439" cy="227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nl-BE" altLang="nl-B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076" name="Text Box 47"/>
              <p:cNvSpPr txBox="1">
                <a:spLocks noChangeArrowheads="1"/>
              </p:cNvSpPr>
              <p:nvPr/>
            </p:nvSpPr>
            <p:spPr bwMode="auto">
              <a:xfrm>
                <a:off x="2095" y="485"/>
                <a:ext cx="91" cy="2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nl-BE" altLang="nl-BE" sz="2400" b="1">
                    <a:solidFill>
                      <a:srgbClr val="174691"/>
                    </a:solidFill>
                  </a:rPr>
                  <a:t>2</a:t>
                </a:r>
                <a:endParaRPr lang="nl-NL" altLang="nl-BE" sz="240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2054" name="Text Box 50"/>
          <p:cNvSpPr txBox="1">
            <a:spLocks noChangeArrowheads="1"/>
          </p:cNvSpPr>
          <p:nvPr/>
        </p:nvSpPr>
        <p:spPr bwMode="auto">
          <a:xfrm>
            <a:off x="-9525" y="2770188"/>
            <a:ext cx="1079500" cy="1079500"/>
          </a:xfrm>
          <a:prstGeom prst="rect">
            <a:avLst/>
          </a:prstGeom>
          <a:solidFill>
            <a:srgbClr val="174691"/>
          </a:solidFill>
          <a:ln w="9525">
            <a:solidFill>
              <a:srgbClr val="17469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nl-BE" altLang="nl-BE" sz="2800" b="1" i="1">
                <a:solidFill>
                  <a:srgbClr val="FFFFFF"/>
                </a:solidFill>
                <a:latin typeface="Comic Sans MS" panose="030F0702030302020204" pitchFamily="66" charset="0"/>
              </a:rPr>
              <a:t>G7</a:t>
            </a:r>
            <a:endParaRPr lang="nl-NL" altLang="nl-BE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845050" y="1838325"/>
            <a:ext cx="13827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altLang="nl-BE" b="1" i="1">
                <a:latin typeface="Calibri" panose="020F0502020204030204" pitchFamily="34" charset="0"/>
              </a:rPr>
              <a:t>Stappenplan</a:t>
            </a:r>
            <a:endParaRPr lang="nl-NL" altLang="nl-BE" b="1" i="1">
              <a:latin typeface="Calibri" panose="020F0502020204030204" pitchFamily="34" charset="0"/>
            </a:endParaRP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347663" y="1844675"/>
            <a:ext cx="19208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BE">
                <a:latin typeface="Calibri" panose="020F0502020204030204" pitchFamily="34" charset="0"/>
              </a:rPr>
              <a:t>3x + 100 = 8x - 150</a:t>
            </a:r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4816475" y="2336800"/>
            <a:ext cx="40767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altLang="nl-BE" b="1">
                <a:solidFill>
                  <a:srgbClr val="174691"/>
                </a:solidFill>
                <a:latin typeface="Calibri" panose="020F0502020204030204" pitchFamily="34" charset="0"/>
                <a:sym typeface="Wingdings 2" panose="05020102010507070707" pitchFamily="18" charset="2"/>
              </a:rPr>
              <a:t> </a:t>
            </a:r>
            <a:r>
              <a:rPr lang="nl-BE" altLang="nl-BE">
                <a:latin typeface="Calibri" panose="020F0502020204030204" pitchFamily="34" charset="0"/>
              </a:rPr>
              <a:t>Onderstreep de termen die van</a:t>
            </a:r>
            <a:br>
              <a:rPr lang="nl-BE" altLang="nl-BE">
                <a:latin typeface="Calibri" panose="020F0502020204030204" pitchFamily="34" charset="0"/>
              </a:rPr>
            </a:br>
            <a:r>
              <a:rPr lang="nl-BE" altLang="nl-BE">
                <a:latin typeface="Calibri" panose="020F0502020204030204" pitchFamily="34" charset="0"/>
              </a:rPr>
              <a:t>     plaats moeten veranderen.</a:t>
            </a:r>
            <a:endParaRPr lang="nl-NL" altLang="nl-BE">
              <a:latin typeface="Calibri" panose="020F0502020204030204" pitchFamily="34" charset="0"/>
            </a:endParaRPr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4787900" y="4479925"/>
            <a:ext cx="38877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altLang="nl-BE" b="1">
                <a:solidFill>
                  <a:srgbClr val="174691"/>
                </a:solidFill>
                <a:sym typeface="Wingdings 2" panose="05020102010507070707" pitchFamily="18" charset="2"/>
              </a:rPr>
              <a:t></a:t>
            </a:r>
            <a:r>
              <a:rPr lang="nl-BE" altLang="nl-BE" b="1">
                <a:solidFill>
                  <a:srgbClr val="174691"/>
                </a:solidFill>
                <a:latin typeface="Calibri" panose="020F0502020204030204" pitchFamily="34" charset="0"/>
                <a:sym typeface="Wingdings 2" panose="05020102010507070707" pitchFamily="18" charset="2"/>
              </a:rPr>
              <a:t> </a:t>
            </a:r>
            <a:r>
              <a:rPr lang="nl-BE" altLang="nl-BE">
                <a:latin typeface="Calibri" panose="020F0502020204030204" pitchFamily="34" charset="0"/>
              </a:rPr>
              <a:t>Tel in beide leden de termen op.</a:t>
            </a:r>
            <a:endParaRPr lang="nl-NL" altLang="nl-BE">
              <a:latin typeface="Calibri" panose="020F0502020204030204" pitchFamily="34" charset="0"/>
            </a:endParaRPr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4787900" y="4992688"/>
            <a:ext cx="43211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altLang="nl-BE" b="1">
                <a:solidFill>
                  <a:srgbClr val="174691"/>
                </a:solidFill>
                <a:sym typeface="Wingdings 2" panose="05020102010507070707" pitchFamily="18" charset="2"/>
              </a:rPr>
              <a:t></a:t>
            </a:r>
            <a:r>
              <a:rPr lang="nl-BE" altLang="nl-BE"/>
              <a:t> </a:t>
            </a:r>
            <a:r>
              <a:rPr lang="nl-BE" altLang="nl-BE">
                <a:latin typeface="Calibri" panose="020F0502020204030204" pitchFamily="34" charset="0"/>
              </a:rPr>
              <a:t>Los de vergelijking van de vorm ax = b op.</a:t>
            </a:r>
            <a:endParaRPr lang="nl-NL" altLang="nl-BE">
              <a:latin typeface="Calibri" panose="020F0502020204030204" pitchFamily="34" charset="0"/>
            </a:endParaRPr>
          </a:p>
        </p:txBody>
      </p:sp>
      <p:grpSp>
        <p:nvGrpSpPr>
          <p:cNvPr id="5167" name="Group 47"/>
          <p:cNvGrpSpPr>
            <a:grpSpLocks/>
          </p:cNvGrpSpPr>
          <p:nvPr/>
        </p:nvGrpSpPr>
        <p:grpSpPr bwMode="auto">
          <a:xfrm>
            <a:off x="755650" y="2144713"/>
            <a:ext cx="922338" cy="0"/>
            <a:chOff x="476" y="1351"/>
            <a:chExt cx="581" cy="0"/>
          </a:xfrm>
        </p:grpSpPr>
        <p:sp>
          <p:nvSpPr>
            <p:cNvPr id="3105" name="Line 15"/>
            <p:cNvSpPr>
              <a:spLocks noChangeShapeType="1"/>
            </p:cNvSpPr>
            <p:nvPr/>
          </p:nvSpPr>
          <p:spPr bwMode="auto">
            <a:xfrm>
              <a:off x="476" y="1351"/>
              <a:ext cx="272" cy="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3106" name="Line 16"/>
            <p:cNvSpPr>
              <a:spLocks noChangeShapeType="1"/>
            </p:cNvSpPr>
            <p:nvPr/>
          </p:nvSpPr>
          <p:spPr bwMode="auto">
            <a:xfrm>
              <a:off x="898" y="1351"/>
              <a:ext cx="159" cy="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</p:grpSp>
      <p:sp>
        <p:nvSpPr>
          <p:cNvPr id="5139" name="AutoShape 19"/>
          <p:cNvSpPr>
            <a:spLocks noChangeArrowheads="1"/>
          </p:cNvSpPr>
          <p:nvPr/>
        </p:nvSpPr>
        <p:spPr bwMode="auto">
          <a:xfrm rot="5400000">
            <a:off x="1151731" y="4906169"/>
            <a:ext cx="360363" cy="142875"/>
          </a:xfrm>
          <a:prstGeom prst="leftRightArrow">
            <a:avLst>
              <a:gd name="adj1" fmla="val 50000"/>
              <a:gd name="adj2" fmla="val 50445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BE"/>
          </a:p>
        </p:txBody>
      </p:sp>
      <p:grpSp>
        <p:nvGrpSpPr>
          <p:cNvPr id="5164" name="Group 44"/>
          <p:cNvGrpSpPr>
            <a:grpSpLocks/>
          </p:cNvGrpSpPr>
          <p:nvPr/>
        </p:nvGrpSpPr>
        <p:grpSpPr bwMode="auto">
          <a:xfrm>
            <a:off x="1266825" y="2265363"/>
            <a:ext cx="2297113" cy="371475"/>
            <a:chOff x="295" y="1190"/>
            <a:chExt cx="1447" cy="234"/>
          </a:xfrm>
        </p:grpSpPr>
        <p:sp>
          <p:nvSpPr>
            <p:cNvPr id="3103" name="AutoShape 18"/>
            <p:cNvSpPr>
              <a:spLocks noChangeArrowheads="1"/>
            </p:cNvSpPr>
            <p:nvPr/>
          </p:nvSpPr>
          <p:spPr bwMode="auto">
            <a:xfrm rot="5400000">
              <a:off x="226" y="1259"/>
              <a:ext cx="227" cy="90"/>
            </a:xfrm>
            <a:prstGeom prst="leftRightArrow">
              <a:avLst>
                <a:gd name="adj1" fmla="val 50000"/>
                <a:gd name="adj2" fmla="val 50444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nl-BE"/>
            </a:p>
          </p:txBody>
        </p:sp>
        <p:sp>
          <p:nvSpPr>
            <p:cNvPr id="3104" name="Text Box 22"/>
            <p:cNvSpPr txBox="1">
              <a:spLocks noChangeArrowheads="1"/>
            </p:cNvSpPr>
            <p:nvPr/>
          </p:nvSpPr>
          <p:spPr bwMode="auto">
            <a:xfrm>
              <a:off x="385" y="1193"/>
              <a:ext cx="135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 altLang="nl-BE" b="1" i="1">
                  <a:solidFill>
                    <a:srgbClr val="174691"/>
                  </a:solidFill>
                  <a:latin typeface="Calibri" panose="020F0502020204030204" pitchFamily="34" charset="0"/>
                </a:rPr>
                <a:t>Beide leden -8x - 100</a:t>
              </a:r>
              <a:endParaRPr lang="nl-NL" altLang="nl-BE" b="1" i="1">
                <a:solidFill>
                  <a:srgbClr val="174691"/>
                </a:solidFill>
                <a:latin typeface="Calibri" panose="020F0502020204030204" pitchFamily="34" charset="0"/>
              </a:endParaRPr>
            </a:p>
          </p:txBody>
        </p:sp>
      </p:grpSp>
      <p:sp>
        <p:nvSpPr>
          <p:cNvPr id="5143" name="Text Box 23"/>
          <p:cNvSpPr txBox="1">
            <a:spLocks noChangeArrowheads="1"/>
          </p:cNvSpPr>
          <p:nvPr/>
        </p:nvSpPr>
        <p:spPr bwMode="auto">
          <a:xfrm>
            <a:off x="542925" y="2708275"/>
            <a:ext cx="19462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BE">
                <a:latin typeface="Calibri" panose="020F0502020204030204" pitchFamily="34" charset="0"/>
              </a:rPr>
              <a:t>3x - 8x = -150 - 100</a:t>
            </a:r>
          </a:p>
        </p:txBody>
      </p:sp>
      <p:sp>
        <p:nvSpPr>
          <p:cNvPr id="5144" name="Text Box 24"/>
          <p:cNvSpPr txBox="1">
            <a:spLocks noChangeArrowheads="1"/>
          </p:cNvSpPr>
          <p:nvPr/>
        </p:nvSpPr>
        <p:spPr bwMode="auto">
          <a:xfrm>
            <a:off x="874713" y="3562350"/>
            <a:ext cx="1104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BE">
                <a:latin typeface="Calibri" panose="020F0502020204030204" pitchFamily="34" charset="0"/>
              </a:rPr>
              <a:t>-5x = -250</a:t>
            </a:r>
          </a:p>
        </p:txBody>
      </p:sp>
      <p:grpSp>
        <p:nvGrpSpPr>
          <p:cNvPr id="5165" name="Group 45"/>
          <p:cNvGrpSpPr>
            <a:grpSpLocks/>
          </p:cNvGrpSpPr>
          <p:nvPr/>
        </p:nvGrpSpPr>
        <p:grpSpPr bwMode="auto">
          <a:xfrm>
            <a:off x="1250950" y="3119438"/>
            <a:ext cx="1881188" cy="374650"/>
            <a:chOff x="295" y="1863"/>
            <a:chExt cx="1185" cy="236"/>
          </a:xfrm>
        </p:grpSpPr>
        <p:sp>
          <p:nvSpPr>
            <p:cNvPr id="3101" name="AutoShape 21"/>
            <p:cNvSpPr>
              <a:spLocks noChangeArrowheads="1"/>
            </p:cNvSpPr>
            <p:nvPr/>
          </p:nvSpPr>
          <p:spPr bwMode="auto">
            <a:xfrm rot="5400000">
              <a:off x="226" y="1932"/>
              <a:ext cx="227" cy="90"/>
            </a:xfrm>
            <a:prstGeom prst="leftRightArrow">
              <a:avLst>
                <a:gd name="adj1" fmla="val 50000"/>
                <a:gd name="adj2" fmla="val 50444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nl-BE"/>
            </a:p>
          </p:txBody>
        </p:sp>
        <p:sp>
          <p:nvSpPr>
            <p:cNvPr id="3102" name="Text Box 25"/>
            <p:cNvSpPr txBox="1">
              <a:spLocks noChangeArrowheads="1"/>
            </p:cNvSpPr>
            <p:nvPr/>
          </p:nvSpPr>
          <p:spPr bwMode="auto">
            <a:xfrm>
              <a:off x="385" y="1868"/>
              <a:ext cx="109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 altLang="nl-BE" b="1" i="1">
                  <a:solidFill>
                    <a:srgbClr val="174691"/>
                  </a:solidFill>
                  <a:latin typeface="Calibri" panose="020F0502020204030204" pitchFamily="34" charset="0"/>
                </a:rPr>
                <a:t>Termen optellen</a:t>
              </a:r>
              <a:endParaRPr lang="nl-NL" altLang="nl-BE" b="1" i="1">
                <a:solidFill>
                  <a:srgbClr val="174691"/>
                </a:solidFill>
                <a:latin typeface="Calibri" panose="020F0502020204030204" pitchFamily="34" charset="0"/>
              </a:endParaRPr>
            </a:p>
          </p:txBody>
        </p:sp>
      </p:grpSp>
      <p:grpSp>
        <p:nvGrpSpPr>
          <p:cNvPr id="5166" name="Group 46"/>
          <p:cNvGrpSpPr>
            <a:grpSpLocks/>
          </p:cNvGrpSpPr>
          <p:nvPr/>
        </p:nvGrpSpPr>
        <p:grpSpPr bwMode="auto">
          <a:xfrm>
            <a:off x="1255713" y="3956050"/>
            <a:ext cx="2740025" cy="373063"/>
            <a:chOff x="295" y="2544"/>
            <a:chExt cx="1726" cy="235"/>
          </a:xfrm>
        </p:grpSpPr>
        <p:sp>
          <p:nvSpPr>
            <p:cNvPr id="3099" name="AutoShape 20"/>
            <p:cNvSpPr>
              <a:spLocks noChangeArrowheads="1"/>
            </p:cNvSpPr>
            <p:nvPr/>
          </p:nvSpPr>
          <p:spPr bwMode="auto">
            <a:xfrm rot="5400000">
              <a:off x="226" y="2613"/>
              <a:ext cx="227" cy="90"/>
            </a:xfrm>
            <a:prstGeom prst="leftRightArrow">
              <a:avLst>
                <a:gd name="adj1" fmla="val 50000"/>
                <a:gd name="adj2" fmla="val 50444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nl-BE"/>
            </a:p>
          </p:txBody>
        </p:sp>
        <p:sp>
          <p:nvSpPr>
            <p:cNvPr id="3100" name="Text Box 26"/>
            <p:cNvSpPr txBox="1">
              <a:spLocks noChangeArrowheads="1"/>
            </p:cNvSpPr>
            <p:nvPr/>
          </p:nvSpPr>
          <p:spPr bwMode="auto">
            <a:xfrm>
              <a:off x="385" y="2548"/>
              <a:ext cx="16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 altLang="nl-BE" b="1" i="1">
                  <a:solidFill>
                    <a:srgbClr val="174691"/>
                  </a:solidFill>
                  <a:latin typeface="Calibri" panose="020F0502020204030204" pitchFamily="34" charset="0"/>
                </a:rPr>
                <a:t>Beide leden delen door -5</a:t>
              </a:r>
              <a:endParaRPr lang="nl-NL" altLang="nl-BE" b="1" i="1">
                <a:solidFill>
                  <a:srgbClr val="174691"/>
                </a:solidFill>
                <a:latin typeface="Calibri" panose="020F0502020204030204" pitchFamily="34" charset="0"/>
              </a:endParaRPr>
            </a:p>
          </p:txBody>
        </p:sp>
      </p:grpSp>
      <p:sp>
        <p:nvSpPr>
          <p:cNvPr id="5147" name="Text Box 27"/>
          <p:cNvSpPr txBox="1">
            <a:spLocks noChangeArrowheads="1"/>
          </p:cNvSpPr>
          <p:nvPr/>
        </p:nvSpPr>
        <p:spPr bwMode="auto">
          <a:xfrm>
            <a:off x="1073150" y="4403725"/>
            <a:ext cx="14112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BE">
                <a:latin typeface="Calibri" panose="020F0502020204030204" pitchFamily="34" charset="0"/>
              </a:rPr>
              <a:t>x = -250 : (-5)</a:t>
            </a:r>
          </a:p>
        </p:txBody>
      </p:sp>
      <p:sp>
        <p:nvSpPr>
          <p:cNvPr id="5148" name="Text Box 28"/>
          <p:cNvSpPr txBox="1">
            <a:spLocks noChangeArrowheads="1"/>
          </p:cNvSpPr>
          <p:nvPr/>
        </p:nvSpPr>
        <p:spPr bwMode="auto">
          <a:xfrm>
            <a:off x="1101725" y="5240338"/>
            <a:ext cx="7334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BE">
                <a:latin typeface="Calibri" panose="020F0502020204030204" pitchFamily="34" charset="0"/>
              </a:rPr>
              <a:t>x = 50</a:t>
            </a:r>
          </a:p>
        </p:txBody>
      </p:sp>
      <p:sp>
        <p:nvSpPr>
          <p:cNvPr id="5149" name="Text Box 29"/>
          <p:cNvSpPr txBox="1">
            <a:spLocks noChangeArrowheads="1"/>
          </p:cNvSpPr>
          <p:nvPr/>
        </p:nvSpPr>
        <p:spPr bwMode="auto">
          <a:xfrm>
            <a:off x="250825" y="5683250"/>
            <a:ext cx="990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BE">
                <a:latin typeface="Calibri" panose="020F0502020204030204" pitchFamily="34" charset="0"/>
              </a:rPr>
              <a:t>Controle</a:t>
            </a:r>
          </a:p>
        </p:txBody>
      </p:sp>
      <p:sp>
        <p:nvSpPr>
          <p:cNvPr id="5150" name="Text Box 30"/>
          <p:cNvSpPr txBox="1">
            <a:spLocks noChangeArrowheads="1"/>
          </p:cNvSpPr>
          <p:nvPr/>
        </p:nvSpPr>
        <p:spPr bwMode="auto">
          <a:xfrm>
            <a:off x="1331913" y="6130925"/>
            <a:ext cx="29606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BE">
                <a:latin typeface="Calibri" panose="020F0502020204030204" pitchFamily="34" charset="0"/>
              </a:rPr>
              <a:t>3 . </a:t>
            </a:r>
            <a:r>
              <a:rPr lang="nl-NL" altLang="nl-BE" b="1">
                <a:solidFill>
                  <a:srgbClr val="174691"/>
                </a:solidFill>
                <a:latin typeface="Calibri" panose="020F0502020204030204" pitchFamily="34" charset="0"/>
              </a:rPr>
              <a:t>50</a:t>
            </a:r>
            <a:r>
              <a:rPr lang="nl-NL" altLang="nl-BE">
                <a:latin typeface="Calibri" panose="020F0502020204030204" pitchFamily="34" charset="0"/>
              </a:rPr>
              <a:t> + 100 = 150 + 100 = 250</a:t>
            </a:r>
          </a:p>
        </p:txBody>
      </p:sp>
      <p:sp>
        <p:nvSpPr>
          <p:cNvPr id="5151" name="Text Box 31"/>
          <p:cNvSpPr txBox="1">
            <a:spLocks noChangeArrowheads="1"/>
          </p:cNvSpPr>
          <p:nvPr/>
        </p:nvSpPr>
        <p:spPr bwMode="auto">
          <a:xfrm>
            <a:off x="1331913" y="6491288"/>
            <a:ext cx="28717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BE">
                <a:latin typeface="Calibri" panose="020F0502020204030204" pitchFamily="34" charset="0"/>
              </a:rPr>
              <a:t>8 . </a:t>
            </a:r>
            <a:r>
              <a:rPr lang="nl-NL" altLang="nl-BE" b="1">
                <a:solidFill>
                  <a:srgbClr val="174691"/>
                </a:solidFill>
                <a:latin typeface="Calibri" panose="020F0502020204030204" pitchFamily="34" charset="0"/>
              </a:rPr>
              <a:t>50</a:t>
            </a:r>
            <a:r>
              <a:rPr lang="nl-NL" altLang="nl-BE">
                <a:latin typeface="Calibri" panose="020F0502020204030204" pitchFamily="34" charset="0"/>
              </a:rPr>
              <a:t> - 150 = 400 - 150 = 250</a:t>
            </a:r>
          </a:p>
        </p:txBody>
      </p:sp>
      <p:sp>
        <p:nvSpPr>
          <p:cNvPr id="5155" name="Text Box 35"/>
          <p:cNvSpPr txBox="1">
            <a:spLocks noChangeArrowheads="1"/>
          </p:cNvSpPr>
          <p:nvPr/>
        </p:nvSpPr>
        <p:spPr bwMode="auto">
          <a:xfrm>
            <a:off x="265113" y="6121400"/>
            <a:ext cx="9937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altLang="nl-BE">
                <a:latin typeface="Calibri" panose="020F0502020204030204" pitchFamily="34" charset="0"/>
              </a:rPr>
              <a:t>linkerlid:</a:t>
            </a:r>
            <a:endParaRPr lang="nl-NL" altLang="nl-BE">
              <a:latin typeface="Calibri" panose="020F0502020204030204" pitchFamily="34" charset="0"/>
            </a:endParaRPr>
          </a:p>
        </p:txBody>
      </p:sp>
      <p:sp>
        <p:nvSpPr>
          <p:cNvPr id="5156" name="Text Box 36"/>
          <p:cNvSpPr txBox="1">
            <a:spLocks noChangeArrowheads="1"/>
          </p:cNvSpPr>
          <p:nvPr/>
        </p:nvSpPr>
        <p:spPr bwMode="auto">
          <a:xfrm>
            <a:off x="250825" y="6470650"/>
            <a:ext cx="11525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altLang="nl-BE">
                <a:latin typeface="Calibri" panose="020F0502020204030204" pitchFamily="34" charset="0"/>
              </a:rPr>
              <a:t>rechterlid:</a:t>
            </a:r>
            <a:endParaRPr lang="nl-NL" altLang="nl-BE">
              <a:latin typeface="Calibri" panose="020F0502020204030204" pitchFamily="34" charset="0"/>
            </a:endParaRPr>
          </a:p>
        </p:txBody>
      </p:sp>
      <p:sp>
        <p:nvSpPr>
          <p:cNvPr id="8" name="Rechthoek 7"/>
          <p:cNvSpPr>
            <a:spLocks noChangeArrowheads="1"/>
          </p:cNvSpPr>
          <p:nvPr/>
        </p:nvSpPr>
        <p:spPr bwMode="auto">
          <a:xfrm>
            <a:off x="4787900" y="5516563"/>
            <a:ext cx="37798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nl-BE" altLang="nl-BE" sz="1800" b="1">
                <a:solidFill>
                  <a:srgbClr val="174691"/>
                </a:solidFill>
                <a:latin typeface="Calibri" panose="020F0502020204030204" pitchFamily="34" charset="0"/>
                <a:sym typeface="Wingdings 2" panose="05020102010507070707" pitchFamily="18" charset="2"/>
              </a:rPr>
              <a:t> </a:t>
            </a:r>
            <a:r>
              <a:rPr lang="nl-BE" altLang="nl-BE" sz="1800">
                <a:latin typeface="Calibri" panose="020F0502020204030204" pitchFamily="34" charset="0"/>
              </a:rPr>
              <a:t>Controleer je oplossing.</a:t>
            </a: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3850" y="1262063"/>
            <a:ext cx="4143375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altLang="nl-BE" sz="1800" b="1">
                <a:solidFill>
                  <a:schemeClr val="bg1"/>
                </a:solidFill>
                <a:latin typeface="Calibri" panose="020F0502020204030204" pitchFamily="34" charset="0"/>
              </a:rPr>
              <a:t>Vergelijkingen van de vorm ax + b = cx + d</a:t>
            </a:r>
            <a:endParaRPr lang="nl-NL" altLang="nl-BE" sz="1800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3095" name="Group 15"/>
          <p:cNvGrpSpPr>
            <a:grpSpLocks/>
          </p:cNvGrpSpPr>
          <p:nvPr/>
        </p:nvGrpSpPr>
        <p:grpSpPr bwMode="auto">
          <a:xfrm>
            <a:off x="0" y="-26988"/>
            <a:ext cx="9144000" cy="1000126"/>
            <a:chOff x="0" y="0"/>
            <a:chExt cx="5760" cy="630"/>
          </a:xfrm>
        </p:grpSpPr>
        <p:sp>
          <p:nvSpPr>
            <p:cNvPr id="3097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 altLang="nl-BE">
                  <a:solidFill>
                    <a:srgbClr val="174691"/>
                  </a:solidFill>
                  <a:latin typeface="Impact" panose="020B0806030902050204" pitchFamily="34" charset="0"/>
                </a:rPr>
                <a:t>          Vergelijkingen van de vorm </a:t>
              </a:r>
              <a:br>
                <a:rPr lang="nl-BE" altLang="nl-BE">
                  <a:solidFill>
                    <a:srgbClr val="174691"/>
                  </a:solidFill>
                  <a:latin typeface="Impact" panose="020B0806030902050204" pitchFamily="34" charset="0"/>
                </a:rPr>
              </a:br>
              <a:r>
                <a:rPr lang="nl-BE" altLang="nl-BE">
                  <a:solidFill>
                    <a:srgbClr val="174691"/>
                  </a:solidFill>
                  <a:latin typeface="Impact" panose="020B0806030902050204" pitchFamily="34" charset="0"/>
                </a:rPr>
                <a:t>         ax + b = cx + d oplossen</a:t>
              </a:r>
              <a:endParaRPr lang="nl-NL" altLang="nl-BE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3098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 altLang="nl-BE">
                  <a:solidFill>
                    <a:srgbClr val="FCFDFE"/>
                  </a:solidFill>
                  <a:latin typeface="Impact" panose="020B0806030902050204" pitchFamily="34" charset="0"/>
                </a:rPr>
                <a:t>G7</a:t>
              </a:r>
              <a:endParaRPr lang="nl-BE" altLang="nl-BE">
                <a:latin typeface="Impact" panose="020B0806030902050204" pitchFamily="34" charset="0"/>
              </a:endParaRPr>
            </a:p>
          </p:txBody>
        </p:sp>
      </p:grpSp>
      <p:sp>
        <p:nvSpPr>
          <p:cNvPr id="5168" name="Rectangle 48"/>
          <p:cNvSpPr>
            <a:spLocks noChangeArrowheads="1"/>
          </p:cNvSpPr>
          <p:nvPr/>
        </p:nvSpPr>
        <p:spPr bwMode="auto">
          <a:xfrm>
            <a:off x="4799013" y="3135313"/>
            <a:ext cx="4205287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altLang="nl-BE" b="1">
                <a:solidFill>
                  <a:srgbClr val="174691"/>
                </a:solidFill>
                <a:latin typeface="Calibri" panose="020F0502020204030204" pitchFamily="34" charset="0"/>
                <a:sym typeface="Wingdings 2" panose="05020102010507070707" pitchFamily="18" charset="2"/>
              </a:rPr>
              <a:t> </a:t>
            </a:r>
            <a:r>
              <a:rPr lang="nl-BE" altLang="nl-BE">
                <a:latin typeface="Calibri" panose="020F0502020204030204" pitchFamily="34" charset="0"/>
              </a:rPr>
              <a:t>Noteer in één lid de termen met factor x</a:t>
            </a:r>
            <a:br>
              <a:rPr lang="nl-BE" altLang="nl-BE">
                <a:latin typeface="Calibri" panose="020F0502020204030204" pitchFamily="34" charset="0"/>
              </a:rPr>
            </a:br>
            <a:r>
              <a:rPr lang="nl-BE" altLang="nl-BE">
                <a:latin typeface="Calibri" panose="020F0502020204030204" pitchFamily="34" charset="0"/>
              </a:rPr>
              <a:t>     en in het andere lid de termen zonder</a:t>
            </a:r>
            <a:br>
              <a:rPr lang="nl-BE" altLang="nl-BE">
                <a:latin typeface="Calibri" panose="020F0502020204030204" pitchFamily="34" charset="0"/>
              </a:rPr>
            </a:br>
            <a:r>
              <a:rPr lang="nl-BE" altLang="nl-BE">
                <a:latin typeface="Calibri" panose="020F0502020204030204" pitchFamily="34" charset="0"/>
              </a:rPr>
              <a:t>     factor x door in beide leden dezelfde </a:t>
            </a:r>
            <a:br>
              <a:rPr lang="nl-BE" altLang="nl-BE">
                <a:latin typeface="Calibri" panose="020F0502020204030204" pitchFamily="34" charset="0"/>
              </a:rPr>
            </a:br>
            <a:r>
              <a:rPr lang="nl-BE" altLang="nl-BE">
                <a:latin typeface="Calibri" panose="020F0502020204030204" pitchFamily="34" charset="0"/>
              </a:rPr>
              <a:t>     bewerking uit te voeren.</a:t>
            </a:r>
            <a:endParaRPr lang="nl-NL" altLang="nl-BE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  <p:bldP spid="5125" grpId="0"/>
      <p:bldP spid="5132" grpId="0"/>
      <p:bldP spid="5133" grpId="0"/>
      <p:bldP spid="5134" grpId="0"/>
      <p:bldP spid="5139" grpId="0" animBg="1"/>
      <p:bldP spid="5143" grpId="0"/>
      <p:bldP spid="5144" grpId="0"/>
      <p:bldP spid="5147" grpId="0"/>
      <p:bldP spid="5148" grpId="0"/>
      <p:bldP spid="5149" grpId="0"/>
      <p:bldP spid="5150" grpId="0"/>
      <p:bldP spid="5151" grpId="0"/>
      <p:bldP spid="5155" grpId="0"/>
      <p:bldP spid="5156" grpId="0"/>
      <p:bldP spid="8" grpId="0"/>
      <p:bldP spid="34826" grpId="0" animBg="1"/>
      <p:bldP spid="516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3850" y="1262063"/>
            <a:ext cx="5035550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altLang="nl-BE" sz="1800" b="1">
                <a:solidFill>
                  <a:schemeClr val="bg1"/>
                </a:solidFill>
                <a:latin typeface="Calibri" panose="020F0502020204030204" pitchFamily="34" charset="0"/>
              </a:rPr>
              <a:t>Vergelijkingen van de vorm ax + b = cx + d (vervolg)</a:t>
            </a:r>
            <a:endParaRPr lang="nl-NL" altLang="nl-BE" sz="1800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4099" name="Group 15"/>
          <p:cNvGrpSpPr>
            <a:grpSpLocks/>
          </p:cNvGrpSpPr>
          <p:nvPr/>
        </p:nvGrpSpPr>
        <p:grpSpPr bwMode="auto">
          <a:xfrm>
            <a:off x="0" y="-26988"/>
            <a:ext cx="9144000" cy="1000126"/>
            <a:chOff x="0" y="0"/>
            <a:chExt cx="5760" cy="630"/>
          </a:xfrm>
        </p:grpSpPr>
        <p:sp>
          <p:nvSpPr>
            <p:cNvPr id="4102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 altLang="nl-BE">
                  <a:solidFill>
                    <a:srgbClr val="174691"/>
                  </a:solidFill>
                  <a:latin typeface="Impact" panose="020B0806030902050204" pitchFamily="34" charset="0"/>
                </a:rPr>
                <a:t>          Vergelijkingen van de vorm </a:t>
              </a:r>
              <a:br>
                <a:rPr lang="nl-BE" altLang="nl-BE">
                  <a:solidFill>
                    <a:srgbClr val="174691"/>
                  </a:solidFill>
                  <a:latin typeface="Impact" panose="020B0806030902050204" pitchFamily="34" charset="0"/>
                </a:rPr>
              </a:br>
              <a:r>
                <a:rPr lang="nl-BE" altLang="nl-BE">
                  <a:solidFill>
                    <a:srgbClr val="174691"/>
                  </a:solidFill>
                  <a:latin typeface="Impact" panose="020B0806030902050204" pitchFamily="34" charset="0"/>
                </a:rPr>
                <a:t>         ax + b = cx + d oplossen</a:t>
              </a:r>
              <a:endParaRPr lang="nl-NL" altLang="nl-BE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4103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 altLang="nl-BE">
                  <a:solidFill>
                    <a:srgbClr val="FCFDFE"/>
                  </a:solidFill>
                  <a:latin typeface="Impact" panose="020B0806030902050204" pitchFamily="34" charset="0"/>
                </a:rPr>
                <a:t>G7</a:t>
              </a:r>
              <a:endParaRPr lang="nl-BE" altLang="nl-BE">
                <a:latin typeface="Impact" panose="020B0806030902050204" pitchFamily="34" charset="0"/>
              </a:endParaRPr>
            </a:p>
          </p:txBody>
        </p:sp>
      </p:grpSp>
      <p:sp>
        <p:nvSpPr>
          <p:cNvPr id="18461" name="Text Box 29"/>
          <p:cNvSpPr txBox="1">
            <a:spLocks noChangeArrowheads="1"/>
          </p:cNvSpPr>
          <p:nvPr/>
        </p:nvSpPr>
        <p:spPr bwMode="auto">
          <a:xfrm>
            <a:off x="323850" y="1916113"/>
            <a:ext cx="16875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altLang="nl-BE" b="1" i="1">
                <a:latin typeface="Calibri" panose="020F0502020204030204" pitchFamily="34" charset="0"/>
              </a:rPr>
              <a:t>Extra voorbeeld</a:t>
            </a:r>
            <a:endParaRPr lang="nl-NL" altLang="nl-BE" b="1" i="1">
              <a:latin typeface="Calibri" panose="020F0502020204030204" pitchFamily="34" charset="0"/>
            </a:endParaRPr>
          </a:p>
        </p:txBody>
      </p:sp>
      <p:sp>
        <p:nvSpPr>
          <p:cNvPr id="12" name="AutoShape 37">
            <a:hlinkClick r:id="" action="ppaction://noaction" highlightClick="1"/>
            <a:hlinkHover r:id="rId2" action="ppaction://hlinkfile"/>
          </p:cNvPr>
          <p:cNvSpPr>
            <a:spLocks noChangeArrowheads="1"/>
          </p:cNvSpPr>
          <p:nvPr/>
        </p:nvSpPr>
        <p:spPr bwMode="auto">
          <a:xfrm>
            <a:off x="757238" y="2493963"/>
            <a:ext cx="719137" cy="647700"/>
          </a:xfrm>
          <a:prstGeom prst="actionButtonInformation">
            <a:avLst/>
          </a:prstGeom>
          <a:solidFill>
            <a:srgbClr val="EDB928"/>
          </a:solidFill>
          <a:ln w="25400">
            <a:solidFill>
              <a:srgbClr val="002C5E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altLang="nl-BE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6" grpId="0" animBg="1"/>
      <p:bldP spid="18461" grpId="0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4773613" y="1909763"/>
            <a:ext cx="13827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altLang="nl-BE" b="1" i="1">
                <a:latin typeface="Calibri" panose="020F0502020204030204" pitchFamily="34" charset="0"/>
              </a:rPr>
              <a:t>Stappenplan</a:t>
            </a:r>
            <a:endParaRPr lang="nl-NL" altLang="nl-BE" b="1" i="1">
              <a:latin typeface="Calibri" panose="020F0502020204030204" pitchFamily="34" charset="0"/>
            </a:endParaRP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322263" y="1898650"/>
            <a:ext cx="1441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BE">
                <a:latin typeface="Calibri" panose="020F0502020204030204" pitchFamily="34" charset="0"/>
              </a:rPr>
              <a:t>3 . (5 - x) = 27</a:t>
            </a:r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4716463" y="2420938"/>
            <a:ext cx="30003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BE" b="1">
                <a:solidFill>
                  <a:srgbClr val="174691"/>
                </a:solidFill>
                <a:latin typeface="Calibri" panose="020F0502020204030204" pitchFamily="34" charset="0"/>
                <a:sym typeface="Wingdings 2" panose="05020102010507070707" pitchFamily="18" charset="2"/>
              </a:rPr>
              <a:t> </a:t>
            </a:r>
            <a:r>
              <a:rPr lang="nl-NL" altLang="nl-BE">
                <a:latin typeface="Calibri" panose="020F0502020204030204" pitchFamily="34" charset="0"/>
              </a:rPr>
              <a:t>Werk eerst de haakjes weg.</a:t>
            </a: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4716463" y="2951163"/>
            <a:ext cx="4319587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altLang="nl-BE" b="1">
                <a:solidFill>
                  <a:srgbClr val="174691"/>
                </a:solidFill>
                <a:latin typeface="Calibri" panose="020F0502020204030204" pitchFamily="34" charset="0"/>
                <a:sym typeface="Wingdings 2" panose="05020102010507070707" pitchFamily="18" charset="2"/>
              </a:rPr>
              <a:t> </a:t>
            </a:r>
            <a:r>
              <a:rPr lang="nl-BE" altLang="nl-BE">
                <a:latin typeface="Calibri" panose="020F0502020204030204" pitchFamily="34" charset="0"/>
              </a:rPr>
              <a:t>Noteer in één lid de termen met x en</a:t>
            </a:r>
            <a:br>
              <a:rPr lang="nl-BE" altLang="nl-BE">
                <a:latin typeface="Calibri" panose="020F0502020204030204" pitchFamily="34" charset="0"/>
              </a:rPr>
            </a:br>
            <a:r>
              <a:rPr lang="nl-BE" altLang="nl-BE">
                <a:latin typeface="Calibri" panose="020F0502020204030204" pitchFamily="34" charset="0"/>
              </a:rPr>
              <a:t>     in het andere lid de termen zonder x</a:t>
            </a:r>
            <a:br>
              <a:rPr lang="nl-BE" altLang="nl-BE">
                <a:latin typeface="Calibri" panose="020F0502020204030204" pitchFamily="34" charset="0"/>
              </a:rPr>
            </a:br>
            <a:r>
              <a:rPr lang="nl-BE" altLang="nl-BE">
                <a:latin typeface="Calibri" panose="020F0502020204030204" pitchFamily="34" charset="0"/>
              </a:rPr>
              <a:t>     door in beide leden dezelfde</a:t>
            </a:r>
            <a:br>
              <a:rPr lang="nl-BE" altLang="nl-BE">
                <a:latin typeface="Calibri" panose="020F0502020204030204" pitchFamily="34" charset="0"/>
              </a:rPr>
            </a:br>
            <a:r>
              <a:rPr lang="nl-BE" altLang="nl-BE">
                <a:latin typeface="Calibri" panose="020F0502020204030204" pitchFamily="34" charset="0"/>
              </a:rPr>
              <a:t>     bewerking uit te voeren.</a:t>
            </a:r>
            <a:br>
              <a:rPr lang="nl-BE" altLang="nl-BE">
                <a:latin typeface="Calibri" panose="020F0502020204030204" pitchFamily="34" charset="0"/>
              </a:rPr>
            </a:br>
            <a:r>
              <a:rPr lang="nl-BE" altLang="nl-BE">
                <a:latin typeface="Calibri" panose="020F0502020204030204" pitchFamily="34" charset="0"/>
              </a:rPr>
              <a:t>     Onderstreep de termen die van</a:t>
            </a:r>
            <a:br>
              <a:rPr lang="nl-BE" altLang="nl-BE">
                <a:latin typeface="Calibri" panose="020F0502020204030204" pitchFamily="34" charset="0"/>
              </a:rPr>
            </a:br>
            <a:r>
              <a:rPr lang="nl-BE" altLang="nl-BE">
                <a:latin typeface="Calibri" panose="020F0502020204030204" pitchFamily="34" charset="0"/>
              </a:rPr>
              <a:t>     plaats veranderen.</a:t>
            </a:r>
            <a:endParaRPr lang="nl-NL" altLang="nl-BE">
              <a:latin typeface="Calibri" panose="020F0502020204030204" pitchFamily="34" charset="0"/>
            </a:endParaRPr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4643438" y="4862513"/>
            <a:ext cx="43211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altLang="nl-BE" b="1">
                <a:solidFill>
                  <a:srgbClr val="174691"/>
                </a:solidFill>
                <a:latin typeface="Calibri" panose="020F0502020204030204" pitchFamily="34" charset="0"/>
                <a:sym typeface="Wingdings 2" panose="05020102010507070707" pitchFamily="18" charset="2"/>
              </a:rPr>
              <a:t> </a:t>
            </a:r>
            <a:r>
              <a:rPr lang="nl-BE" altLang="nl-BE">
                <a:latin typeface="Calibri" panose="020F0502020204030204" pitchFamily="34" charset="0"/>
              </a:rPr>
              <a:t>Tel in beide leden de termen op.</a:t>
            </a:r>
            <a:endParaRPr lang="nl-NL" altLang="nl-BE">
              <a:latin typeface="Calibri" panose="020F0502020204030204" pitchFamily="34" charset="0"/>
            </a:endParaRPr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4643438" y="5384800"/>
            <a:ext cx="43100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altLang="nl-BE" b="1">
                <a:solidFill>
                  <a:srgbClr val="174691"/>
                </a:solidFill>
                <a:latin typeface="Calibri" panose="020F0502020204030204" pitchFamily="34" charset="0"/>
                <a:sym typeface="Wingdings 2" panose="05020102010507070707" pitchFamily="18" charset="2"/>
              </a:rPr>
              <a:t> </a:t>
            </a:r>
            <a:r>
              <a:rPr lang="nl-BE" altLang="nl-BE">
                <a:latin typeface="Calibri" panose="020F0502020204030204" pitchFamily="34" charset="0"/>
              </a:rPr>
              <a:t>Los de vergelijking van de vorm ax = b op.</a:t>
            </a:r>
            <a:endParaRPr lang="nl-NL" altLang="nl-BE">
              <a:latin typeface="Calibri" panose="020F0502020204030204" pitchFamily="34" charset="0"/>
            </a:endParaRPr>
          </a:p>
        </p:txBody>
      </p:sp>
      <p:sp>
        <p:nvSpPr>
          <p:cNvPr id="6162" name="Rectangle 18"/>
          <p:cNvSpPr>
            <a:spLocks noChangeArrowheads="1"/>
          </p:cNvSpPr>
          <p:nvPr/>
        </p:nvSpPr>
        <p:spPr bwMode="auto">
          <a:xfrm>
            <a:off x="508000" y="2630488"/>
            <a:ext cx="12557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BE">
                <a:latin typeface="Calibri" panose="020F0502020204030204" pitchFamily="34" charset="0"/>
              </a:rPr>
              <a:t>15 - 3x = 27</a:t>
            </a:r>
          </a:p>
        </p:txBody>
      </p:sp>
      <p:sp>
        <p:nvSpPr>
          <p:cNvPr id="6166" name="Rectangle 22"/>
          <p:cNvSpPr>
            <a:spLocks noChangeArrowheads="1"/>
          </p:cNvSpPr>
          <p:nvPr/>
        </p:nvSpPr>
        <p:spPr bwMode="auto">
          <a:xfrm>
            <a:off x="869950" y="3349625"/>
            <a:ext cx="13255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BE">
                <a:latin typeface="Calibri" panose="020F0502020204030204" pitchFamily="34" charset="0"/>
              </a:rPr>
              <a:t>-3x = 27 - 15</a:t>
            </a:r>
          </a:p>
        </p:txBody>
      </p:sp>
      <p:sp>
        <p:nvSpPr>
          <p:cNvPr id="6170" name="Rectangle 26"/>
          <p:cNvSpPr>
            <a:spLocks noChangeArrowheads="1"/>
          </p:cNvSpPr>
          <p:nvPr/>
        </p:nvSpPr>
        <p:spPr bwMode="auto">
          <a:xfrm>
            <a:off x="889000" y="4070350"/>
            <a:ext cx="9191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BE">
                <a:latin typeface="Calibri" panose="020F0502020204030204" pitchFamily="34" charset="0"/>
              </a:rPr>
              <a:t>-3x = 12</a:t>
            </a:r>
          </a:p>
        </p:txBody>
      </p:sp>
      <p:sp>
        <p:nvSpPr>
          <p:cNvPr id="6174" name="Rectangle 30"/>
          <p:cNvSpPr>
            <a:spLocks noChangeArrowheads="1"/>
          </p:cNvSpPr>
          <p:nvPr/>
        </p:nvSpPr>
        <p:spPr bwMode="auto">
          <a:xfrm>
            <a:off x="1065213" y="4791075"/>
            <a:ext cx="1225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BE">
                <a:latin typeface="Calibri" panose="020F0502020204030204" pitchFamily="34" charset="0"/>
              </a:rPr>
              <a:t>x = 12 : (-3)</a:t>
            </a:r>
          </a:p>
        </p:txBody>
      </p:sp>
      <p:sp>
        <p:nvSpPr>
          <p:cNvPr id="6178" name="Rectangle 34"/>
          <p:cNvSpPr>
            <a:spLocks noChangeArrowheads="1"/>
          </p:cNvSpPr>
          <p:nvPr/>
        </p:nvSpPr>
        <p:spPr bwMode="auto">
          <a:xfrm>
            <a:off x="1076325" y="5510213"/>
            <a:ext cx="6873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BE">
                <a:latin typeface="Calibri" panose="020F0502020204030204" pitchFamily="34" charset="0"/>
              </a:rPr>
              <a:t>x = -4</a:t>
            </a:r>
          </a:p>
        </p:txBody>
      </p:sp>
      <p:sp>
        <p:nvSpPr>
          <p:cNvPr id="6180" name="Line 36"/>
          <p:cNvSpPr>
            <a:spLocks noChangeShapeType="1"/>
          </p:cNvSpPr>
          <p:nvPr/>
        </p:nvSpPr>
        <p:spPr bwMode="auto">
          <a:xfrm>
            <a:off x="609600" y="2924175"/>
            <a:ext cx="217488" cy="0"/>
          </a:xfrm>
          <a:prstGeom prst="line">
            <a:avLst/>
          </a:prstGeom>
          <a:noFill/>
          <a:ln w="25400">
            <a:solidFill>
              <a:srgbClr val="8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grpSp>
        <p:nvGrpSpPr>
          <p:cNvPr id="6188" name="Group 44"/>
          <p:cNvGrpSpPr>
            <a:grpSpLocks/>
          </p:cNvGrpSpPr>
          <p:nvPr/>
        </p:nvGrpSpPr>
        <p:grpSpPr bwMode="auto">
          <a:xfrm>
            <a:off x="1285875" y="4427538"/>
            <a:ext cx="2740025" cy="369887"/>
            <a:chOff x="249" y="2474"/>
            <a:chExt cx="1726" cy="233"/>
          </a:xfrm>
        </p:grpSpPr>
        <p:sp>
          <p:nvSpPr>
            <p:cNvPr id="5156" name="Text Box 29"/>
            <p:cNvSpPr txBox="1">
              <a:spLocks noChangeArrowheads="1"/>
            </p:cNvSpPr>
            <p:nvPr/>
          </p:nvSpPr>
          <p:spPr bwMode="auto">
            <a:xfrm>
              <a:off x="339" y="2474"/>
              <a:ext cx="16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 altLang="nl-BE" b="1" i="1">
                  <a:solidFill>
                    <a:srgbClr val="174691"/>
                  </a:solidFill>
                  <a:latin typeface="Calibri" panose="020F0502020204030204" pitchFamily="34" charset="0"/>
                </a:rPr>
                <a:t>Beide leden delen door -3</a:t>
              </a:r>
              <a:endParaRPr lang="nl-NL" altLang="nl-BE" b="1" i="1">
                <a:solidFill>
                  <a:srgbClr val="17469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5157" name="AutoShape 37"/>
            <p:cNvSpPr>
              <a:spLocks noChangeArrowheads="1"/>
            </p:cNvSpPr>
            <p:nvPr/>
          </p:nvSpPr>
          <p:spPr bwMode="auto">
            <a:xfrm rot="5400000">
              <a:off x="181" y="2549"/>
              <a:ext cx="226" cy="90"/>
            </a:xfrm>
            <a:prstGeom prst="leftRightArrow">
              <a:avLst>
                <a:gd name="adj1" fmla="val 50000"/>
                <a:gd name="adj2" fmla="val 50222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nl-BE"/>
            </a:p>
          </p:txBody>
        </p:sp>
      </p:grpSp>
      <p:grpSp>
        <p:nvGrpSpPr>
          <p:cNvPr id="6187" name="Group 43"/>
          <p:cNvGrpSpPr>
            <a:grpSpLocks/>
          </p:cNvGrpSpPr>
          <p:nvPr/>
        </p:nvGrpSpPr>
        <p:grpSpPr bwMode="auto">
          <a:xfrm>
            <a:off x="1273175" y="3709988"/>
            <a:ext cx="1881188" cy="366712"/>
            <a:chOff x="249" y="1997"/>
            <a:chExt cx="1185" cy="231"/>
          </a:xfrm>
        </p:grpSpPr>
        <p:sp>
          <p:nvSpPr>
            <p:cNvPr id="5154" name="Text Box 25"/>
            <p:cNvSpPr txBox="1">
              <a:spLocks noChangeArrowheads="1"/>
            </p:cNvSpPr>
            <p:nvPr/>
          </p:nvSpPr>
          <p:spPr bwMode="auto">
            <a:xfrm>
              <a:off x="339" y="1997"/>
              <a:ext cx="109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 altLang="nl-BE" b="1" i="1">
                  <a:solidFill>
                    <a:srgbClr val="174691"/>
                  </a:solidFill>
                  <a:latin typeface="Calibri" panose="020F0502020204030204" pitchFamily="34" charset="0"/>
                </a:rPr>
                <a:t>Termen optellen</a:t>
              </a:r>
              <a:endParaRPr lang="nl-NL" altLang="nl-BE" b="1" i="1">
                <a:solidFill>
                  <a:srgbClr val="17469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5155" name="AutoShape 38"/>
            <p:cNvSpPr>
              <a:spLocks noChangeArrowheads="1"/>
            </p:cNvSpPr>
            <p:nvPr/>
          </p:nvSpPr>
          <p:spPr bwMode="auto">
            <a:xfrm rot="5400000">
              <a:off x="181" y="2068"/>
              <a:ext cx="226" cy="90"/>
            </a:xfrm>
            <a:prstGeom prst="leftRightArrow">
              <a:avLst>
                <a:gd name="adj1" fmla="val 50000"/>
                <a:gd name="adj2" fmla="val 50222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nl-BE"/>
            </a:p>
          </p:txBody>
        </p:sp>
      </p:grpSp>
      <p:grpSp>
        <p:nvGrpSpPr>
          <p:cNvPr id="6186" name="Group 42"/>
          <p:cNvGrpSpPr>
            <a:grpSpLocks/>
          </p:cNvGrpSpPr>
          <p:nvPr/>
        </p:nvGrpSpPr>
        <p:grpSpPr bwMode="auto">
          <a:xfrm>
            <a:off x="1255713" y="2989263"/>
            <a:ext cx="1784350" cy="368300"/>
            <a:chOff x="250" y="1525"/>
            <a:chExt cx="1124" cy="232"/>
          </a:xfrm>
        </p:grpSpPr>
        <p:sp>
          <p:nvSpPr>
            <p:cNvPr id="5152" name="Text Box 21"/>
            <p:cNvSpPr txBox="1">
              <a:spLocks noChangeArrowheads="1"/>
            </p:cNvSpPr>
            <p:nvPr/>
          </p:nvSpPr>
          <p:spPr bwMode="auto">
            <a:xfrm>
              <a:off x="339" y="1526"/>
              <a:ext cx="103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 altLang="nl-BE" b="1" i="1">
                  <a:solidFill>
                    <a:srgbClr val="174691"/>
                  </a:solidFill>
                  <a:latin typeface="Calibri" panose="020F0502020204030204" pitchFamily="34" charset="0"/>
                </a:rPr>
                <a:t>Beide leden -15</a:t>
              </a:r>
              <a:endParaRPr lang="nl-NL" altLang="nl-BE" b="1" i="1">
                <a:solidFill>
                  <a:srgbClr val="17469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5153" name="AutoShape 39"/>
            <p:cNvSpPr>
              <a:spLocks noChangeArrowheads="1"/>
            </p:cNvSpPr>
            <p:nvPr/>
          </p:nvSpPr>
          <p:spPr bwMode="auto">
            <a:xfrm rot="5400000">
              <a:off x="182" y="1593"/>
              <a:ext cx="226" cy="90"/>
            </a:xfrm>
            <a:prstGeom prst="leftRightArrow">
              <a:avLst>
                <a:gd name="adj1" fmla="val 50000"/>
                <a:gd name="adj2" fmla="val 50222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nl-BE"/>
            </a:p>
          </p:txBody>
        </p:sp>
      </p:grpSp>
      <p:sp>
        <p:nvSpPr>
          <p:cNvPr id="6184" name="AutoShape 40"/>
          <p:cNvSpPr>
            <a:spLocks noChangeArrowheads="1"/>
          </p:cNvSpPr>
          <p:nvPr/>
        </p:nvSpPr>
        <p:spPr bwMode="auto">
          <a:xfrm rot="5400000">
            <a:off x="1185863" y="5265738"/>
            <a:ext cx="358775" cy="142875"/>
          </a:xfrm>
          <a:prstGeom prst="leftRightArrow">
            <a:avLst>
              <a:gd name="adj1" fmla="val 50000"/>
              <a:gd name="adj2" fmla="val 50222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BE"/>
          </a:p>
        </p:txBody>
      </p:sp>
      <p:sp>
        <p:nvSpPr>
          <p:cNvPr id="8" name="Rechthoek 7"/>
          <p:cNvSpPr>
            <a:spLocks noChangeArrowheads="1"/>
          </p:cNvSpPr>
          <p:nvPr/>
        </p:nvSpPr>
        <p:spPr bwMode="auto">
          <a:xfrm>
            <a:off x="4643438" y="5905500"/>
            <a:ext cx="34909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nl-BE" altLang="nl-BE" sz="1800" b="1">
                <a:solidFill>
                  <a:srgbClr val="174691"/>
                </a:solidFill>
                <a:latin typeface="Calibri" panose="020F0502020204030204" pitchFamily="34" charset="0"/>
                <a:sym typeface="Wingdings 2" panose="05020102010507070707" pitchFamily="18" charset="2"/>
              </a:rPr>
              <a:t></a:t>
            </a:r>
            <a:r>
              <a:rPr lang="nl-BE" altLang="nl-BE" sz="1800">
                <a:latin typeface="Calibri" panose="020F0502020204030204" pitchFamily="34" charset="0"/>
              </a:rPr>
              <a:t> Controleer je oplossing.</a:t>
            </a:r>
          </a:p>
        </p:txBody>
      </p:sp>
      <p:sp>
        <p:nvSpPr>
          <p:cNvPr id="6191" name="Text Box 47"/>
          <p:cNvSpPr txBox="1">
            <a:spLocks noChangeArrowheads="1"/>
          </p:cNvSpPr>
          <p:nvPr/>
        </p:nvSpPr>
        <p:spPr bwMode="auto">
          <a:xfrm>
            <a:off x="250825" y="5942013"/>
            <a:ext cx="990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BE">
                <a:latin typeface="Calibri" panose="020F0502020204030204" pitchFamily="34" charset="0"/>
              </a:rPr>
              <a:t>Controle</a:t>
            </a:r>
          </a:p>
        </p:txBody>
      </p:sp>
      <p:sp>
        <p:nvSpPr>
          <p:cNvPr id="6192" name="Text Box 48"/>
          <p:cNvSpPr txBox="1">
            <a:spLocks noChangeArrowheads="1"/>
          </p:cNvSpPr>
          <p:nvPr/>
        </p:nvSpPr>
        <p:spPr bwMode="auto">
          <a:xfrm>
            <a:off x="265113" y="6230938"/>
            <a:ext cx="9937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altLang="nl-BE">
                <a:latin typeface="Calibri" panose="020F0502020204030204" pitchFamily="34" charset="0"/>
              </a:rPr>
              <a:t>linkerlid:</a:t>
            </a:r>
            <a:endParaRPr lang="nl-NL" altLang="nl-BE">
              <a:latin typeface="Calibri" panose="020F0502020204030204" pitchFamily="34" charset="0"/>
            </a:endParaRPr>
          </a:p>
        </p:txBody>
      </p:sp>
      <p:sp>
        <p:nvSpPr>
          <p:cNvPr id="6193" name="Text Box 49"/>
          <p:cNvSpPr txBox="1">
            <a:spLocks noChangeArrowheads="1"/>
          </p:cNvSpPr>
          <p:nvPr/>
        </p:nvSpPr>
        <p:spPr bwMode="auto">
          <a:xfrm>
            <a:off x="250825" y="6518275"/>
            <a:ext cx="11525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altLang="nl-BE">
                <a:latin typeface="Calibri" panose="020F0502020204030204" pitchFamily="34" charset="0"/>
              </a:rPr>
              <a:t>rechterlid:</a:t>
            </a:r>
            <a:endParaRPr lang="nl-NL" altLang="nl-BE">
              <a:latin typeface="Calibri" panose="020F0502020204030204" pitchFamily="34" charset="0"/>
            </a:endParaRPr>
          </a:p>
        </p:txBody>
      </p:sp>
      <p:sp>
        <p:nvSpPr>
          <p:cNvPr id="6194" name="Text Box 50"/>
          <p:cNvSpPr txBox="1">
            <a:spLocks noChangeArrowheads="1"/>
          </p:cNvSpPr>
          <p:nvPr/>
        </p:nvSpPr>
        <p:spPr bwMode="auto">
          <a:xfrm>
            <a:off x="1331913" y="6230938"/>
            <a:ext cx="22844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altLang="nl-BE">
                <a:latin typeface="Calibri" panose="020F0502020204030204" pitchFamily="34" charset="0"/>
              </a:rPr>
              <a:t>3 . [5 - </a:t>
            </a:r>
            <a:r>
              <a:rPr lang="nl-BE" altLang="nl-BE" b="1">
                <a:solidFill>
                  <a:srgbClr val="174691"/>
                </a:solidFill>
                <a:latin typeface="Calibri" panose="020F0502020204030204" pitchFamily="34" charset="0"/>
              </a:rPr>
              <a:t>(-4)</a:t>
            </a:r>
            <a:r>
              <a:rPr lang="nl-BE" altLang="nl-BE">
                <a:latin typeface="Calibri" panose="020F0502020204030204" pitchFamily="34" charset="0"/>
              </a:rPr>
              <a:t>] = 3 . 9 = 27</a:t>
            </a:r>
            <a:endParaRPr lang="nl-NL" altLang="nl-BE">
              <a:latin typeface="Calibri" panose="020F0502020204030204" pitchFamily="34" charset="0"/>
            </a:endParaRPr>
          </a:p>
        </p:txBody>
      </p:sp>
      <p:sp>
        <p:nvSpPr>
          <p:cNvPr id="6195" name="Text Box 51"/>
          <p:cNvSpPr txBox="1">
            <a:spLocks noChangeArrowheads="1"/>
          </p:cNvSpPr>
          <p:nvPr/>
        </p:nvSpPr>
        <p:spPr bwMode="auto">
          <a:xfrm>
            <a:off x="1331913" y="6518275"/>
            <a:ext cx="415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altLang="nl-BE">
                <a:latin typeface="Calibri" panose="020F0502020204030204" pitchFamily="34" charset="0"/>
              </a:rPr>
              <a:t>27</a:t>
            </a:r>
            <a:endParaRPr lang="nl-NL" altLang="nl-BE">
              <a:latin typeface="Calibri" panose="020F0502020204030204" pitchFamily="34" charset="0"/>
            </a:endParaRPr>
          </a:p>
        </p:txBody>
      </p:sp>
      <p:grpSp>
        <p:nvGrpSpPr>
          <p:cNvPr id="6197" name="Group 53"/>
          <p:cNvGrpSpPr>
            <a:grpSpLocks/>
          </p:cNvGrpSpPr>
          <p:nvPr/>
        </p:nvGrpSpPr>
        <p:grpSpPr bwMode="auto">
          <a:xfrm>
            <a:off x="1258888" y="2247900"/>
            <a:ext cx="3201987" cy="388938"/>
            <a:chOff x="249" y="1026"/>
            <a:chExt cx="2017" cy="245"/>
          </a:xfrm>
        </p:grpSpPr>
        <p:sp>
          <p:nvSpPr>
            <p:cNvPr id="5149" name="AutoShape 14"/>
            <p:cNvSpPr>
              <a:spLocks noChangeArrowheads="1"/>
            </p:cNvSpPr>
            <p:nvPr/>
          </p:nvSpPr>
          <p:spPr bwMode="auto">
            <a:xfrm rot="5400000">
              <a:off x="181" y="1094"/>
              <a:ext cx="226" cy="90"/>
            </a:xfrm>
            <a:prstGeom prst="leftRightArrow">
              <a:avLst>
                <a:gd name="adj1" fmla="val 50000"/>
                <a:gd name="adj2" fmla="val 50222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nl-BE"/>
            </a:p>
          </p:txBody>
        </p:sp>
        <p:sp>
          <p:nvSpPr>
            <p:cNvPr id="5150" name="Text Box 15"/>
            <p:cNvSpPr txBox="1">
              <a:spLocks noChangeArrowheads="1"/>
            </p:cNvSpPr>
            <p:nvPr/>
          </p:nvSpPr>
          <p:spPr bwMode="auto">
            <a:xfrm>
              <a:off x="339" y="1034"/>
              <a:ext cx="177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 altLang="nl-BE" b="1" i="1">
                  <a:solidFill>
                    <a:srgbClr val="174691"/>
                  </a:solidFill>
                  <a:latin typeface="Calibri" panose="020F0502020204030204" pitchFamily="34" charset="0"/>
                </a:rPr>
                <a:t>“.” is distributief t.o.v.“+” in</a:t>
              </a:r>
              <a:endParaRPr lang="nl-NL" altLang="nl-BE" b="1" i="1">
                <a:solidFill>
                  <a:srgbClr val="17469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5151" name="Rectangle 52"/>
            <p:cNvSpPr>
              <a:spLocks noChangeArrowheads="1"/>
            </p:cNvSpPr>
            <p:nvPr/>
          </p:nvSpPr>
          <p:spPr bwMode="auto">
            <a:xfrm>
              <a:off x="2020" y="1040"/>
              <a:ext cx="24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 altLang="nl-BE" b="1" i="1">
                  <a:solidFill>
                    <a:srgbClr val="174691"/>
                  </a:solidFill>
                  <a:latin typeface="Calibri" panose="020F0502020204030204" pitchFamily="34" charset="0"/>
                </a:rPr>
                <a:t>ℚ</a:t>
              </a:r>
              <a:endParaRPr lang="nl-NL" altLang="nl-BE" b="1" i="1">
                <a:solidFill>
                  <a:srgbClr val="174691"/>
                </a:solidFill>
                <a:latin typeface="Calibri" panose="020F0502020204030204" pitchFamily="34" charset="0"/>
              </a:endParaRPr>
            </a:p>
          </p:txBody>
        </p:sp>
      </p:grp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3850" y="1257300"/>
            <a:ext cx="2743200" cy="366713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altLang="nl-BE" sz="1800" b="1">
                <a:solidFill>
                  <a:schemeClr val="bg1"/>
                </a:solidFill>
                <a:latin typeface="Calibri" panose="020F0502020204030204" pitchFamily="34" charset="0"/>
              </a:rPr>
              <a:t>Vergelijkingen met haakjes</a:t>
            </a:r>
            <a:endParaRPr lang="nl-NL" altLang="nl-BE" sz="1800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5146" name="Group 15"/>
          <p:cNvGrpSpPr>
            <a:grpSpLocks/>
          </p:cNvGrpSpPr>
          <p:nvPr/>
        </p:nvGrpSpPr>
        <p:grpSpPr bwMode="auto">
          <a:xfrm>
            <a:off x="0" y="-26988"/>
            <a:ext cx="9144000" cy="1000126"/>
            <a:chOff x="0" y="0"/>
            <a:chExt cx="5760" cy="630"/>
          </a:xfrm>
        </p:grpSpPr>
        <p:sp>
          <p:nvSpPr>
            <p:cNvPr id="5147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 altLang="nl-BE">
                  <a:solidFill>
                    <a:srgbClr val="174691"/>
                  </a:solidFill>
                  <a:latin typeface="Impact" panose="020B0806030902050204" pitchFamily="34" charset="0"/>
                </a:rPr>
                <a:t>          Vergelijkingen van de vorm </a:t>
              </a:r>
              <a:br>
                <a:rPr lang="nl-BE" altLang="nl-BE">
                  <a:solidFill>
                    <a:srgbClr val="174691"/>
                  </a:solidFill>
                  <a:latin typeface="Impact" panose="020B0806030902050204" pitchFamily="34" charset="0"/>
                </a:rPr>
              </a:br>
              <a:r>
                <a:rPr lang="nl-BE" altLang="nl-BE">
                  <a:solidFill>
                    <a:srgbClr val="174691"/>
                  </a:solidFill>
                  <a:latin typeface="Impact" panose="020B0806030902050204" pitchFamily="34" charset="0"/>
                </a:rPr>
                <a:t>         ax + b = cx + d oplossen</a:t>
              </a:r>
              <a:endParaRPr lang="nl-NL" altLang="nl-BE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5148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 altLang="nl-BE">
                  <a:solidFill>
                    <a:srgbClr val="FCFDFE"/>
                  </a:solidFill>
                  <a:latin typeface="Impact" panose="020B0806030902050204" pitchFamily="34" charset="0"/>
                </a:rPr>
                <a:t>G7</a:t>
              </a:r>
              <a:endParaRPr lang="nl-BE" altLang="nl-BE">
                <a:latin typeface="Impact" panose="020B080603090205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/>
      <p:bldP spid="6148" grpId="0"/>
      <p:bldP spid="6153" grpId="0"/>
      <p:bldP spid="6154" grpId="0"/>
      <p:bldP spid="6155" grpId="0"/>
      <p:bldP spid="6156" grpId="0"/>
      <p:bldP spid="6162" grpId="0"/>
      <p:bldP spid="6166" grpId="0"/>
      <p:bldP spid="6170" grpId="0"/>
      <p:bldP spid="6174" grpId="0"/>
      <p:bldP spid="6178" grpId="0"/>
      <p:bldP spid="6180" grpId="0" animBg="1"/>
      <p:bldP spid="6184" grpId="0" animBg="1"/>
      <p:bldP spid="8" grpId="0"/>
      <p:bldP spid="6191" grpId="0"/>
      <p:bldP spid="6192" grpId="0"/>
      <p:bldP spid="6193" grpId="0"/>
      <p:bldP spid="6194" grpId="0"/>
      <p:bldP spid="6195" grpId="0"/>
      <p:bldP spid="3482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3850" y="1262063"/>
            <a:ext cx="3635375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altLang="nl-BE" sz="1800" b="1">
                <a:solidFill>
                  <a:schemeClr val="bg1"/>
                </a:solidFill>
                <a:latin typeface="Calibri" panose="020F0502020204030204" pitchFamily="34" charset="0"/>
              </a:rPr>
              <a:t>Vergelijkingen met haakjes (vervolg)</a:t>
            </a:r>
            <a:endParaRPr lang="nl-NL" altLang="nl-BE" sz="1800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6147" name="Group 15"/>
          <p:cNvGrpSpPr>
            <a:grpSpLocks/>
          </p:cNvGrpSpPr>
          <p:nvPr/>
        </p:nvGrpSpPr>
        <p:grpSpPr bwMode="auto">
          <a:xfrm>
            <a:off x="0" y="-26988"/>
            <a:ext cx="9144000" cy="1000126"/>
            <a:chOff x="0" y="0"/>
            <a:chExt cx="5760" cy="630"/>
          </a:xfrm>
        </p:grpSpPr>
        <p:sp>
          <p:nvSpPr>
            <p:cNvPr id="6150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 altLang="nl-BE">
                  <a:solidFill>
                    <a:srgbClr val="174691"/>
                  </a:solidFill>
                  <a:latin typeface="Impact" panose="020B0806030902050204" pitchFamily="34" charset="0"/>
                </a:rPr>
                <a:t>          Vergelijkingen van de vorm </a:t>
              </a:r>
              <a:br>
                <a:rPr lang="nl-BE" altLang="nl-BE">
                  <a:solidFill>
                    <a:srgbClr val="174691"/>
                  </a:solidFill>
                  <a:latin typeface="Impact" panose="020B0806030902050204" pitchFamily="34" charset="0"/>
                </a:rPr>
              </a:br>
              <a:r>
                <a:rPr lang="nl-BE" altLang="nl-BE">
                  <a:solidFill>
                    <a:srgbClr val="174691"/>
                  </a:solidFill>
                  <a:latin typeface="Impact" panose="020B0806030902050204" pitchFamily="34" charset="0"/>
                </a:rPr>
                <a:t>         ax + b = cx + d oplossen</a:t>
              </a:r>
              <a:endParaRPr lang="nl-NL" altLang="nl-BE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6151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 altLang="nl-BE">
                  <a:solidFill>
                    <a:srgbClr val="FCFDFE"/>
                  </a:solidFill>
                  <a:latin typeface="Impact" panose="020B0806030902050204" pitchFamily="34" charset="0"/>
                </a:rPr>
                <a:t>G7</a:t>
              </a:r>
              <a:endParaRPr lang="nl-BE" altLang="nl-BE">
                <a:latin typeface="Impact" panose="020B0806030902050204" pitchFamily="34" charset="0"/>
              </a:endParaRPr>
            </a:p>
          </p:txBody>
        </p:sp>
      </p:grp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323850" y="1916113"/>
            <a:ext cx="6197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altLang="nl-BE" b="1" i="1">
                <a:latin typeface="Calibri" panose="020F0502020204030204" pitchFamily="34" charset="0"/>
              </a:rPr>
              <a:t>Haakjes verdrijven met behulp van de distributieve eigenschap.</a:t>
            </a:r>
          </a:p>
          <a:p>
            <a:pPr eaLnBrk="1" hangingPunct="1"/>
            <a:r>
              <a:rPr lang="nl-BE" altLang="nl-BE" b="1" i="1">
                <a:latin typeface="Calibri" panose="020F0502020204030204" pitchFamily="34" charset="0"/>
              </a:rPr>
              <a:t>Extra voorbeeld</a:t>
            </a:r>
            <a:endParaRPr lang="nl-NL" altLang="nl-BE" b="1" i="1">
              <a:latin typeface="Calibri" panose="020F0502020204030204" pitchFamily="34" charset="0"/>
            </a:endParaRPr>
          </a:p>
        </p:txBody>
      </p:sp>
      <p:sp>
        <p:nvSpPr>
          <p:cNvPr id="12" name="AutoShape 37">
            <a:hlinkClick r:id="" action="ppaction://noaction" highlightClick="1"/>
            <a:hlinkHover r:id="rId2" action="ppaction://hlinkfile"/>
          </p:cNvPr>
          <p:cNvSpPr>
            <a:spLocks noChangeArrowheads="1"/>
          </p:cNvSpPr>
          <p:nvPr/>
        </p:nvSpPr>
        <p:spPr bwMode="auto">
          <a:xfrm>
            <a:off x="757238" y="2781300"/>
            <a:ext cx="719137" cy="647700"/>
          </a:xfrm>
          <a:prstGeom prst="actionButtonInformation">
            <a:avLst/>
          </a:prstGeom>
          <a:solidFill>
            <a:srgbClr val="EDB928"/>
          </a:solidFill>
          <a:ln w="25400">
            <a:solidFill>
              <a:srgbClr val="002C5E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altLang="nl-BE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6" grpId="0" animBg="1"/>
      <p:bldP spid="21512" grpId="0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4830763" y="1785938"/>
            <a:ext cx="12541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altLang="nl-BE" sz="1600" b="1" i="1">
                <a:latin typeface="Calibri" panose="020F0502020204030204" pitchFamily="34" charset="0"/>
              </a:rPr>
              <a:t>Stappenplan</a:t>
            </a:r>
            <a:endParaRPr lang="nl-NL" altLang="nl-BE" sz="1600" b="1" i="1">
              <a:latin typeface="Calibri" panose="020F0502020204030204" pitchFamily="34" charset="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365125" y="1766888"/>
            <a:ext cx="1685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BE">
                <a:latin typeface="Calibri" panose="020F0502020204030204" pitchFamily="34" charset="0"/>
              </a:rPr>
              <a:t>47 - (5 - 2x) = 26</a:t>
            </a:r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4787900" y="2276475"/>
            <a:ext cx="30003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BE" b="1">
                <a:solidFill>
                  <a:srgbClr val="174691"/>
                </a:solidFill>
                <a:latin typeface="Calibri" panose="020F0502020204030204" pitchFamily="34" charset="0"/>
                <a:sym typeface="Wingdings 2" panose="05020102010507070707" pitchFamily="18" charset="2"/>
              </a:rPr>
              <a:t></a:t>
            </a:r>
            <a:r>
              <a:rPr lang="nl-NL" altLang="nl-BE">
                <a:latin typeface="Calibri" panose="020F0502020204030204" pitchFamily="34" charset="0"/>
              </a:rPr>
              <a:t> Werk eerst de haakjes weg.</a:t>
            </a: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4786313" y="2797175"/>
            <a:ext cx="4249737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altLang="nl-BE" b="1">
                <a:solidFill>
                  <a:srgbClr val="174691"/>
                </a:solidFill>
                <a:latin typeface="Calibri" panose="020F0502020204030204" pitchFamily="34" charset="0"/>
                <a:sym typeface="Wingdings 2" panose="05020102010507070707" pitchFamily="18" charset="2"/>
              </a:rPr>
              <a:t></a:t>
            </a:r>
            <a:r>
              <a:rPr lang="nl-BE" altLang="nl-BE">
                <a:latin typeface="Calibri" panose="020F0502020204030204" pitchFamily="34" charset="0"/>
              </a:rPr>
              <a:t> Schrijf in één lid de termen met x en</a:t>
            </a:r>
            <a:br>
              <a:rPr lang="nl-BE" altLang="nl-BE">
                <a:latin typeface="Calibri" panose="020F0502020204030204" pitchFamily="34" charset="0"/>
              </a:rPr>
            </a:br>
            <a:r>
              <a:rPr lang="nl-BE" altLang="nl-BE">
                <a:latin typeface="Calibri" panose="020F0502020204030204" pitchFamily="34" charset="0"/>
              </a:rPr>
              <a:t>     in het andere lid de termen zonder x</a:t>
            </a:r>
            <a:br>
              <a:rPr lang="nl-BE" altLang="nl-BE">
                <a:latin typeface="Calibri" panose="020F0502020204030204" pitchFamily="34" charset="0"/>
              </a:rPr>
            </a:br>
            <a:r>
              <a:rPr lang="nl-BE" altLang="nl-BE">
                <a:latin typeface="Calibri" panose="020F0502020204030204" pitchFamily="34" charset="0"/>
              </a:rPr>
              <a:t>     door in beide leden dezelfde</a:t>
            </a:r>
            <a:br>
              <a:rPr lang="nl-BE" altLang="nl-BE">
                <a:latin typeface="Calibri" panose="020F0502020204030204" pitchFamily="34" charset="0"/>
              </a:rPr>
            </a:br>
            <a:r>
              <a:rPr lang="nl-BE" altLang="nl-BE">
                <a:latin typeface="Calibri" panose="020F0502020204030204" pitchFamily="34" charset="0"/>
              </a:rPr>
              <a:t>     bewerking uit te voeren.</a:t>
            </a:r>
            <a:br>
              <a:rPr lang="nl-BE" altLang="nl-BE">
                <a:latin typeface="Calibri" panose="020F0502020204030204" pitchFamily="34" charset="0"/>
              </a:rPr>
            </a:br>
            <a:r>
              <a:rPr lang="nl-BE" altLang="nl-BE">
                <a:latin typeface="Calibri" panose="020F0502020204030204" pitchFamily="34" charset="0"/>
              </a:rPr>
              <a:t>     Onderstreep de termen die van</a:t>
            </a:r>
            <a:br>
              <a:rPr lang="nl-BE" altLang="nl-BE">
                <a:latin typeface="Calibri" panose="020F0502020204030204" pitchFamily="34" charset="0"/>
              </a:rPr>
            </a:br>
            <a:r>
              <a:rPr lang="nl-BE" altLang="nl-BE">
                <a:latin typeface="Calibri" panose="020F0502020204030204" pitchFamily="34" charset="0"/>
              </a:rPr>
              <a:t>     plaats veranderen.</a:t>
            </a:r>
            <a:endParaRPr lang="nl-NL" altLang="nl-BE">
              <a:latin typeface="Calibri" panose="020F0502020204030204" pitchFamily="34" charset="0"/>
            </a:endParaRPr>
          </a:p>
        </p:txBody>
      </p:sp>
      <p:sp>
        <p:nvSpPr>
          <p:cNvPr id="15371" name="Text Box 11"/>
          <p:cNvSpPr txBox="1">
            <a:spLocks noChangeArrowheads="1"/>
          </p:cNvSpPr>
          <p:nvPr/>
        </p:nvSpPr>
        <p:spPr bwMode="auto">
          <a:xfrm>
            <a:off x="4787900" y="4692650"/>
            <a:ext cx="39608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altLang="nl-BE" b="1">
                <a:solidFill>
                  <a:srgbClr val="174691"/>
                </a:solidFill>
                <a:latin typeface="Calibri" panose="020F0502020204030204" pitchFamily="34" charset="0"/>
                <a:sym typeface="Wingdings 2" panose="05020102010507070707" pitchFamily="18" charset="2"/>
              </a:rPr>
              <a:t></a:t>
            </a:r>
            <a:r>
              <a:rPr lang="nl-BE" altLang="nl-BE">
                <a:latin typeface="Calibri" panose="020F0502020204030204" pitchFamily="34" charset="0"/>
                <a:sym typeface="Wingdings 2" panose="05020102010507070707" pitchFamily="18" charset="2"/>
              </a:rPr>
              <a:t> </a:t>
            </a:r>
            <a:r>
              <a:rPr lang="nl-BE" altLang="nl-BE">
                <a:latin typeface="Calibri" panose="020F0502020204030204" pitchFamily="34" charset="0"/>
              </a:rPr>
              <a:t>Tel in beide leden de termen op.</a:t>
            </a:r>
            <a:endParaRPr lang="nl-NL" altLang="nl-BE">
              <a:latin typeface="Calibri" panose="020F0502020204030204" pitchFamily="34" charset="0"/>
            </a:endParaRPr>
          </a:p>
        </p:txBody>
      </p:sp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4794250" y="5207000"/>
            <a:ext cx="43100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altLang="nl-BE" b="1">
                <a:solidFill>
                  <a:srgbClr val="174691"/>
                </a:solidFill>
                <a:latin typeface="Calibri" panose="020F0502020204030204" pitchFamily="34" charset="0"/>
                <a:sym typeface="Wingdings 2" panose="05020102010507070707" pitchFamily="18" charset="2"/>
              </a:rPr>
              <a:t></a:t>
            </a:r>
            <a:r>
              <a:rPr lang="nl-BE" altLang="nl-BE">
                <a:latin typeface="Calibri" panose="020F0502020204030204" pitchFamily="34" charset="0"/>
              </a:rPr>
              <a:t> Los de vergelijking van de vorm ax = b op.</a:t>
            </a:r>
            <a:endParaRPr lang="nl-NL" altLang="nl-BE">
              <a:latin typeface="Calibri" panose="020F0502020204030204" pitchFamily="34" charset="0"/>
            </a:endParaRPr>
          </a:p>
        </p:txBody>
      </p:sp>
      <p:grpSp>
        <p:nvGrpSpPr>
          <p:cNvPr id="15408" name="Group 48"/>
          <p:cNvGrpSpPr>
            <a:grpSpLocks/>
          </p:cNvGrpSpPr>
          <p:nvPr/>
        </p:nvGrpSpPr>
        <p:grpSpPr bwMode="auto">
          <a:xfrm>
            <a:off x="1547813" y="2125663"/>
            <a:ext cx="1566862" cy="366712"/>
            <a:chOff x="249" y="1051"/>
            <a:chExt cx="987" cy="231"/>
          </a:xfrm>
        </p:grpSpPr>
        <p:sp>
          <p:nvSpPr>
            <p:cNvPr id="7205" name="AutoShape 15"/>
            <p:cNvSpPr>
              <a:spLocks noChangeArrowheads="1"/>
            </p:cNvSpPr>
            <p:nvPr/>
          </p:nvSpPr>
          <p:spPr bwMode="auto">
            <a:xfrm rot="5400000">
              <a:off x="181" y="1122"/>
              <a:ext cx="226" cy="90"/>
            </a:xfrm>
            <a:prstGeom prst="leftRightArrow">
              <a:avLst>
                <a:gd name="adj1" fmla="val 50000"/>
                <a:gd name="adj2" fmla="val 50222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nl-BE"/>
            </a:p>
          </p:txBody>
        </p:sp>
        <p:sp>
          <p:nvSpPr>
            <p:cNvPr id="7206" name="Text Box 16"/>
            <p:cNvSpPr txBox="1">
              <a:spLocks noChangeArrowheads="1"/>
            </p:cNvSpPr>
            <p:nvPr/>
          </p:nvSpPr>
          <p:spPr bwMode="auto">
            <a:xfrm>
              <a:off x="339" y="1051"/>
              <a:ext cx="89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 altLang="nl-BE" b="1" i="1">
                  <a:solidFill>
                    <a:srgbClr val="174691"/>
                  </a:solidFill>
                  <a:latin typeface="Calibri" panose="020F0502020204030204" pitchFamily="34" charset="0"/>
                </a:rPr>
                <a:t>Haakjesregel</a:t>
              </a:r>
              <a:endParaRPr lang="nl-NL" altLang="nl-BE" b="1" i="1">
                <a:solidFill>
                  <a:srgbClr val="174691"/>
                </a:solidFill>
                <a:latin typeface="Calibri" panose="020F0502020204030204" pitchFamily="34" charset="0"/>
              </a:endParaRPr>
            </a:p>
          </p:txBody>
        </p:sp>
      </p:grpSp>
      <p:sp>
        <p:nvSpPr>
          <p:cNvPr id="15378" name="Rectangle 18"/>
          <p:cNvSpPr>
            <a:spLocks noChangeArrowheads="1"/>
          </p:cNvSpPr>
          <p:nvPr/>
        </p:nvSpPr>
        <p:spPr bwMode="auto">
          <a:xfrm>
            <a:off x="460375" y="2486025"/>
            <a:ext cx="15906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BE">
                <a:latin typeface="Calibri" panose="020F0502020204030204" pitchFamily="34" charset="0"/>
              </a:rPr>
              <a:t>47 - 5 + 2x = 26</a:t>
            </a:r>
          </a:p>
        </p:txBody>
      </p:sp>
      <p:sp>
        <p:nvSpPr>
          <p:cNvPr id="15382" name="Rectangle 22"/>
          <p:cNvSpPr>
            <a:spLocks noChangeArrowheads="1"/>
          </p:cNvSpPr>
          <p:nvPr/>
        </p:nvSpPr>
        <p:spPr bwMode="auto">
          <a:xfrm>
            <a:off x="1203325" y="3206750"/>
            <a:ext cx="15906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BE">
                <a:latin typeface="Calibri" panose="020F0502020204030204" pitchFamily="34" charset="0"/>
              </a:rPr>
              <a:t>2x = 26 - 47 + 5</a:t>
            </a:r>
          </a:p>
        </p:txBody>
      </p:sp>
      <p:sp>
        <p:nvSpPr>
          <p:cNvPr id="15386" name="Rectangle 26"/>
          <p:cNvSpPr>
            <a:spLocks noChangeArrowheads="1"/>
          </p:cNvSpPr>
          <p:nvPr/>
        </p:nvSpPr>
        <p:spPr bwMode="auto">
          <a:xfrm>
            <a:off x="1209675" y="3895725"/>
            <a:ext cx="10080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BE">
                <a:latin typeface="Calibri" panose="020F0502020204030204" pitchFamily="34" charset="0"/>
              </a:rPr>
              <a:t>2x = -16</a:t>
            </a:r>
            <a:r>
              <a:rPr lang="nl-NL" altLang="nl-BE" sz="2000">
                <a:latin typeface="Verdana" panose="020B0604030504040204" pitchFamily="34" charset="0"/>
              </a:rPr>
              <a:t> </a:t>
            </a:r>
          </a:p>
        </p:txBody>
      </p:sp>
      <p:sp>
        <p:nvSpPr>
          <p:cNvPr id="15390" name="Rectangle 30"/>
          <p:cNvSpPr>
            <a:spLocks noChangeArrowheads="1"/>
          </p:cNvSpPr>
          <p:nvPr/>
        </p:nvSpPr>
        <p:spPr bwMode="auto">
          <a:xfrm>
            <a:off x="1336675" y="4646613"/>
            <a:ext cx="1085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BE">
                <a:latin typeface="Calibri" panose="020F0502020204030204" pitchFamily="34" charset="0"/>
              </a:rPr>
              <a:t>x = -16 : 2</a:t>
            </a:r>
          </a:p>
        </p:txBody>
      </p:sp>
      <p:sp>
        <p:nvSpPr>
          <p:cNvPr id="15392" name="Rectangle 32"/>
          <p:cNvSpPr>
            <a:spLocks noChangeArrowheads="1"/>
          </p:cNvSpPr>
          <p:nvPr/>
        </p:nvSpPr>
        <p:spPr bwMode="auto">
          <a:xfrm>
            <a:off x="1352550" y="5294313"/>
            <a:ext cx="6873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BE">
                <a:latin typeface="Calibri" panose="020F0502020204030204" pitchFamily="34" charset="0"/>
              </a:rPr>
              <a:t>x = -8</a:t>
            </a:r>
          </a:p>
        </p:txBody>
      </p:sp>
      <p:grpSp>
        <p:nvGrpSpPr>
          <p:cNvPr id="15417" name="Group 57"/>
          <p:cNvGrpSpPr>
            <a:grpSpLocks/>
          </p:cNvGrpSpPr>
          <p:nvPr/>
        </p:nvGrpSpPr>
        <p:grpSpPr bwMode="auto">
          <a:xfrm>
            <a:off x="569913" y="2781300"/>
            <a:ext cx="512762" cy="0"/>
            <a:chOff x="308" y="1525"/>
            <a:chExt cx="323" cy="0"/>
          </a:xfrm>
        </p:grpSpPr>
        <p:sp>
          <p:nvSpPr>
            <p:cNvPr id="7203" name="Line 33"/>
            <p:cNvSpPr>
              <a:spLocks noChangeShapeType="1"/>
            </p:cNvSpPr>
            <p:nvPr/>
          </p:nvSpPr>
          <p:spPr bwMode="auto">
            <a:xfrm>
              <a:off x="308" y="1525"/>
              <a:ext cx="137" cy="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7204" name="Line 35"/>
            <p:cNvSpPr>
              <a:spLocks noChangeShapeType="1"/>
            </p:cNvSpPr>
            <p:nvPr/>
          </p:nvSpPr>
          <p:spPr bwMode="auto">
            <a:xfrm>
              <a:off x="472" y="1525"/>
              <a:ext cx="159" cy="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</p:grpSp>
      <p:grpSp>
        <p:nvGrpSpPr>
          <p:cNvPr id="15411" name="Group 51"/>
          <p:cNvGrpSpPr>
            <a:grpSpLocks/>
          </p:cNvGrpSpPr>
          <p:nvPr/>
        </p:nvGrpSpPr>
        <p:grpSpPr bwMode="auto">
          <a:xfrm>
            <a:off x="1560513" y="4286250"/>
            <a:ext cx="2670175" cy="366713"/>
            <a:chOff x="249" y="2461"/>
            <a:chExt cx="1682" cy="231"/>
          </a:xfrm>
        </p:grpSpPr>
        <p:sp>
          <p:nvSpPr>
            <p:cNvPr id="7201" name="Text Box 29"/>
            <p:cNvSpPr txBox="1">
              <a:spLocks noChangeArrowheads="1"/>
            </p:cNvSpPr>
            <p:nvPr/>
          </p:nvSpPr>
          <p:spPr bwMode="auto">
            <a:xfrm>
              <a:off x="339" y="2461"/>
              <a:ext cx="15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 altLang="nl-BE" b="1" i="1">
                  <a:solidFill>
                    <a:srgbClr val="174691"/>
                  </a:solidFill>
                  <a:latin typeface="Calibri" panose="020F0502020204030204" pitchFamily="34" charset="0"/>
                </a:rPr>
                <a:t>Beide leden delen door 2</a:t>
              </a:r>
              <a:endParaRPr lang="nl-NL" altLang="nl-BE" b="1" i="1">
                <a:solidFill>
                  <a:srgbClr val="17469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7202" name="AutoShape 37"/>
            <p:cNvSpPr>
              <a:spLocks noChangeArrowheads="1"/>
            </p:cNvSpPr>
            <p:nvPr/>
          </p:nvSpPr>
          <p:spPr bwMode="auto">
            <a:xfrm rot="5400000">
              <a:off x="181" y="2532"/>
              <a:ext cx="226" cy="90"/>
            </a:xfrm>
            <a:prstGeom prst="leftRightArrow">
              <a:avLst>
                <a:gd name="adj1" fmla="val 50000"/>
                <a:gd name="adj2" fmla="val 50222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nl-BE"/>
            </a:p>
          </p:txBody>
        </p:sp>
      </p:grpSp>
      <p:grpSp>
        <p:nvGrpSpPr>
          <p:cNvPr id="15410" name="Group 50"/>
          <p:cNvGrpSpPr>
            <a:grpSpLocks/>
          </p:cNvGrpSpPr>
          <p:nvPr/>
        </p:nvGrpSpPr>
        <p:grpSpPr bwMode="auto">
          <a:xfrm>
            <a:off x="1549400" y="3567113"/>
            <a:ext cx="1881188" cy="366712"/>
            <a:chOff x="249" y="2001"/>
            <a:chExt cx="1185" cy="231"/>
          </a:xfrm>
        </p:grpSpPr>
        <p:sp>
          <p:nvSpPr>
            <p:cNvPr id="7199" name="Text Box 25"/>
            <p:cNvSpPr txBox="1">
              <a:spLocks noChangeArrowheads="1"/>
            </p:cNvSpPr>
            <p:nvPr/>
          </p:nvSpPr>
          <p:spPr bwMode="auto">
            <a:xfrm>
              <a:off x="339" y="2001"/>
              <a:ext cx="109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 altLang="nl-BE" b="1" i="1">
                  <a:solidFill>
                    <a:srgbClr val="174691"/>
                  </a:solidFill>
                  <a:latin typeface="Calibri" panose="020F0502020204030204" pitchFamily="34" charset="0"/>
                </a:rPr>
                <a:t>Termen optellen</a:t>
              </a:r>
              <a:endParaRPr lang="nl-NL" altLang="nl-BE" b="1" i="1">
                <a:solidFill>
                  <a:srgbClr val="17469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7200" name="AutoShape 38"/>
            <p:cNvSpPr>
              <a:spLocks noChangeArrowheads="1"/>
            </p:cNvSpPr>
            <p:nvPr/>
          </p:nvSpPr>
          <p:spPr bwMode="auto">
            <a:xfrm rot="5400000">
              <a:off x="181" y="2071"/>
              <a:ext cx="226" cy="90"/>
            </a:xfrm>
            <a:prstGeom prst="leftRightArrow">
              <a:avLst>
                <a:gd name="adj1" fmla="val 50000"/>
                <a:gd name="adj2" fmla="val 50222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nl-BE"/>
            </a:p>
          </p:txBody>
        </p:sp>
      </p:grpSp>
      <p:grpSp>
        <p:nvGrpSpPr>
          <p:cNvPr id="15409" name="Group 49"/>
          <p:cNvGrpSpPr>
            <a:grpSpLocks/>
          </p:cNvGrpSpPr>
          <p:nvPr/>
        </p:nvGrpSpPr>
        <p:grpSpPr bwMode="auto">
          <a:xfrm>
            <a:off x="1544638" y="2846388"/>
            <a:ext cx="2120900" cy="366712"/>
            <a:chOff x="249" y="1533"/>
            <a:chExt cx="1336" cy="231"/>
          </a:xfrm>
        </p:grpSpPr>
        <p:sp>
          <p:nvSpPr>
            <p:cNvPr id="7197" name="Text Box 21"/>
            <p:cNvSpPr txBox="1">
              <a:spLocks noChangeArrowheads="1"/>
            </p:cNvSpPr>
            <p:nvPr/>
          </p:nvSpPr>
          <p:spPr bwMode="auto">
            <a:xfrm>
              <a:off x="339" y="1533"/>
              <a:ext cx="124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 altLang="nl-BE" b="1" i="1">
                  <a:solidFill>
                    <a:srgbClr val="174691"/>
                  </a:solidFill>
                  <a:latin typeface="Calibri" panose="020F0502020204030204" pitchFamily="34" charset="0"/>
                </a:rPr>
                <a:t>Beide leden -47 + 5</a:t>
              </a:r>
              <a:endParaRPr lang="nl-NL" altLang="nl-BE" b="1" i="1">
                <a:solidFill>
                  <a:srgbClr val="17469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7198" name="AutoShape 39"/>
            <p:cNvSpPr>
              <a:spLocks noChangeArrowheads="1"/>
            </p:cNvSpPr>
            <p:nvPr/>
          </p:nvSpPr>
          <p:spPr bwMode="auto">
            <a:xfrm rot="5400000">
              <a:off x="181" y="1603"/>
              <a:ext cx="226" cy="90"/>
            </a:xfrm>
            <a:prstGeom prst="leftRightArrow">
              <a:avLst>
                <a:gd name="adj1" fmla="val 50000"/>
                <a:gd name="adj2" fmla="val 50222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nl-BE"/>
            </a:p>
          </p:txBody>
        </p:sp>
      </p:grpSp>
      <p:sp>
        <p:nvSpPr>
          <p:cNvPr id="15400" name="AutoShape 40"/>
          <p:cNvSpPr>
            <a:spLocks noChangeArrowheads="1"/>
          </p:cNvSpPr>
          <p:nvPr/>
        </p:nvSpPr>
        <p:spPr bwMode="auto">
          <a:xfrm rot="5400000">
            <a:off x="1463675" y="5049838"/>
            <a:ext cx="358775" cy="142875"/>
          </a:xfrm>
          <a:prstGeom prst="leftRightArrow">
            <a:avLst>
              <a:gd name="adj1" fmla="val 50000"/>
              <a:gd name="adj2" fmla="val 50222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BE"/>
          </a:p>
        </p:txBody>
      </p:sp>
      <p:sp>
        <p:nvSpPr>
          <p:cNvPr id="8" name="Rechthoek 7"/>
          <p:cNvSpPr>
            <a:spLocks noChangeArrowheads="1"/>
          </p:cNvSpPr>
          <p:nvPr/>
        </p:nvSpPr>
        <p:spPr bwMode="auto">
          <a:xfrm>
            <a:off x="4787900" y="5734050"/>
            <a:ext cx="33480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nl-BE" altLang="nl-BE" sz="1800" b="1">
                <a:solidFill>
                  <a:srgbClr val="174691"/>
                </a:solidFill>
                <a:latin typeface="Calibri" panose="020F0502020204030204" pitchFamily="34" charset="0"/>
                <a:sym typeface="Wingdings 2" panose="05020102010507070707" pitchFamily="18" charset="2"/>
              </a:rPr>
              <a:t></a:t>
            </a:r>
            <a:r>
              <a:rPr lang="nl-BE" altLang="nl-BE" sz="1800">
                <a:latin typeface="Calibri" panose="020F0502020204030204" pitchFamily="34" charset="0"/>
              </a:rPr>
              <a:t> Controleer je oplossing.</a:t>
            </a:r>
          </a:p>
        </p:txBody>
      </p:sp>
      <p:sp>
        <p:nvSpPr>
          <p:cNvPr id="15403" name="Text Box 43"/>
          <p:cNvSpPr txBox="1">
            <a:spLocks noChangeArrowheads="1"/>
          </p:cNvSpPr>
          <p:nvPr/>
        </p:nvSpPr>
        <p:spPr bwMode="auto">
          <a:xfrm>
            <a:off x="412750" y="5726113"/>
            <a:ext cx="990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BE">
                <a:latin typeface="Calibri" panose="020F0502020204030204" pitchFamily="34" charset="0"/>
              </a:rPr>
              <a:t>Controle</a:t>
            </a:r>
          </a:p>
        </p:txBody>
      </p:sp>
      <p:sp>
        <p:nvSpPr>
          <p:cNvPr id="15404" name="Text Box 44"/>
          <p:cNvSpPr txBox="1">
            <a:spLocks noChangeArrowheads="1"/>
          </p:cNvSpPr>
          <p:nvPr/>
        </p:nvSpPr>
        <p:spPr bwMode="auto">
          <a:xfrm>
            <a:off x="409575" y="6015038"/>
            <a:ext cx="9937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altLang="nl-BE">
                <a:latin typeface="Calibri" panose="020F0502020204030204" pitchFamily="34" charset="0"/>
              </a:rPr>
              <a:t>linkerlid:</a:t>
            </a:r>
            <a:endParaRPr lang="nl-NL" altLang="nl-BE">
              <a:latin typeface="Calibri" panose="020F0502020204030204" pitchFamily="34" charset="0"/>
            </a:endParaRPr>
          </a:p>
        </p:txBody>
      </p:sp>
      <p:sp>
        <p:nvSpPr>
          <p:cNvPr id="15405" name="Text Box 45"/>
          <p:cNvSpPr txBox="1">
            <a:spLocks noChangeArrowheads="1"/>
          </p:cNvSpPr>
          <p:nvPr/>
        </p:nvSpPr>
        <p:spPr bwMode="auto">
          <a:xfrm>
            <a:off x="395288" y="6518275"/>
            <a:ext cx="11525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altLang="nl-BE">
                <a:latin typeface="Calibri" panose="020F0502020204030204" pitchFamily="34" charset="0"/>
              </a:rPr>
              <a:t>rechterlid:</a:t>
            </a:r>
            <a:endParaRPr lang="nl-NL" altLang="nl-BE">
              <a:latin typeface="Calibri" panose="020F0502020204030204" pitchFamily="34" charset="0"/>
            </a:endParaRPr>
          </a:p>
        </p:txBody>
      </p:sp>
      <p:sp>
        <p:nvSpPr>
          <p:cNvPr id="15406" name="Text Box 46"/>
          <p:cNvSpPr txBox="1">
            <a:spLocks noChangeArrowheads="1"/>
          </p:cNvSpPr>
          <p:nvPr/>
        </p:nvSpPr>
        <p:spPr bwMode="auto">
          <a:xfrm>
            <a:off x="1544638" y="6021388"/>
            <a:ext cx="29559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altLang="nl-BE">
                <a:latin typeface="Calibri" panose="020F0502020204030204" pitchFamily="34" charset="0"/>
              </a:rPr>
              <a:t>47 - [5 - 2 . (</a:t>
            </a:r>
            <a:r>
              <a:rPr lang="nl-BE" altLang="nl-BE">
                <a:solidFill>
                  <a:srgbClr val="0000FF"/>
                </a:solidFill>
                <a:latin typeface="Calibri" panose="020F0502020204030204" pitchFamily="34" charset="0"/>
              </a:rPr>
              <a:t>-8</a:t>
            </a:r>
            <a:r>
              <a:rPr lang="nl-BE" altLang="nl-BE">
                <a:latin typeface="Calibri" panose="020F0502020204030204" pitchFamily="34" charset="0"/>
              </a:rPr>
              <a:t>)] = 47 - (5 + 16)</a:t>
            </a:r>
          </a:p>
          <a:p>
            <a:pPr eaLnBrk="1" hangingPunct="1"/>
            <a:r>
              <a:rPr lang="nl-BE" altLang="nl-BE">
                <a:latin typeface="Calibri" panose="020F0502020204030204" pitchFamily="34" charset="0"/>
              </a:rPr>
              <a:t>                            = 47 - 21 = 26</a:t>
            </a:r>
            <a:endParaRPr lang="nl-NL" altLang="nl-BE">
              <a:latin typeface="Calibri" panose="020F0502020204030204" pitchFamily="34" charset="0"/>
            </a:endParaRPr>
          </a:p>
        </p:txBody>
      </p:sp>
      <p:sp>
        <p:nvSpPr>
          <p:cNvPr id="15407" name="Text Box 47"/>
          <p:cNvSpPr txBox="1">
            <a:spLocks noChangeArrowheads="1"/>
          </p:cNvSpPr>
          <p:nvPr/>
        </p:nvSpPr>
        <p:spPr bwMode="auto">
          <a:xfrm>
            <a:off x="1492250" y="6518275"/>
            <a:ext cx="415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altLang="nl-BE">
                <a:latin typeface="Calibri" panose="020F0502020204030204" pitchFamily="34" charset="0"/>
              </a:rPr>
              <a:t>26</a:t>
            </a:r>
            <a:endParaRPr lang="nl-NL" altLang="nl-BE">
              <a:latin typeface="Calibri" panose="020F0502020204030204" pitchFamily="34" charset="0"/>
            </a:endParaRP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3850" y="1217613"/>
            <a:ext cx="3635375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altLang="nl-BE" sz="1800" b="1">
                <a:solidFill>
                  <a:schemeClr val="bg1"/>
                </a:solidFill>
                <a:latin typeface="Calibri" panose="020F0502020204030204" pitchFamily="34" charset="0"/>
              </a:rPr>
              <a:t>Vergelijkingen met haakjes (vervolg)</a:t>
            </a:r>
            <a:endParaRPr lang="nl-NL" altLang="nl-BE" sz="1800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7194" name="Group 15"/>
          <p:cNvGrpSpPr>
            <a:grpSpLocks/>
          </p:cNvGrpSpPr>
          <p:nvPr/>
        </p:nvGrpSpPr>
        <p:grpSpPr bwMode="auto">
          <a:xfrm>
            <a:off x="0" y="-26988"/>
            <a:ext cx="9144000" cy="1000126"/>
            <a:chOff x="0" y="0"/>
            <a:chExt cx="5760" cy="630"/>
          </a:xfrm>
        </p:grpSpPr>
        <p:sp>
          <p:nvSpPr>
            <p:cNvPr id="7195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 altLang="nl-BE">
                  <a:solidFill>
                    <a:srgbClr val="174691"/>
                  </a:solidFill>
                  <a:latin typeface="Impact" panose="020B0806030902050204" pitchFamily="34" charset="0"/>
                </a:rPr>
                <a:t>          Vergelijkingen van de vorm </a:t>
              </a:r>
              <a:br>
                <a:rPr lang="nl-BE" altLang="nl-BE">
                  <a:solidFill>
                    <a:srgbClr val="174691"/>
                  </a:solidFill>
                  <a:latin typeface="Impact" panose="020B0806030902050204" pitchFamily="34" charset="0"/>
                </a:rPr>
              </a:br>
              <a:r>
                <a:rPr lang="nl-BE" altLang="nl-BE">
                  <a:solidFill>
                    <a:srgbClr val="174691"/>
                  </a:solidFill>
                  <a:latin typeface="Impact" panose="020B0806030902050204" pitchFamily="34" charset="0"/>
                </a:rPr>
                <a:t>         ax + b = cx + d oplossen</a:t>
              </a:r>
              <a:endParaRPr lang="nl-NL" altLang="nl-BE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7196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 altLang="nl-BE">
                  <a:solidFill>
                    <a:srgbClr val="FCFDFE"/>
                  </a:solidFill>
                  <a:latin typeface="Impact" panose="020B0806030902050204" pitchFamily="34" charset="0"/>
                </a:rPr>
                <a:t>G7</a:t>
              </a:r>
              <a:endParaRPr lang="nl-BE" altLang="nl-BE">
                <a:latin typeface="Impact" panose="020B080603090205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/>
      <p:bldP spid="15364" grpId="0"/>
      <p:bldP spid="15369" grpId="0"/>
      <p:bldP spid="15370" grpId="0"/>
      <p:bldP spid="15371" grpId="0"/>
      <p:bldP spid="15372" grpId="0"/>
      <p:bldP spid="15378" grpId="0"/>
      <p:bldP spid="15382" grpId="0"/>
      <p:bldP spid="15386" grpId="0"/>
      <p:bldP spid="15390" grpId="0"/>
      <p:bldP spid="15392" grpId="0"/>
      <p:bldP spid="15400" grpId="0" animBg="1"/>
      <p:bldP spid="8" grpId="0"/>
      <p:bldP spid="15403" grpId="0"/>
      <p:bldP spid="15404" grpId="0"/>
      <p:bldP spid="15405" grpId="0"/>
      <p:bldP spid="15406" grpId="0"/>
      <p:bldP spid="15407" grpId="0"/>
      <p:bldP spid="3482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3850" y="1262063"/>
            <a:ext cx="3635375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altLang="nl-BE" sz="1800" b="1">
                <a:solidFill>
                  <a:schemeClr val="bg1"/>
                </a:solidFill>
                <a:latin typeface="Calibri" panose="020F0502020204030204" pitchFamily="34" charset="0"/>
              </a:rPr>
              <a:t>Vergelijkingen met haakjes (vervolg)</a:t>
            </a:r>
            <a:endParaRPr lang="nl-NL" altLang="nl-BE" sz="1800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8195" name="Group 15"/>
          <p:cNvGrpSpPr>
            <a:grpSpLocks/>
          </p:cNvGrpSpPr>
          <p:nvPr/>
        </p:nvGrpSpPr>
        <p:grpSpPr bwMode="auto">
          <a:xfrm>
            <a:off x="0" y="-26988"/>
            <a:ext cx="9144000" cy="1000126"/>
            <a:chOff x="0" y="0"/>
            <a:chExt cx="5760" cy="630"/>
          </a:xfrm>
        </p:grpSpPr>
        <p:sp>
          <p:nvSpPr>
            <p:cNvPr id="8198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 altLang="nl-BE">
                  <a:solidFill>
                    <a:srgbClr val="174691"/>
                  </a:solidFill>
                  <a:latin typeface="Impact" panose="020B0806030902050204" pitchFamily="34" charset="0"/>
                </a:rPr>
                <a:t>          Vergelijkingen van de vorm </a:t>
              </a:r>
              <a:br>
                <a:rPr lang="nl-BE" altLang="nl-BE">
                  <a:solidFill>
                    <a:srgbClr val="174691"/>
                  </a:solidFill>
                  <a:latin typeface="Impact" panose="020B0806030902050204" pitchFamily="34" charset="0"/>
                </a:rPr>
              </a:br>
              <a:r>
                <a:rPr lang="nl-BE" altLang="nl-BE">
                  <a:solidFill>
                    <a:srgbClr val="174691"/>
                  </a:solidFill>
                  <a:latin typeface="Impact" panose="020B0806030902050204" pitchFamily="34" charset="0"/>
                </a:rPr>
                <a:t>         ax + b = cx + d oplossen</a:t>
              </a:r>
              <a:endParaRPr lang="nl-NL" altLang="nl-BE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8199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 altLang="nl-BE">
                  <a:solidFill>
                    <a:srgbClr val="FCFDFE"/>
                  </a:solidFill>
                  <a:latin typeface="Impact" panose="020B0806030902050204" pitchFamily="34" charset="0"/>
                </a:rPr>
                <a:t>G7</a:t>
              </a:r>
              <a:endParaRPr lang="nl-BE" altLang="nl-BE">
                <a:latin typeface="Impact" panose="020B0806030902050204" pitchFamily="34" charset="0"/>
              </a:endParaRPr>
            </a:p>
          </p:txBody>
        </p:sp>
      </p:grp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323850" y="1916113"/>
            <a:ext cx="51006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altLang="nl-BE" b="1" i="1">
                <a:latin typeface="Calibri" panose="020F0502020204030204" pitchFamily="34" charset="0"/>
              </a:rPr>
              <a:t>Haakjes verdrijven met behulp van de haakjesregel.</a:t>
            </a:r>
          </a:p>
          <a:p>
            <a:pPr eaLnBrk="1" hangingPunct="1"/>
            <a:r>
              <a:rPr lang="nl-BE" altLang="nl-BE" b="1" i="1">
                <a:latin typeface="Calibri" panose="020F0502020204030204" pitchFamily="34" charset="0"/>
              </a:rPr>
              <a:t>Extra voorbeeld</a:t>
            </a:r>
            <a:endParaRPr lang="nl-NL" altLang="nl-BE" b="1" i="1">
              <a:latin typeface="Calibri" panose="020F0502020204030204" pitchFamily="34" charset="0"/>
            </a:endParaRPr>
          </a:p>
        </p:txBody>
      </p:sp>
      <p:sp>
        <p:nvSpPr>
          <p:cNvPr id="12" name="AutoShape 37">
            <a:hlinkClick r:id="" action="ppaction://noaction" highlightClick="1"/>
            <a:hlinkHover r:id="rId2" action="ppaction://hlinkfile"/>
          </p:cNvPr>
          <p:cNvSpPr>
            <a:spLocks noChangeArrowheads="1"/>
          </p:cNvSpPr>
          <p:nvPr/>
        </p:nvSpPr>
        <p:spPr bwMode="auto">
          <a:xfrm>
            <a:off x="757238" y="2781300"/>
            <a:ext cx="719137" cy="647700"/>
          </a:xfrm>
          <a:prstGeom prst="actionButtonInformation">
            <a:avLst/>
          </a:prstGeom>
          <a:solidFill>
            <a:srgbClr val="EDB928"/>
          </a:solidFill>
          <a:ln w="25400">
            <a:solidFill>
              <a:srgbClr val="002C5E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altLang="nl-BE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6" grpId="0" animBg="1"/>
      <p:bldP spid="22536" grpId="0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323850" y="1708150"/>
            <a:ext cx="885666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altLang="nl-BE">
                <a:latin typeface="Calibri" panose="020F0502020204030204" pitchFamily="34" charset="0"/>
              </a:rPr>
              <a:t>Ben moet het getal raden dat Nel in gedachten heeft. Nel geeft als tip: ‘Als je het dubbel van het getal vermindert met 34 en dit verschil optelt bij 22, dan krijg je als uitkomst 14.’</a:t>
            </a:r>
            <a:endParaRPr lang="nl-NL" altLang="nl-BE">
              <a:latin typeface="Calibri" panose="020F0502020204030204" pitchFamily="34" charset="0"/>
            </a:endParaRPr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638175" y="2690813"/>
            <a:ext cx="18462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altLang="nl-BE">
                <a:latin typeface="Calibri" panose="020F0502020204030204" pitchFamily="34" charset="0"/>
              </a:rPr>
              <a:t>22 + (2x - 34) = 14</a:t>
            </a:r>
            <a:endParaRPr lang="nl-NL" altLang="nl-BE">
              <a:latin typeface="Calibri" panose="020F0502020204030204" pitchFamily="34" charset="0"/>
            </a:endParaRPr>
          </a:p>
        </p:txBody>
      </p:sp>
      <p:sp>
        <p:nvSpPr>
          <p:cNvPr id="14356" name="Text Box 20"/>
          <p:cNvSpPr txBox="1">
            <a:spLocks noChangeArrowheads="1"/>
          </p:cNvSpPr>
          <p:nvPr/>
        </p:nvSpPr>
        <p:spPr bwMode="auto">
          <a:xfrm>
            <a:off x="538163" y="6157913"/>
            <a:ext cx="2305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altLang="nl-BE">
                <a:latin typeface="Calibri" panose="020F0502020204030204" pitchFamily="34" charset="0"/>
              </a:rPr>
              <a:t>  22 + (2x - 34) =</a:t>
            </a:r>
            <a:endParaRPr lang="nl-NL" altLang="nl-BE">
              <a:latin typeface="Calibri" panose="020F0502020204030204" pitchFamily="34" charset="0"/>
            </a:endParaRPr>
          </a:p>
        </p:txBody>
      </p:sp>
      <p:sp>
        <p:nvSpPr>
          <p:cNvPr id="14357" name="Text Box 21"/>
          <p:cNvSpPr txBox="1">
            <a:spLocks noChangeArrowheads="1"/>
          </p:cNvSpPr>
          <p:nvPr/>
        </p:nvSpPr>
        <p:spPr bwMode="auto">
          <a:xfrm>
            <a:off x="617538" y="6465888"/>
            <a:ext cx="35226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altLang="nl-BE">
                <a:latin typeface="Calibri" panose="020F0502020204030204" pitchFamily="34" charset="0"/>
              </a:rPr>
              <a:t>Nel heeft het getal 13 in gedachten.</a:t>
            </a:r>
            <a:endParaRPr lang="nl-NL" altLang="nl-BE">
              <a:latin typeface="Calibri" panose="020F0502020204030204" pitchFamily="34" charset="0"/>
            </a:endParaRPr>
          </a:p>
        </p:txBody>
      </p:sp>
      <p:sp>
        <p:nvSpPr>
          <p:cNvPr id="14358" name="Text Box 22"/>
          <p:cNvSpPr txBox="1">
            <a:spLocks noChangeArrowheads="1"/>
          </p:cNvSpPr>
          <p:nvPr/>
        </p:nvSpPr>
        <p:spPr bwMode="auto">
          <a:xfrm>
            <a:off x="5614988" y="2701925"/>
            <a:ext cx="13827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altLang="nl-BE" b="1" i="1">
                <a:latin typeface="Calibri" panose="020F0502020204030204" pitchFamily="34" charset="0"/>
              </a:rPr>
              <a:t>Stappenplan</a:t>
            </a:r>
            <a:endParaRPr lang="nl-NL" altLang="nl-BE" b="1" i="1">
              <a:latin typeface="Calibri" panose="020F0502020204030204" pitchFamily="34" charset="0"/>
            </a:endParaRPr>
          </a:p>
        </p:txBody>
      </p:sp>
      <p:sp>
        <p:nvSpPr>
          <p:cNvPr id="14359" name="Text Box 23"/>
          <p:cNvSpPr txBox="1">
            <a:spLocks noChangeArrowheads="1"/>
          </p:cNvSpPr>
          <p:nvPr/>
        </p:nvSpPr>
        <p:spPr bwMode="auto">
          <a:xfrm>
            <a:off x="296863" y="2341563"/>
            <a:ext cx="387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altLang="nl-BE" b="1">
                <a:solidFill>
                  <a:srgbClr val="174691"/>
                </a:solidFill>
                <a:latin typeface="Calibri" panose="020F0502020204030204" pitchFamily="34" charset="0"/>
                <a:sym typeface="Wingdings 2" panose="05020102010507070707" pitchFamily="18" charset="2"/>
              </a:rPr>
              <a:t></a:t>
            </a:r>
          </a:p>
        </p:txBody>
      </p:sp>
      <p:sp>
        <p:nvSpPr>
          <p:cNvPr id="14360" name="Text Box 24"/>
          <p:cNvSpPr txBox="1">
            <a:spLocks noChangeArrowheads="1"/>
          </p:cNvSpPr>
          <p:nvPr/>
        </p:nvSpPr>
        <p:spPr bwMode="auto">
          <a:xfrm>
            <a:off x="296863" y="2701925"/>
            <a:ext cx="387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altLang="nl-BE" b="1">
                <a:solidFill>
                  <a:srgbClr val="174691"/>
                </a:solidFill>
                <a:latin typeface="Calibri" panose="020F0502020204030204" pitchFamily="34" charset="0"/>
                <a:sym typeface="Wingdings 2" panose="05020102010507070707" pitchFamily="18" charset="2"/>
              </a:rPr>
              <a:t></a:t>
            </a:r>
          </a:p>
        </p:txBody>
      </p:sp>
      <p:sp>
        <p:nvSpPr>
          <p:cNvPr id="14361" name="Text Box 25"/>
          <p:cNvSpPr txBox="1">
            <a:spLocks noChangeArrowheads="1"/>
          </p:cNvSpPr>
          <p:nvPr/>
        </p:nvSpPr>
        <p:spPr bwMode="auto">
          <a:xfrm>
            <a:off x="296863" y="2990850"/>
            <a:ext cx="387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altLang="nl-BE" b="1">
                <a:solidFill>
                  <a:srgbClr val="174691"/>
                </a:solidFill>
                <a:latin typeface="Calibri" panose="020F0502020204030204" pitchFamily="34" charset="0"/>
                <a:sym typeface="Wingdings 2" panose="05020102010507070707" pitchFamily="18" charset="2"/>
              </a:rPr>
              <a:t></a:t>
            </a:r>
          </a:p>
        </p:txBody>
      </p:sp>
      <p:sp>
        <p:nvSpPr>
          <p:cNvPr id="14362" name="Text Box 26"/>
          <p:cNvSpPr txBox="1">
            <a:spLocks noChangeArrowheads="1"/>
          </p:cNvSpPr>
          <p:nvPr/>
        </p:nvSpPr>
        <p:spPr bwMode="auto">
          <a:xfrm>
            <a:off x="296863" y="5810250"/>
            <a:ext cx="387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altLang="nl-BE" b="1">
                <a:solidFill>
                  <a:srgbClr val="174691"/>
                </a:solidFill>
                <a:latin typeface="Calibri" panose="020F0502020204030204" pitchFamily="34" charset="0"/>
                <a:sym typeface="Wingdings 2" panose="05020102010507070707" pitchFamily="18" charset="2"/>
              </a:rPr>
              <a:t></a:t>
            </a:r>
          </a:p>
        </p:txBody>
      </p:sp>
      <p:sp>
        <p:nvSpPr>
          <p:cNvPr id="14363" name="Text Box 27"/>
          <p:cNvSpPr txBox="1">
            <a:spLocks noChangeArrowheads="1"/>
          </p:cNvSpPr>
          <p:nvPr/>
        </p:nvSpPr>
        <p:spPr bwMode="auto">
          <a:xfrm>
            <a:off x="296863" y="6457950"/>
            <a:ext cx="387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altLang="nl-BE" b="1">
                <a:solidFill>
                  <a:srgbClr val="174691"/>
                </a:solidFill>
                <a:latin typeface="Calibri" panose="020F0502020204030204" pitchFamily="34" charset="0"/>
                <a:sym typeface="Wingdings 2" panose="05020102010507070707" pitchFamily="18" charset="2"/>
              </a:rPr>
              <a:t></a:t>
            </a:r>
          </a:p>
        </p:txBody>
      </p:sp>
      <p:grpSp>
        <p:nvGrpSpPr>
          <p:cNvPr id="14411" name="Group 75"/>
          <p:cNvGrpSpPr>
            <a:grpSpLocks/>
          </p:cNvGrpSpPr>
          <p:nvPr/>
        </p:nvGrpSpPr>
        <p:grpSpPr bwMode="auto">
          <a:xfrm>
            <a:off x="428625" y="2011363"/>
            <a:ext cx="8537575" cy="287337"/>
            <a:chOff x="270" y="1267"/>
            <a:chExt cx="5378" cy="181"/>
          </a:xfrm>
        </p:grpSpPr>
        <p:sp>
          <p:nvSpPr>
            <p:cNvPr id="9258" name="Line 33"/>
            <p:cNvSpPr>
              <a:spLocks noChangeShapeType="1"/>
            </p:cNvSpPr>
            <p:nvPr/>
          </p:nvSpPr>
          <p:spPr bwMode="auto">
            <a:xfrm>
              <a:off x="4809" y="1267"/>
              <a:ext cx="839" cy="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9259" name="Line 34"/>
            <p:cNvSpPr>
              <a:spLocks noChangeShapeType="1"/>
            </p:cNvSpPr>
            <p:nvPr/>
          </p:nvSpPr>
          <p:spPr bwMode="auto">
            <a:xfrm>
              <a:off x="2137" y="1448"/>
              <a:ext cx="1360" cy="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9260" name="Line 35"/>
            <p:cNvSpPr>
              <a:spLocks noChangeShapeType="1"/>
            </p:cNvSpPr>
            <p:nvPr/>
          </p:nvSpPr>
          <p:spPr bwMode="auto">
            <a:xfrm>
              <a:off x="270" y="1448"/>
              <a:ext cx="1632" cy="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9261" name="Line 36"/>
            <p:cNvSpPr>
              <a:spLocks noChangeShapeType="1"/>
            </p:cNvSpPr>
            <p:nvPr/>
          </p:nvSpPr>
          <p:spPr bwMode="auto">
            <a:xfrm>
              <a:off x="4454" y="1448"/>
              <a:ext cx="680" cy="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</p:grpSp>
      <p:grpSp>
        <p:nvGrpSpPr>
          <p:cNvPr id="14410" name="Group 74"/>
          <p:cNvGrpSpPr>
            <a:grpSpLocks/>
          </p:cNvGrpSpPr>
          <p:nvPr/>
        </p:nvGrpSpPr>
        <p:grpSpPr bwMode="auto">
          <a:xfrm>
            <a:off x="1414463" y="2000250"/>
            <a:ext cx="719137" cy="49213"/>
            <a:chOff x="884" y="663"/>
            <a:chExt cx="453" cy="31"/>
          </a:xfrm>
        </p:grpSpPr>
        <p:sp>
          <p:nvSpPr>
            <p:cNvPr id="9256" name="Line 39"/>
            <p:cNvSpPr>
              <a:spLocks noChangeShapeType="1"/>
            </p:cNvSpPr>
            <p:nvPr/>
          </p:nvSpPr>
          <p:spPr bwMode="auto">
            <a:xfrm>
              <a:off x="884" y="663"/>
              <a:ext cx="453" cy="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9257" name="Line 40"/>
            <p:cNvSpPr>
              <a:spLocks noChangeShapeType="1"/>
            </p:cNvSpPr>
            <p:nvPr/>
          </p:nvSpPr>
          <p:spPr bwMode="auto">
            <a:xfrm>
              <a:off x="884" y="694"/>
              <a:ext cx="453" cy="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</p:grpSp>
      <p:sp>
        <p:nvSpPr>
          <p:cNvPr id="14379" name="AutoShape 43"/>
          <p:cNvSpPr>
            <a:spLocks noChangeArrowheads="1"/>
          </p:cNvSpPr>
          <p:nvPr/>
        </p:nvSpPr>
        <p:spPr bwMode="auto">
          <a:xfrm rot="5400000">
            <a:off x="1947863" y="3095625"/>
            <a:ext cx="215900" cy="107950"/>
          </a:xfrm>
          <a:prstGeom prst="leftRightArrow">
            <a:avLst>
              <a:gd name="adj1" fmla="val 50000"/>
              <a:gd name="adj2" fmla="val 40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BE"/>
          </a:p>
        </p:txBody>
      </p:sp>
      <p:sp>
        <p:nvSpPr>
          <p:cNvPr id="14381" name="Text Box 45"/>
          <p:cNvSpPr txBox="1">
            <a:spLocks noChangeArrowheads="1"/>
          </p:cNvSpPr>
          <p:nvPr/>
        </p:nvSpPr>
        <p:spPr bwMode="auto">
          <a:xfrm>
            <a:off x="777875" y="3255963"/>
            <a:ext cx="17065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altLang="nl-BE">
                <a:latin typeface="Calibri" panose="020F0502020204030204" pitchFamily="34" charset="0"/>
              </a:rPr>
              <a:t>22 + 2x - 34 = 14</a:t>
            </a:r>
            <a:endParaRPr lang="nl-NL" altLang="nl-BE">
              <a:latin typeface="Calibri" panose="020F0502020204030204" pitchFamily="34" charset="0"/>
            </a:endParaRPr>
          </a:p>
        </p:txBody>
      </p:sp>
      <p:sp>
        <p:nvSpPr>
          <p:cNvPr id="14382" name="AutoShape 46"/>
          <p:cNvSpPr>
            <a:spLocks noChangeArrowheads="1"/>
          </p:cNvSpPr>
          <p:nvPr/>
        </p:nvSpPr>
        <p:spPr bwMode="auto">
          <a:xfrm rot="5400000">
            <a:off x="1943100" y="3644900"/>
            <a:ext cx="215900" cy="107950"/>
          </a:xfrm>
          <a:prstGeom prst="leftRightArrow">
            <a:avLst>
              <a:gd name="adj1" fmla="val 50000"/>
              <a:gd name="adj2" fmla="val 40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BE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1641475" y="3783013"/>
            <a:ext cx="16541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altLang="nl-BE">
                <a:latin typeface="Calibri" panose="020F0502020204030204" pitchFamily="34" charset="0"/>
              </a:rPr>
              <a:t>2x = 14 - 22 +34</a:t>
            </a:r>
            <a:endParaRPr lang="nl-NL" altLang="nl-BE">
              <a:latin typeface="Calibri" panose="020F0502020204030204" pitchFamily="34" charset="0"/>
            </a:endParaRPr>
          </a:p>
        </p:txBody>
      </p:sp>
      <p:sp>
        <p:nvSpPr>
          <p:cNvPr id="14384" name="AutoShape 48"/>
          <p:cNvSpPr>
            <a:spLocks noChangeArrowheads="1"/>
          </p:cNvSpPr>
          <p:nvPr/>
        </p:nvSpPr>
        <p:spPr bwMode="auto">
          <a:xfrm rot="5400000">
            <a:off x="1944688" y="4202113"/>
            <a:ext cx="215900" cy="107950"/>
          </a:xfrm>
          <a:prstGeom prst="leftRightArrow">
            <a:avLst>
              <a:gd name="adj1" fmla="val 50000"/>
              <a:gd name="adj2" fmla="val 40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BE"/>
          </a:p>
        </p:txBody>
      </p:sp>
      <p:sp>
        <p:nvSpPr>
          <p:cNvPr id="14385" name="Text Box 49"/>
          <p:cNvSpPr txBox="1">
            <a:spLocks noChangeArrowheads="1"/>
          </p:cNvSpPr>
          <p:nvPr/>
        </p:nvSpPr>
        <p:spPr bwMode="auto">
          <a:xfrm>
            <a:off x="1641475" y="4357688"/>
            <a:ext cx="8493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altLang="nl-BE">
                <a:latin typeface="Calibri" panose="020F0502020204030204" pitchFamily="34" charset="0"/>
              </a:rPr>
              <a:t>2x = 26</a:t>
            </a:r>
            <a:endParaRPr lang="nl-NL" altLang="nl-BE">
              <a:latin typeface="Calibri" panose="020F0502020204030204" pitchFamily="34" charset="0"/>
            </a:endParaRPr>
          </a:p>
        </p:txBody>
      </p:sp>
      <p:sp>
        <p:nvSpPr>
          <p:cNvPr id="14386" name="AutoShape 50"/>
          <p:cNvSpPr>
            <a:spLocks noChangeArrowheads="1"/>
          </p:cNvSpPr>
          <p:nvPr/>
        </p:nvSpPr>
        <p:spPr bwMode="auto">
          <a:xfrm rot="5400000">
            <a:off x="1952625" y="4778375"/>
            <a:ext cx="215900" cy="107950"/>
          </a:xfrm>
          <a:prstGeom prst="leftRightArrow">
            <a:avLst>
              <a:gd name="adj1" fmla="val 50000"/>
              <a:gd name="adj2" fmla="val 40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BE"/>
          </a:p>
        </p:txBody>
      </p:sp>
      <p:sp>
        <p:nvSpPr>
          <p:cNvPr id="14387" name="Text Box 51"/>
          <p:cNvSpPr txBox="1">
            <a:spLocks noChangeArrowheads="1"/>
          </p:cNvSpPr>
          <p:nvPr/>
        </p:nvSpPr>
        <p:spPr bwMode="auto">
          <a:xfrm>
            <a:off x="1763713" y="4941888"/>
            <a:ext cx="1016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altLang="nl-BE">
                <a:latin typeface="Calibri" panose="020F0502020204030204" pitchFamily="34" charset="0"/>
              </a:rPr>
              <a:t>x = 26 : 2</a:t>
            </a:r>
            <a:endParaRPr lang="nl-NL" altLang="nl-BE">
              <a:latin typeface="Calibri" panose="020F0502020204030204" pitchFamily="34" charset="0"/>
            </a:endParaRPr>
          </a:p>
        </p:txBody>
      </p:sp>
      <p:sp>
        <p:nvSpPr>
          <p:cNvPr id="14388" name="AutoShape 52"/>
          <p:cNvSpPr>
            <a:spLocks noChangeArrowheads="1"/>
          </p:cNvSpPr>
          <p:nvPr/>
        </p:nvSpPr>
        <p:spPr bwMode="auto">
          <a:xfrm rot="5400000">
            <a:off x="1952625" y="5354638"/>
            <a:ext cx="215900" cy="107950"/>
          </a:xfrm>
          <a:prstGeom prst="leftRightArrow">
            <a:avLst>
              <a:gd name="adj1" fmla="val 50000"/>
              <a:gd name="adj2" fmla="val 40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BE"/>
          </a:p>
        </p:txBody>
      </p:sp>
      <p:sp>
        <p:nvSpPr>
          <p:cNvPr id="14389" name="Text Box 53"/>
          <p:cNvSpPr txBox="1">
            <a:spLocks noChangeArrowheads="1"/>
          </p:cNvSpPr>
          <p:nvPr/>
        </p:nvSpPr>
        <p:spPr bwMode="auto">
          <a:xfrm>
            <a:off x="1773238" y="5461000"/>
            <a:ext cx="733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altLang="nl-BE">
                <a:latin typeface="Calibri" panose="020F0502020204030204" pitchFamily="34" charset="0"/>
              </a:rPr>
              <a:t>x = 13</a:t>
            </a:r>
            <a:endParaRPr lang="nl-NL" altLang="nl-BE">
              <a:latin typeface="Calibri" panose="020F0502020204030204" pitchFamily="34" charset="0"/>
            </a:endParaRPr>
          </a:p>
        </p:txBody>
      </p:sp>
      <p:sp>
        <p:nvSpPr>
          <p:cNvPr id="14393" name="Text Box 57"/>
          <p:cNvSpPr txBox="1">
            <a:spLocks noChangeArrowheads="1"/>
          </p:cNvSpPr>
          <p:nvPr/>
        </p:nvSpPr>
        <p:spPr bwMode="auto">
          <a:xfrm>
            <a:off x="628650" y="5799138"/>
            <a:ext cx="990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altLang="nl-BE">
                <a:latin typeface="Calibri" panose="020F0502020204030204" pitchFamily="34" charset="0"/>
              </a:rPr>
              <a:t>Controle</a:t>
            </a:r>
            <a:endParaRPr lang="nl-NL" altLang="nl-BE">
              <a:latin typeface="Calibri" panose="020F0502020204030204" pitchFamily="34" charset="0"/>
            </a:endParaRPr>
          </a:p>
        </p:txBody>
      </p:sp>
      <p:sp>
        <p:nvSpPr>
          <p:cNvPr id="14394" name="Text Box 58"/>
          <p:cNvSpPr txBox="1">
            <a:spLocks noChangeArrowheads="1"/>
          </p:cNvSpPr>
          <p:nvPr/>
        </p:nvSpPr>
        <p:spPr bwMode="auto">
          <a:xfrm>
            <a:off x="5580063" y="3213100"/>
            <a:ext cx="26717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altLang="nl-BE" b="1">
                <a:solidFill>
                  <a:srgbClr val="174691"/>
                </a:solidFill>
                <a:latin typeface="Calibri" panose="020F0502020204030204" pitchFamily="34" charset="0"/>
                <a:sym typeface="Wingdings 2" panose="05020102010507070707" pitchFamily="18" charset="2"/>
              </a:rPr>
              <a:t></a:t>
            </a:r>
            <a:r>
              <a:rPr lang="nl-BE" altLang="nl-BE">
                <a:latin typeface="Calibri" panose="020F0502020204030204" pitchFamily="34" charset="0"/>
              </a:rPr>
              <a:t> Onbekende voorstellen.</a:t>
            </a:r>
            <a:endParaRPr lang="nl-NL" altLang="nl-BE">
              <a:latin typeface="Calibri" panose="020F0502020204030204" pitchFamily="34" charset="0"/>
            </a:endParaRPr>
          </a:p>
        </p:txBody>
      </p:sp>
      <p:sp>
        <p:nvSpPr>
          <p:cNvPr id="14395" name="Text Box 59"/>
          <p:cNvSpPr txBox="1">
            <a:spLocks noChangeArrowheads="1"/>
          </p:cNvSpPr>
          <p:nvPr/>
        </p:nvSpPr>
        <p:spPr bwMode="auto">
          <a:xfrm>
            <a:off x="5580063" y="3709988"/>
            <a:ext cx="2540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altLang="nl-BE" b="1">
                <a:solidFill>
                  <a:srgbClr val="174691"/>
                </a:solidFill>
                <a:latin typeface="Calibri" panose="020F0502020204030204" pitchFamily="34" charset="0"/>
                <a:sym typeface="Wingdings 2" panose="05020102010507070707" pitchFamily="18" charset="2"/>
              </a:rPr>
              <a:t></a:t>
            </a:r>
            <a:r>
              <a:rPr lang="nl-BE" altLang="nl-BE">
                <a:latin typeface="Calibri" panose="020F0502020204030204" pitchFamily="34" charset="0"/>
              </a:rPr>
              <a:t> Stel de vergelijking op.</a:t>
            </a:r>
            <a:endParaRPr lang="nl-NL" altLang="nl-BE">
              <a:latin typeface="Calibri" panose="020F0502020204030204" pitchFamily="34" charset="0"/>
            </a:endParaRPr>
          </a:p>
        </p:txBody>
      </p:sp>
      <p:sp>
        <p:nvSpPr>
          <p:cNvPr id="14396" name="Text Box 60"/>
          <p:cNvSpPr txBox="1">
            <a:spLocks noChangeArrowheads="1"/>
          </p:cNvSpPr>
          <p:nvPr/>
        </p:nvSpPr>
        <p:spPr bwMode="auto">
          <a:xfrm>
            <a:off x="5580063" y="4221163"/>
            <a:ext cx="24987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altLang="nl-BE" b="1">
                <a:solidFill>
                  <a:srgbClr val="174691"/>
                </a:solidFill>
                <a:latin typeface="Calibri" panose="020F0502020204030204" pitchFamily="34" charset="0"/>
                <a:sym typeface="Wingdings 2" panose="05020102010507070707" pitchFamily="18" charset="2"/>
              </a:rPr>
              <a:t></a:t>
            </a:r>
            <a:r>
              <a:rPr lang="nl-BE" altLang="nl-BE">
                <a:latin typeface="Calibri" panose="020F0502020204030204" pitchFamily="34" charset="0"/>
              </a:rPr>
              <a:t> Los de vergelijking op.</a:t>
            </a:r>
            <a:endParaRPr lang="nl-NL" altLang="nl-BE">
              <a:latin typeface="Calibri" panose="020F0502020204030204" pitchFamily="34" charset="0"/>
            </a:endParaRPr>
          </a:p>
        </p:txBody>
      </p:sp>
      <p:sp>
        <p:nvSpPr>
          <p:cNvPr id="14397" name="Text Box 61"/>
          <p:cNvSpPr txBox="1">
            <a:spLocks noChangeArrowheads="1"/>
          </p:cNvSpPr>
          <p:nvPr/>
        </p:nvSpPr>
        <p:spPr bwMode="auto">
          <a:xfrm>
            <a:off x="5580063" y="4718050"/>
            <a:ext cx="26431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altLang="nl-BE" b="1">
                <a:solidFill>
                  <a:srgbClr val="174691"/>
                </a:solidFill>
                <a:latin typeface="Calibri" panose="020F0502020204030204" pitchFamily="34" charset="0"/>
                <a:sym typeface="Wingdings 2" panose="05020102010507070707" pitchFamily="18" charset="2"/>
              </a:rPr>
              <a:t></a:t>
            </a:r>
            <a:r>
              <a:rPr lang="nl-BE" altLang="nl-BE">
                <a:latin typeface="Calibri" panose="020F0502020204030204" pitchFamily="34" charset="0"/>
              </a:rPr>
              <a:t> Controleer je oplossing.</a:t>
            </a:r>
            <a:endParaRPr lang="nl-NL" altLang="nl-BE">
              <a:latin typeface="Calibri" panose="020F0502020204030204" pitchFamily="34" charset="0"/>
            </a:endParaRPr>
          </a:p>
        </p:txBody>
      </p:sp>
      <p:sp>
        <p:nvSpPr>
          <p:cNvPr id="14398" name="Text Box 62"/>
          <p:cNvSpPr txBox="1">
            <a:spLocks noChangeArrowheads="1"/>
          </p:cNvSpPr>
          <p:nvPr/>
        </p:nvSpPr>
        <p:spPr bwMode="auto">
          <a:xfrm>
            <a:off x="5580063" y="5222875"/>
            <a:ext cx="30940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altLang="nl-BE" b="1">
                <a:solidFill>
                  <a:srgbClr val="174691"/>
                </a:solidFill>
                <a:latin typeface="Calibri" panose="020F0502020204030204" pitchFamily="34" charset="0"/>
                <a:sym typeface="Wingdings 2" panose="05020102010507070707" pitchFamily="18" charset="2"/>
              </a:rPr>
              <a:t></a:t>
            </a:r>
            <a:r>
              <a:rPr lang="nl-BE" altLang="nl-BE">
                <a:latin typeface="Calibri" panose="020F0502020204030204" pitchFamily="34" charset="0"/>
              </a:rPr>
              <a:t> Formuleer een antwoordzin.</a:t>
            </a:r>
            <a:endParaRPr lang="nl-NL" altLang="nl-BE">
              <a:latin typeface="Calibri" panose="020F0502020204030204" pitchFamily="34" charset="0"/>
            </a:endParaRPr>
          </a:p>
        </p:txBody>
      </p:sp>
      <p:sp>
        <p:nvSpPr>
          <p:cNvPr id="14399" name="Text Box 63"/>
          <p:cNvSpPr txBox="1">
            <a:spLocks noChangeArrowheads="1"/>
          </p:cNvSpPr>
          <p:nvPr/>
        </p:nvSpPr>
        <p:spPr bwMode="auto">
          <a:xfrm>
            <a:off x="660400" y="2341563"/>
            <a:ext cx="36242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altLang="nl-BE">
                <a:latin typeface="Calibri" panose="020F0502020204030204" pitchFamily="34" charset="0"/>
              </a:rPr>
              <a:t>Het getal dat Nel in gedachten heeft:</a:t>
            </a:r>
            <a:endParaRPr lang="nl-NL" altLang="nl-BE">
              <a:latin typeface="Calibri" panose="020F0502020204030204" pitchFamily="34" charset="0"/>
            </a:endParaRPr>
          </a:p>
        </p:txBody>
      </p:sp>
      <p:sp>
        <p:nvSpPr>
          <p:cNvPr id="14400" name="Text Box 64"/>
          <p:cNvSpPr txBox="1">
            <a:spLocks noChangeArrowheads="1"/>
          </p:cNvSpPr>
          <p:nvPr/>
        </p:nvSpPr>
        <p:spPr bwMode="auto">
          <a:xfrm>
            <a:off x="4217988" y="2341563"/>
            <a:ext cx="2825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altLang="nl-BE">
                <a:latin typeface="Calibri" panose="020F0502020204030204" pitchFamily="34" charset="0"/>
              </a:rPr>
              <a:t>x</a:t>
            </a:r>
            <a:endParaRPr lang="nl-NL" altLang="nl-BE">
              <a:latin typeface="Calibri" panose="020F0502020204030204" pitchFamily="34" charset="0"/>
            </a:endParaRPr>
          </a:p>
        </p:txBody>
      </p:sp>
      <p:sp>
        <p:nvSpPr>
          <p:cNvPr id="14401" name="Rectangle 65"/>
          <p:cNvSpPr>
            <a:spLocks noChangeArrowheads="1"/>
          </p:cNvSpPr>
          <p:nvPr/>
        </p:nvSpPr>
        <p:spPr bwMode="auto">
          <a:xfrm>
            <a:off x="2100263" y="6165850"/>
            <a:ext cx="15859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altLang="nl-BE">
                <a:latin typeface="Calibri" panose="020F0502020204030204" pitchFamily="34" charset="0"/>
              </a:rPr>
              <a:t>22 + (2.</a:t>
            </a:r>
            <a:r>
              <a:rPr lang="nl-BE" altLang="nl-BE" b="1">
                <a:solidFill>
                  <a:srgbClr val="174691"/>
                </a:solidFill>
                <a:latin typeface="Calibri" panose="020F0502020204030204" pitchFamily="34" charset="0"/>
              </a:rPr>
              <a:t>13</a:t>
            </a:r>
            <a:r>
              <a:rPr lang="nl-BE" altLang="nl-BE">
                <a:solidFill>
                  <a:srgbClr val="0000FF"/>
                </a:solidFill>
                <a:latin typeface="Calibri" panose="020F0502020204030204" pitchFamily="34" charset="0"/>
              </a:rPr>
              <a:t> </a:t>
            </a:r>
            <a:r>
              <a:rPr lang="nl-BE" altLang="nl-BE">
                <a:latin typeface="Calibri" panose="020F0502020204030204" pitchFamily="34" charset="0"/>
              </a:rPr>
              <a:t>- 34)</a:t>
            </a:r>
            <a:endParaRPr lang="nl-NL" altLang="nl-BE">
              <a:latin typeface="Calibri" panose="020F0502020204030204" pitchFamily="34" charset="0"/>
            </a:endParaRPr>
          </a:p>
        </p:txBody>
      </p:sp>
      <p:sp>
        <p:nvSpPr>
          <p:cNvPr id="14402" name="Rectangle 66"/>
          <p:cNvSpPr>
            <a:spLocks noChangeArrowheads="1"/>
          </p:cNvSpPr>
          <p:nvPr/>
        </p:nvSpPr>
        <p:spPr bwMode="auto">
          <a:xfrm>
            <a:off x="3524250" y="6170613"/>
            <a:ext cx="1695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altLang="nl-BE">
                <a:latin typeface="Calibri" panose="020F0502020204030204" pitchFamily="34" charset="0"/>
              </a:rPr>
              <a:t> = 22 + (26 - 34)</a:t>
            </a:r>
            <a:r>
              <a:rPr lang="nl-BE" altLang="nl-BE"/>
              <a:t> </a:t>
            </a:r>
            <a:endParaRPr lang="nl-NL" altLang="nl-BE"/>
          </a:p>
        </p:txBody>
      </p:sp>
      <p:sp>
        <p:nvSpPr>
          <p:cNvPr id="14403" name="Rectangle 67"/>
          <p:cNvSpPr>
            <a:spLocks noChangeArrowheads="1"/>
          </p:cNvSpPr>
          <p:nvPr/>
        </p:nvSpPr>
        <p:spPr bwMode="auto">
          <a:xfrm>
            <a:off x="5026025" y="6170613"/>
            <a:ext cx="9175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altLang="nl-BE">
                <a:latin typeface="Calibri" panose="020F0502020204030204" pitchFamily="34" charset="0"/>
              </a:rPr>
              <a:t>= 22 – 8</a:t>
            </a:r>
            <a:endParaRPr lang="nl-NL" altLang="nl-BE">
              <a:latin typeface="Calibri" panose="020F0502020204030204" pitchFamily="34" charset="0"/>
            </a:endParaRPr>
          </a:p>
        </p:txBody>
      </p:sp>
      <p:sp>
        <p:nvSpPr>
          <p:cNvPr id="14404" name="Rectangle 68"/>
          <p:cNvSpPr>
            <a:spLocks noChangeArrowheads="1"/>
          </p:cNvSpPr>
          <p:nvPr/>
        </p:nvSpPr>
        <p:spPr bwMode="auto">
          <a:xfrm>
            <a:off x="5861050" y="6170613"/>
            <a:ext cx="5826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altLang="nl-BE">
                <a:latin typeface="Calibri" panose="020F0502020204030204" pitchFamily="34" charset="0"/>
              </a:rPr>
              <a:t>= 14</a:t>
            </a:r>
            <a:endParaRPr lang="nl-NL" altLang="nl-BE">
              <a:latin typeface="Calibri" panose="020F0502020204030204" pitchFamily="34" charset="0"/>
            </a:endParaRP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3850" y="1196975"/>
            <a:ext cx="4351338" cy="366713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altLang="nl-BE" sz="1800" b="1">
                <a:solidFill>
                  <a:schemeClr val="bg1"/>
                </a:solidFill>
                <a:latin typeface="Calibri" panose="020F0502020204030204" pitchFamily="34" charset="0"/>
              </a:rPr>
              <a:t>Vraagstukken oplossen met een vergelijking</a:t>
            </a:r>
            <a:endParaRPr lang="nl-NL" altLang="nl-BE" sz="1800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9253" name="Group 15"/>
          <p:cNvGrpSpPr>
            <a:grpSpLocks/>
          </p:cNvGrpSpPr>
          <p:nvPr/>
        </p:nvGrpSpPr>
        <p:grpSpPr bwMode="auto">
          <a:xfrm>
            <a:off x="0" y="-26988"/>
            <a:ext cx="9144000" cy="1000126"/>
            <a:chOff x="0" y="0"/>
            <a:chExt cx="5760" cy="630"/>
          </a:xfrm>
        </p:grpSpPr>
        <p:sp>
          <p:nvSpPr>
            <p:cNvPr id="9254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 altLang="nl-BE">
                  <a:solidFill>
                    <a:srgbClr val="174691"/>
                  </a:solidFill>
                  <a:latin typeface="Impact" panose="020B0806030902050204" pitchFamily="34" charset="0"/>
                </a:rPr>
                <a:t>          Vergelijkingen van de vorm </a:t>
              </a:r>
              <a:br>
                <a:rPr lang="nl-BE" altLang="nl-BE">
                  <a:solidFill>
                    <a:srgbClr val="174691"/>
                  </a:solidFill>
                  <a:latin typeface="Impact" panose="020B0806030902050204" pitchFamily="34" charset="0"/>
                </a:rPr>
              </a:br>
              <a:r>
                <a:rPr lang="nl-BE" altLang="nl-BE">
                  <a:solidFill>
                    <a:srgbClr val="174691"/>
                  </a:solidFill>
                  <a:latin typeface="Impact" panose="020B0806030902050204" pitchFamily="34" charset="0"/>
                </a:rPr>
                <a:t>         ax + b = cx + d oplossen</a:t>
              </a:r>
              <a:endParaRPr lang="nl-NL" altLang="nl-BE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9255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 altLang="nl-BE">
                  <a:solidFill>
                    <a:srgbClr val="FCFDFE"/>
                  </a:solidFill>
                  <a:latin typeface="Impact" panose="020B0806030902050204" pitchFamily="34" charset="0"/>
                </a:rPr>
                <a:t>G7</a:t>
              </a:r>
              <a:endParaRPr lang="nl-BE" altLang="nl-BE">
                <a:latin typeface="Impact" panose="020B080603090205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/>
      <p:bldP spid="14346" grpId="0"/>
      <p:bldP spid="14356" grpId="0"/>
      <p:bldP spid="14357" grpId="0"/>
      <p:bldP spid="14358" grpId="0"/>
      <p:bldP spid="14359" grpId="0"/>
      <p:bldP spid="14360" grpId="0"/>
      <p:bldP spid="14361" grpId="0"/>
      <p:bldP spid="14362" grpId="0"/>
      <p:bldP spid="14363" grpId="0"/>
      <p:bldP spid="14379" grpId="0" animBg="1"/>
      <p:bldP spid="14381" grpId="0"/>
      <p:bldP spid="14382" grpId="0" animBg="1"/>
      <p:bldP spid="14383" grpId="0"/>
      <p:bldP spid="14384" grpId="0" animBg="1"/>
      <p:bldP spid="14385" grpId="0"/>
      <p:bldP spid="14386" grpId="0" animBg="1"/>
      <p:bldP spid="14387" grpId="0"/>
      <p:bldP spid="14388" grpId="0" animBg="1"/>
      <p:bldP spid="14389" grpId="0"/>
      <p:bldP spid="14393" grpId="0"/>
      <p:bldP spid="14394" grpId="0"/>
      <p:bldP spid="14395" grpId="0"/>
      <p:bldP spid="14396" grpId="0"/>
      <p:bldP spid="14397" grpId="0"/>
      <p:bldP spid="14398" grpId="0"/>
      <p:bldP spid="14399" grpId="0"/>
      <p:bldP spid="14400" grpId="0"/>
      <p:bldP spid="14401" grpId="0"/>
      <p:bldP spid="14402" grpId="0"/>
      <p:bldP spid="14403" grpId="0"/>
      <p:bldP spid="14404" grpId="0"/>
      <p:bldP spid="34826" grpId="0" animBg="1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770</TotalTime>
  <Words>655</Words>
  <Application>Microsoft Office PowerPoint</Application>
  <PresentationFormat>Diavoorstelling (4:3)</PresentationFormat>
  <Paragraphs>134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8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7" baseType="lpstr">
      <vt:lpstr>Arial</vt:lpstr>
      <vt:lpstr>Calibri</vt:lpstr>
      <vt:lpstr>Comic Sans MS</vt:lpstr>
      <vt:lpstr>Impact</vt:lpstr>
      <vt:lpstr>Times New Roman</vt:lpstr>
      <vt:lpstr>Verdana</vt:lpstr>
      <vt:lpstr>Wingdings</vt:lpstr>
      <vt:lpstr>Wingdings 2</vt:lpstr>
      <vt:lpstr>Standaardontwerp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Evenredigheden</dc:title>
  <dc:creator>Snijers André</dc:creator>
  <cp:lastModifiedBy>andre snijers</cp:lastModifiedBy>
  <cp:revision>41</cp:revision>
  <dcterms:created xsi:type="dcterms:W3CDTF">2009-11-24T15:08:55Z</dcterms:created>
  <dcterms:modified xsi:type="dcterms:W3CDTF">2013-12-16T16:55:40Z</dcterms:modified>
</cp:coreProperties>
</file>