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70" r:id="rId4"/>
    <p:sldId id="258" r:id="rId5"/>
    <p:sldId id="273" r:id="rId6"/>
    <p:sldId id="267" r:id="rId7"/>
    <p:sldId id="274" r:id="rId8"/>
    <p:sldId id="266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F064FF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F2E1C5-5F1F-4C7E-92C9-EF1FDDF20B43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641215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DA391-68C1-485C-944E-15747FC75B8E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906409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3191E-85ED-48A7-A9C7-0296B260AF9D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09655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9F1E0-668B-4DE7-9CDD-31AF2F3EC1A7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69760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8C1C4-13A0-42B3-BB39-554F49B1E453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547361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7E7716-78F6-4FD2-804A-352A878DCB94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74953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D6C8A-55FD-409D-B19A-37BD2877EE90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74785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17050-A59E-409B-85AA-7F9586016616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05148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D26064-C9D7-4325-975C-4C2BBD38912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7059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73113-D7DB-4BCA-BBE1-1D35651393A1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81798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F997E-1FF9-48D8-8AFB-BC87346E04D4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99258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DAD6122-DE0C-4727-9032-2F22C5F646B3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2.%20Pelckmans%202de%20jaar%20-%20versie%202%20-%20W2013\00.%20Matrix%202de%20jaar\01.%20Matrix%202%20-%20Presentaties%20en%20applets%20getallenleer\07a_vergelijking_ax_b_cx_d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2.%20Pelckmans%202de%20jaar%20-%20versie%202%20-%20W2013\00.%20Matrix%202de%20jaar\01.%20Matrix%202%20-%20Presentaties%20en%20applets%20getallenleer\07b_vergelijking_haakjes_distributief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le:///C:\02.%20Pelckmans%202de%20jaar%20-%20versie%202%20-%20W2013\00.%20Matrix%202de%20jaar\01.%20Matrix%202%20-%20Presentaties%20en%20applets%20getallenleer\07c_vergelijking_haakjes_haakjesrege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alt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Vergelijkingen van de vorm</a:t>
            </a:r>
            <a:br>
              <a:rPr lang="nl-BE" alt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alt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ax + b = cx + d oplossen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nl-BE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alt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M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A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R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T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X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I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W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K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U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N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E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D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I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S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alt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alt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altLang="nl-BE" sz="2400" b="1">
                    <a:solidFill>
                      <a:srgbClr val="174691"/>
                    </a:solidFill>
                  </a:rPr>
                  <a:t>2</a:t>
                </a:r>
                <a:endParaRPr lang="nl-NL" altLang="nl-BE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alt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G7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45050" y="1838325"/>
            <a:ext cx="1382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Stappenplan</a:t>
            </a:r>
            <a:endParaRPr lang="nl-NL" altLang="nl-BE" b="1" i="1">
              <a:latin typeface="Calibri" panose="020F050202020403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7663" y="1844675"/>
            <a:ext cx="1920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3x + 100 = 8x - 150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816475" y="2336800"/>
            <a:ext cx="4076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 </a:t>
            </a:r>
            <a:r>
              <a:rPr lang="nl-BE" altLang="nl-BE">
                <a:latin typeface="Calibri" panose="020F0502020204030204" pitchFamily="34" charset="0"/>
              </a:rPr>
              <a:t>Onderstreep de termen die van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plaats moeten veranderen.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787900" y="4479925"/>
            <a:ext cx="3887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sym typeface="Wingdings 2" panose="05020102010507070707" pitchFamily="18" charset="2"/>
              </a:rPr>
              <a:t></a:t>
            </a:r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 altLang="nl-BE">
                <a:latin typeface="Calibri" panose="020F0502020204030204" pitchFamily="34" charset="0"/>
              </a:rPr>
              <a:t>Tel in beide leden de termen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787900" y="4992688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sym typeface="Wingdings 2" panose="05020102010507070707" pitchFamily="18" charset="2"/>
              </a:rPr>
              <a:t></a:t>
            </a:r>
            <a:r>
              <a:rPr lang="nl-BE" altLang="nl-BE"/>
              <a:t> </a:t>
            </a:r>
            <a:r>
              <a:rPr lang="nl-BE" altLang="nl-BE">
                <a:latin typeface="Calibri" panose="020F0502020204030204" pitchFamily="34" charset="0"/>
              </a:rPr>
              <a:t>Los de vergelijking van de vorm ax = b op.</a:t>
            </a:r>
            <a:endParaRPr lang="nl-NL" altLang="nl-BE">
              <a:latin typeface="Calibri" panose="020F0502020204030204" pitchFamily="34" charset="0"/>
            </a:endParaRPr>
          </a:p>
        </p:txBody>
      </p:sp>
      <p:grpSp>
        <p:nvGrpSpPr>
          <p:cNvPr id="5167" name="Group 47"/>
          <p:cNvGrpSpPr>
            <a:grpSpLocks/>
          </p:cNvGrpSpPr>
          <p:nvPr/>
        </p:nvGrpSpPr>
        <p:grpSpPr bwMode="auto">
          <a:xfrm>
            <a:off x="755650" y="2144713"/>
            <a:ext cx="922338" cy="0"/>
            <a:chOff x="476" y="1351"/>
            <a:chExt cx="581" cy="0"/>
          </a:xfrm>
        </p:grpSpPr>
        <p:sp>
          <p:nvSpPr>
            <p:cNvPr id="3105" name="Line 15"/>
            <p:cNvSpPr>
              <a:spLocks noChangeShapeType="1"/>
            </p:cNvSpPr>
            <p:nvPr/>
          </p:nvSpPr>
          <p:spPr bwMode="auto">
            <a:xfrm>
              <a:off x="476" y="1351"/>
              <a:ext cx="272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106" name="Line 16"/>
            <p:cNvSpPr>
              <a:spLocks noChangeShapeType="1"/>
            </p:cNvSpPr>
            <p:nvPr/>
          </p:nvSpPr>
          <p:spPr bwMode="auto">
            <a:xfrm>
              <a:off x="898" y="1351"/>
              <a:ext cx="159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5139" name="AutoShape 19"/>
          <p:cNvSpPr>
            <a:spLocks noChangeArrowheads="1"/>
          </p:cNvSpPr>
          <p:nvPr/>
        </p:nvSpPr>
        <p:spPr bwMode="auto">
          <a:xfrm rot="5400000">
            <a:off x="1151731" y="4906169"/>
            <a:ext cx="360363" cy="142875"/>
          </a:xfrm>
          <a:prstGeom prst="leftRightArrow">
            <a:avLst>
              <a:gd name="adj1" fmla="val 50000"/>
              <a:gd name="adj2" fmla="val 5044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grpSp>
        <p:nvGrpSpPr>
          <p:cNvPr id="5164" name="Group 44"/>
          <p:cNvGrpSpPr>
            <a:grpSpLocks/>
          </p:cNvGrpSpPr>
          <p:nvPr/>
        </p:nvGrpSpPr>
        <p:grpSpPr bwMode="auto">
          <a:xfrm>
            <a:off x="1266825" y="2265363"/>
            <a:ext cx="2297113" cy="371475"/>
            <a:chOff x="295" y="1190"/>
            <a:chExt cx="1447" cy="234"/>
          </a:xfrm>
        </p:grpSpPr>
        <p:sp>
          <p:nvSpPr>
            <p:cNvPr id="3103" name="AutoShape 18"/>
            <p:cNvSpPr>
              <a:spLocks noChangeArrowheads="1"/>
            </p:cNvSpPr>
            <p:nvPr/>
          </p:nvSpPr>
          <p:spPr bwMode="auto">
            <a:xfrm rot="5400000">
              <a:off x="226" y="1259"/>
              <a:ext cx="227" cy="90"/>
            </a:xfrm>
            <a:prstGeom prst="leftRightArrow">
              <a:avLst>
                <a:gd name="adj1" fmla="val 50000"/>
                <a:gd name="adj2" fmla="val 504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3104" name="Text Box 22"/>
            <p:cNvSpPr txBox="1">
              <a:spLocks noChangeArrowheads="1"/>
            </p:cNvSpPr>
            <p:nvPr/>
          </p:nvSpPr>
          <p:spPr bwMode="auto">
            <a:xfrm>
              <a:off x="385" y="1193"/>
              <a:ext cx="135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Beide leden -8x - 100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42925" y="2708275"/>
            <a:ext cx="1946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3x - 8x = -150 - 100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874713" y="3562350"/>
            <a:ext cx="110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-5x = -250</a:t>
            </a:r>
          </a:p>
        </p:txBody>
      </p:sp>
      <p:grpSp>
        <p:nvGrpSpPr>
          <p:cNvPr id="5165" name="Group 45"/>
          <p:cNvGrpSpPr>
            <a:grpSpLocks/>
          </p:cNvGrpSpPr>
          <p:nvPr/>
        </p:nvGrpSpPr>
        <p:grpSpPr bwMode="auto">
          <a:xfrm>
            <a:off x="1250950" y="3119438"/>
            <a:ext cx="1881188" cy="374650"/>
            <a:chOff x="295" y="1863"/>
            <a:chExt cx="1185" cy="236"/>
          </a:xfrm>
        </p:grpSpPr>
        <p:sp>
          <p:nvSpPr>
            <p:cNvPr id="3101" name="AutoShape 21"/>
            <p:cNvSpPr>
              <a:spLocks noChangeArrowheads="1"/>
            </p:cNvSpPr>
            <p:nvPr/>
          </p:nvSpPr>
          <p:spPr bwMode="auto">
            <a:xfrm rot="5400000">
              <a:off x="226" y="1932"/>
              <a:ext cx="227" cy="90"/>
            </a:xfrm>
            <a:prstGeom prst="leftRightArrow">
              <a:avLst>
                <a:gd name="adj1" fmla="val 50000"/>
                <a:gd name="adj2" fmla="val 504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3102" name="Text Box 25"/>
            <p:cNvSpPr txBox="1">
              <a:spLocks noChangeArrowheads="1"/>
            </p:cNvSpPr>
            <p:nvPr/>
          </p:nvSpPr>
          <p:spPr bwMode="auto">
            <a:xfrm>
              <a:off x="385" y="1868"/>
              <a:ext cx="10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Termen optellen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166" name="Group 46"/>
          <p:cNvGrpSpPr>
            <a:grpSpLocks/>
          </p:cNvGrpSpPr>
          <p:nvPr/>
        </p:nvGrpSpPr>
        <p:grpSpPr bwMode="auto">
          <a:xfrm>
            <a:off x="1255713" y="3956050"/>
            <a:ext cx="2740025" cy="373063"/>
            <a:chOff x="295" y="2544"/>
            <a:chExt cx="1726" cy="235"/>
          </a:xfrm>
        </p:grpSpPr>
        <p:sp>
          <p:nvSpPr>
            <p:cNvPr id="3099" name="AutoShape 20"/>
            <p:cNvSpPr>
              <a:spLocks noChangeArrowheads="1"/>
            </p:cNvSpPr>
            <p:nvPr/>
          </p:nvSpPr>
          <p:spPr bwMode="auto">
            <a:xfrm rot="5400000">
              <a:off x="226" y="2613"/>
              <a:ext cx="227" cy="90"/>
            </a:xfrm>
            <a:prstGeom prst="leftRightArrow">
              <a:avLst>
                <a:gd name="adj1" fmla="val 50000"/>
                <a:gd name="adj2" fmla="val 5044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3100" name="Text Box 26"/>
            <p:cNvSpPr txBox="1">
              <a:spLocks noChangeArrowheads="1"/>
            </p:cNvSpPr>
            <p:nvPr/>
          </p:nvSpPr>
          <p:spPr bwMode="auto">
            <a:xfrm>
              <a:off x="385" y="2548"/>
              <a:ext cx="1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Beide leden delen door -5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073150" y="4403725"/>
            <a:ext cx="1411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x = -250 : (-5)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101725" y="5240338"/>
            <a:ext cx="733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x = 50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50825" y="568325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Controle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331913" y="6130925"/>
            <a:ext cx="2960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3 . </a:t>
            </a:r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</a:rPr>
              <a:t>50</a:t>
            </a:r>
            <a:r>
              <a:rPr lang="nl-NL" altLang="nl-BE">
                <a:latin typeface="Calibri" panose="020F0502020204030204" pitchFamily="34" charset="0"/>
              </a:rPr>
              <a:t> + 100 = 150 + 100 = 250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1331913" y="6491288"/>
            <a:ext cx="2871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8 . </a:t>
            </a:r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</a:rPr>
              <a:t>50</a:t>
            </a:r>
            <a:r>
              <a:rPr lang="nl-NL" altLang="nl-BE">
                <a:latin typeface="Calibri" panose="020F0502020204030204" pitchFamily="34" charset="0"/>
              </a:rPr>
              <a:t> - 150 = 400 - 150 = 250</a:t>
            </a: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265113" y="6121400"/>
            <a:ext cx="993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linkerlid: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50825" y="6470650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rechterlid: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4787900" y="5516563"/>
            <a:ext cx="3779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nl-BE" altLang="nl-BE" sz="1800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 </a:t>
            </a:r>
            <a:r>
              <a:rPr lang="nl-BE" altLang="nl-BE" sz="1800">
                <a:latin typeface="Calibri" panose="020F0502020204030204" pitchFamily="34" charset="0"/>
              </a:rPr>
              <a:t>Controleer je oplossing.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41433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Vergelijkingen van de vorm ax + b = cx + d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09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309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van de vorm 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ax + b = cx + d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9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G7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4799013" y="3135313"/>
            <a:ext cx="42052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 </a:t>
            </a:r>
            <a:r>
              <a:rPr lang="nl-BE" altLang="nl-BE">
                <a:latin typeface="Calibri" panose="020F0502020204030204" pitchFamily="34" charset="0"/>
              </a:rPr>
              <a:t>Noteer in één lid de termen met factor x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en in het andere lid de termen zonder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factor x door in beide leden dezelfde 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bewerking uit te voeren.</a:t>
            </a:r>
            <a:endParaRPr lang="nl-NL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32" grpId="0"/>
      <p:bldP spid="5133" grpId="0"/>
      <p:bldP spid="5134" grpId="0"/>
      <p:bldP spid="5139" grpId="0" animBg="1"/>
      <p:bldP spid="5143" grpId="0"/>
      <p:bldP spid="5144" grpId="0"/>
      <p:bldP spid="5147" grpId="0"/>
      <p:bldP spid="5148" grpId="0"/>
      <p:bldP spid="5149" grpId="0"/>
      <p:bldP spid="5150" grpId="0"/>
      <p:bldP spid="5151" grpId="0"/>
      <p:bldP spid="5155" grpId="0"/>
      <p:bldP spid="5156" grpId="0"/>
      <p:bldP spid="8" grpId="0"/>
      <p:bldP spid="34826" grpId="0" animBg="1"/>
      <p:bldP spid="51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50355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Vergelijkingen van de vorm ax + b = cx + d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09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4102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van de vorm 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ax + b = cx + d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03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G7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23850" y="1916113"/>
            <a:ext cx="1687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Extra voorbeeld</a:t>
            </a:r>
            <a:endParaRPr lang="nl-NL" altLang="nl-BE" b="1" i="1">
              <a:latin typeface="Calibri" panose="020F0502020204030204" pitchFamily="34" charset="0"/>
            </a:endParaRPr>
          </a:p>
        </p:txBody>
      </p:sp>
      <p:sp>
        <p:nvSpPr>
          <p:cNvPr id="12" name="AutoShape 3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57238" y="249396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  <p:bldP spid="1846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773613" y="1909763"/>
            <a:ext cx="1382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Stappenplan</a:t>
            </a:r>
            <a:endParaRPr lang="nl-NL" altLang="nl-BE" b="1" i="1">
              <a:latin typeface="Calibri" panose="020F0502020204030204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22263" y="189865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3 . (5 - x) = 27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4716463" y="2420938"/>
            <a:ext cx="3000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 </a:t>
            </a:r>
            <a:r>
              <a:rPr lang="nl-NL" altLang="nl-BE">
                <a:latin typeface="Calibri" panose="020F0502020204030204" pitchFamily="34" charset="0"/>
              </a:rPr>
              <a:t>Werk eerst de haakjes weg.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716463" y="2951163"/>
            <a:ext cx="431958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 </a:t>
            </a:r>
            <a:r>
              <a:rPr lang="nl-BE" altLang="nl-BE">
                <a:latin typeface="Calibri" panose="020F0502020204030204" pitchFamily="34" charset="0"/>
              </a:rPr>
              <a:t>Noteer in één lid de termen met x en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in het andere lid de termen zonder x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door in beide leden dezelfde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bewerking uit te voeren.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Onderstreep de termen die van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plaats veranderen.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643438" y="4862513"/>
            <a:ext cx="4321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 </a:t>
            </a:r>
            <a:r>
              <a:rPr lang="nl-BE" altLang="nl-BE">
                <a:latin typeface="Calibri" panose="020F0502020204030204" pitchFamily="34" charset="0"/>
              </a:rPr>
              <a:t>Tel in beide leden de termen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4643438" y="5384800"/>
            <a:ext cx="4310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 </a:t>
            </a:r>
            <a:r>
              <a:rPr lang="nl-BE" altLang="nl-BE">
                <a:latin typeface="Calibri" panose="020F0502020204030204" pitchFamily="34" charset="0"/>
              </a:rPr>
              <a:t>Los de vergelijking van de vorm ax = b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508000" y="2630488"/>
            <a:ext cx="1255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15 - 3x = 27</a:t>
            </a:r>
          </a:p>
        </p:txBody>
      </p:sp>
      <p:sp>
        <p:nvSpPr>
          <p:cNvPr id="6166" name="Rectangle 22"/>
          <p:cNvSpPr>
            <a:spLocks noChangeArrowheads="1"/>
          </p:cNvSpPr>
          <p:nvPr/>
        </p:nvSpPr>
        <p:spPr bwMode="auto">
          <a:xfrm>
            <a:off x="869950" y="3349625"/>
            <a:ext cx="1325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-3x = 27 - 15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889000" y="4070350"/>
            <a:ext cx="919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-3x = 12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1065213" y="479107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x = 12 : (-3)</a:t>
            </a: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1076325" y="5510213"/>
            <a:ext cx="687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x = -4</a:t>
            </a:r>
          </a:p>
        </p:txBody>
      </p:sp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609600" y="2924175"/>
            <a:ext cx="217488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grpSp>
        <p:nvGrpSpPr>
          <p:cNvPr id="6188" name="Group 44"/>
          <p:cNvGrpSpPr>
            <a:grpSpLocks/>
          </p:cNvGrpSpPr>
          <p:nvPr/>
        </p:nvGrpSpPr>
        <p:grpSpPr bwMode="auto">
          <a:xfrm>
            <a:off x="1285875" y="4427538"/>
            <a:ext cx="2740025" cy="369887"/>
            <a:chOff x="249" y="2474"/>
            <a:chExt cx="1726" cy="233"/>
          </a:xfrm>
        </p:grpSpPr>
        <p:sp>
          <p:nvSpPr>
            <p:cNvPr id="5156" name="Text Box 29"/>
            <p:cNvSpPr txBox="1">
              <a:spLocks noChangeArrowheads="1"/>
            </p:cNvSpPr>
            <p:nvPr/>
          </p:nvSpPr>
          <p:spPr bwMode="auto">
            <a:xfrm>
              <a:off x="339" y="2474"/>
              <a:ext cx="16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Beide leden delen door -3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7" name="AutoShape 37"/>
            <p:cNvSpPr>
              <a:spLocks noChangeArrowheads="1"/>
            </p:cNvSpPr>
            <p:nvPr/>
          </p:nvSpPr>
          <p:spPr bwMode="auto">
            <a:xfrm rot="5400000">
              <a:off x="181" y="2549"/>
              <a:ext cx="226" cy="90"/>
            </a:xfrm>
            <a:prstGeom prst="leftRightArrow">
              <a:avLst>
                <a:gd name="adj1" fmla="val 50000"/>
                <a:gd name="adj2" fmla="val 50222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6187" name="Group 43"/>
          <p:cNvGrpSpPr>
            <a:grpSpLocks/>
          </p:cNvGrpSpPr>
          <p:nvPr/>
        </p:nvGrpSpPr>
        <p:grpSpPr bwMode="auto">
          <a:xfrm>
            <a:off x="1273175" y="3709988"/>
            <a:ext cx="1881188" cy="366712"/>
            <a:chOff x="249" y="1997"/>
            <a:chExt cx="1185" cy="231"/>
          </a:xfrm>
        </p:grpSpPr>
        <p:sp>
          <p:nvSpPr>
            <p:cNvPr id="5154" name="Text Box 25"/>
            <p:cNvSpPr txBox="1">
              <a:spLocks noChangeArrowheads="1"/>
            </p:cNvSpPr>
            <p:nvPr/>
          </p:nvSpPr>
          <p:spPr bwMode="auto">
            <a:xfrm>
              <a:off x="339" y="1997"/>
              <a:ext cx="10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Termen optellen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5" name="AutoShape 38"/>
            <p:cNvSpPr>
              <a:spLocks noChangeArrowheads="1"/>
            </p:cNvSpPr>
            <p:nvPr/>
          </p:nvSpPr>
          <p:spPr bwMode="auto">
            <a:xfrm rot="5400000">
              <a:off x="181" y="2068"/>
              <a:ext cx="226" cy="90"/>
            </a:xfrm>
            <a:prstGeom prst="leftRightArrow">
              <a:avLst>
                <a:gd name="adj1" fmla="val 50000"/>
                <a:gd name="adj2" fmla="val 50222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6186" name="Group 42"/>
          <p:cNvGrpSpPr>
            <a:grpSpLocks/>
          </p:cNvGrpSpPr>
          <p:nvPr/>
        </p:nvGrpSpPr>
        <p:grpSpPr bwMode="auto">
          <a:xfrm>
            <a:off x="1255713" y="2989263"/>
            <a:ext cx="1784350" cy="368300"/>
            <a:chOff x="250" y="1525"/>
            <a:chExt cx="1124" cy="232"/>
          </a:xfrm>
        </p:grpSpPr>
        <p:sp>
          <p:nvSpPr>
            <p:cNvPr id="5152" name="Text Box 21"/>
            <p:cNvSpPr txBox="1">
              <a:spLocks noChangeArrowheads="1"/>
            </p:cNvSpPr>
            <p:nvPr/>
          </p:nvSpPr>
          <p:spPr bwMode="auto">
            <a:xfrm>
              <a:off x="339" y="1526"/>
              <a:ext cx="10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Beide leden -15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3" name="AutoShape 39"/>
            <p:cNvSpPr>
              <a:spLocks noChangeArrowheads="1"/>
            </p:cNvSpPr>
            <p:nvPr/>
          </p:nvSpPr>
          <p:spPr bwMode="auto">
            <a:xfrm rot="5400000">
              <a:off x="182" y="1593"/>
              <a:ext cx="226" cy="90"/>
            </a:xfrm>
            <a:prstGeom prst="leftRightArrow">
              <a:avLst>
                <a:gd name="adj1" fmla="val 50000"/>
                <a:gd name="adj2" fmla="val 50222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6184" name="AutoShape 40"/>
          <p:cNvSpPr>
            <a:spLocks noChangeArrowheads="1"/>
          </p:cNvSpPr>
          <p:nvPr/>
        </p:nvSpPr>
        <p:spPr bwMode="auto">
          <a:xfrm rot="5400000">
            <a:off x="1185863" y="5265738"/>
            <a:ext cx="358775" cy="142875"/>
          </a:xfrm>
          <a:prstGeom prst="leftRightArrow">
            <a:avLst>
              <a:gd name="adj1" fmla="val 50000"/>
              <a:gd name="adj2" fmla="val 5022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4643438" y="5905500"/>
            <a:ext cx="3490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nl-BE" altLang="nl-BE" sz="1800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BE" altLang="nl-BE" sz="1800">
                <a:latin typeface="Calibri" panose="020F0502020204030204" pitchFamily="34" charset="0"/>
              </a:rPr>
              <a:t> Controleer je oplossing.</a:t>
            </a:r>
          </a:p>
        </p:txBody>
      </p:sp>
      <p:sp>
        <p:nvSpPr>
          <p:cNvPr id="6191" name="Text Box 47"/>
          <p:cNvSpPr txBox="1">
            <a:spLocks noChangeArrowheads="1"/>
          </p:cNvSpPr>
          <p:nvPr/>
        </p:nvSpPr>
        <p:spPr bwMode="auto">
          <a:xfrm>
            <a:off x="250825" y="5942013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Controle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265113" y="6230938"/>
            <a:ext cx="993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linkerlid: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250825" y="65182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rechterlid: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6194" name="Text Box 50"/>
          <p:cNvSpPr txBox="1">
            <a:spLocks noChangeArrowheads="1"/>
          </p:cNvSpPr>
          <p:nvPr/>
        </p:nvSpPr>
        <p:spPr bwMode="auto">
          <a:xfrm>
            <a:off x="1331913" y="6230938"/>
            <a:ext cx="22844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3 . [5 - </a:t>
            </a:r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(-4)</a:t>
            </a:r>
            <a:r>
              <a:rPr lang="nl-BE" altLang="nl-BE">
                <a:latin typeface="Calibri" panose="020F0502020204030204" pitchFamily="34" charset="0"/>
              </a:rPr>
              <a:t>] = 3 . 9 = 27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1331913" y="6518275"/>
            <a:ext cx="41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27</a:t>
            </a:r>
            <a:endParaRPr lang="nl-NL" altLang="nl-BE">
              <a:latin typeface="Calibri" panose="020F0502020204030204" pitchFamily="34" charset="0"/>
            </a:endParaRPr>
          </a:p>
        </p:txBody>
      </p:sp>
      <p:grpSp>
        <p:nvGrpSpPr>
          <p:cNvPr id="6197" name="Group 53"/>
          <p:cNvGrpSpPr>
            <a:grpSpLocks/>
          </p:cNvGrpSpPr>
          <p:nvPr/>
        </p:nvGrpSpPr>
        <p:grpSpPr bwMode="auto">
          <a:xfrm>
            <a:off x="1258888" y="2247900"/>
            <a:ext cx="3201987" cy="388938"/>
            <a:chOff x="249" y="1026"/>
            <a:chExt cx="2017" cy="245"/>
          </a:xfrm>
        </p:grpSpPr>
        <p:sp>
          <p:nvSpPr>
            <p:cNvPr id="5149" name="AutoShape 14"/>
            <p:cNvSpPr>
              <a:spLocks noChangeArrowheads="1"/>
            </p:cNvSpPr>
            <p:nvPr/>
          </p:nvSpPr>
          <p:spPr bwMode="auto">
            <a:xfrm rot="5400000">
              <a:off x="181" y="1094"/>
              <a:ext cx="226" cy="90"/>
            </a:xfrm>
            <a:prstGeom prst="leftRightArrow">
              <a:avLst>
                <a:gd name="adj1" fmla="val 50000"/>
                <a:gd name="adj2" fmla="val 50222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5150" name="Text Box 15"/>
            <p:cNvSpPr txBox="1">
              <a:spLocks noChangeArrowheads="1"/>
            </p:cNvSpPr>
            <p:nvPr/>
          </p:nvSpPr>
          <p:spPr bwMode="auto">
            <a:xfrm>
              <a:off x="339" y="1034"/>
              <a:ext cx="177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“.” is distributief t.o.v.“+” in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51" name="Rectangle 52"/>
            <p:cNvSpPr>
              <a:spLocks noChangeArrowheads="1"/>
            </p:cNvSpPr>
            <p:nvPr/>
          </p:nvSpPr>
          <p:spPr bwMode="auto">
            <a:xfrm>
              <a:off x="2020" y="1040"/>
              <a:ext cx="2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ℚ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57300"/>
            <a:ext cx="2743200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Vergelijkingen met haakjes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46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47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van de vorm 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ax + b = cx + d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48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G7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53" grpId="0"/>
      <p:bldP spid="6154" grpId="0"/>
      <p:bldP spid="6155" grpId="0"/>
      <p:bldP spid="6156" grpId="0"/>
      <p:bldP spid="6162" grpId="0"/>
      <p:bldP spid="6166" grpId="0"/>
      <p:bldP spid="6170" grpId="0"/>
      <p:bldP spid="6174" grpId="0"/>
      <p:bldP spid="6178" grpId="0"/>
      <p:bldP spid="6180" grpId="0" animBg="1"/>
      <p:bldP spid="6184" grpId="0" animBg="1"/>
      <p:bldP spid="8" grpId="0"/>
      <p:bldP spid="6191" grpId="0"/>
      <p:bldP spid="6192" grpId="0"/>
      <p:bldP spid="6193" grpId="0"/>
      <p:bldP spid="6194" grpId="0"/>
      <p:bldP spid="6195" grpId="0"/>
      <p:bldP spid="348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6353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Vergelijkingen met haakjes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6147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5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van de vorm 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ax + b = cx + d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5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G7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23850" y="1916113"/>
            <a:ext cx="619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Haakjes verdrijven met behulp van de distributieve eigenschap.</a:t>
            </a:r>
          </a:p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Extra voorbeeld</a:t>
            </a:r>
            <a:endParaRPr lang="nl-NL" altLang="nl-BE" b="1" i="1">
              <a:latin typeface="Calibri" panose="020F0502020204030204" pitchFamily="34" charset="0"/>
            </a:endParaRPr>
          </a:p>
        </p:txBody>
      </p:sp>
      <p:sp>
        <p:nvSpPr>
          <p:cNvPr id="12" name="AutoShape 3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57238" y="2781300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  <p:bldP spid="21512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830763" y="1785938"/>
            <a:ext cx="1254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sz="1600" b="1" i="1">
                <a:latin typeface="Calibri" panose="020F0502020204030204" pitchFamily="34" charset="0"/>
              </a:rPr>
              <a:t>Stappenplan</a:t>
            </a:r>
            <a:endParaRPr lang="nl-NL" altLang="nl-BE" sz="1600" b="1" i="1">
              <a:latin typeface="Calibri" panose="020F0502020204030204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65125" y="1766888"/>
            <a:ext cx="1685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47 - (5 - 2x) = 26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787900" y="2276475"/>
            <a:ext cx="3000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</a:t>
            </a:r>
            <a:r>
              <a:rPr lang="nl-NL" altLang="nl-BE">
                <a:latin typeface="Calibri" panose="020F0502020204030204" pitchFamily="34" charset="0"/>
              </a:rPr>
              <a:t> Werk eerst de haakjes weg.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4786313" y="2797175"/>
            <a:ext cx="42497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  <a:r>
              <a:rPr lang="nl-BE" altLang="nl-BE">
                <a:latin typeface="Calibri" panose="020F0502020204030204" pitchFamily="34" charset="0"/>
              </a:rPr>
              <a:t> Schrijf in één lid de termen met x en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in het andere lid de termen zonder x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door in beide leden dezelfde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bewerking uit te voeren.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Onderstreep de termen die van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     plaats veranderen.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4787900" y="4692650"/>
            <a:ext cx="3960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  <a:r>
              <a:rPr lang="nl-BE" altLang="nl-BE">
                <a:latin typeface="Calibri" panose="020F0502020204030204" pitchFamily="34" charset="0"/>
                <a:sym typeface="Wingdings 2" panose="05020102010507070707" pitchFamily="18" charset="2"/>
              </a:rPr>
              <a:t> </a:t>
            </a:r>
            <a:r>
              <a:rPr lang="nl-BE" altLang="nl-BE">
                <a:latin typeface="Calibri" panose="020F0502020204030204" pitchFamily="34" charset="0"/>
              </a:rPr>
              <a:t>Tel in beide leden de termen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4794250" y="5207000"/>
            <a:ext cx="4310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  <a:r>
              <a:rPr lang="nl-BE" altLang="nl-BE">
                <a:latin typeface="Calibri" panose="020F0502020204030204" pitchFamily="34" charset="0"/>
              </a:rPr>
              <a:t> Los de vergelijking van de vorm ax = b op.</a:t>
            </a:r>
            <a:endParaRPr lang="nl-NL" altLang="nl-BE">
              <a:latin typeface="Calibri" panose="020F0502020204030204" pitchFamily="34" charset="0"/>
            </a:endParaRPr>
          </a:p>
        </p:txBody>
      </p:sp>
      <p:grpSp>
        <p:nvGrpSpPr>
          <p:cNvPr id="15408" name="Group 48"/>
          <p:cNvGrpSpPr>
            <a:grpSpLocks/>
          </p:cNvGrpSpPr>
          <p:nvPr/>
        </p:nvGrpSpPr>
        <p:grpSpPr bwMode="auto">
          <a:xfrm>
            <a:off x="1547813" y="2125663"/>
            <a:ext cx="1566862" cy="366712"/>
            <a:chOff x="249" y="1051"/>
            <a:chExt cx="987" cy="231"/>
          </a:xfrm>
        </p:grpSpPr>
        <p:sp>
          <p:nvSpPr>
            <p:cNvPr id="7205" name="AutoShape 15"/>
            <p:cNvSpPr>
              <a:spLocks noChangeArrowheads="1"/>
            </p:cNvSpPr>
            <p:nvPr/>
          </p:nvSpPr>
          <p:spPr bwMode="auto">
            <a:xfrm rot="5400000">
              <a:off x="181" y="1122"/>
              <a:ext cx="226" cy="90"/>
            </a:xfrm>
            <a:prstGeom prst="leftRightArrow">
              <a:avLst>
                <a:gd name="adj1" fmla="val 50000"/>
                <a:gd name="adj2" fmla="val 50222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  <p:sp>
          <p:nvSpPr>
            <p:cNvPr id="7206" name="Text Box 16"/>
            <p:cNvSpPr txBox="1">
              <a:spLocks noChangeArrowheads="1"/>
            </p:cNvSpPr>
            <p:nvPr/>
          </p:nvSpPr>
          <p:spPr bwMode="auto">
            <a:xfrm>
              <a:off x="339" y="1051"/>
              <a:ext cx="8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Haakjesregel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460375" y="2486025"/>
            <a:ext cx="159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47 - 5 + 2x = 26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1203325" y="3206750"/>
            <a:ext cx="1590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2x = 26 - 47 + 5</a:t>
            </a:r>
          </a:p>
        </p:txBody>
      </p: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1209675" y="3895725"/>
            <a:ext cx="1008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2x = -16</a:t>
            </a:r>
            <a:r>
              <a:rPr lang="nl-NL" altLang="nl-BE" sz="2000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1336675" y="4646613"/>
            <a:ext cx="108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x = -16 : 2</a:t>
            </a: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1352550" y="5294313"/>
            <a:ext cx="687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x = -8</a:t>
            </a:r>
          </a:p>
        </p:txBody>
      </p:sp>
      <p:grpSp>
        <p:nvGrpSpPr>
          <p:cNvPr id="15417" name="Group 57"/>
          <p:cNvGrpSpPr>
            <a:grpSpLocks/>
          </p:cNvGrpSpPr>
          <p:nvPr/>
        </p:nvGrpSpPr>
        <p:grpSpPr bwMode="auto">
          <a:xfrm>
            <a:off x="569913" y="2781300"/>
            <a:ext cx="512762" cy="0"/>
            <a:chOff x="308" y="1525"/>
            <a:chExt cx="323" cy="0"/>
          </a:xfrm>
        </p:grpSpPr>
        <p:sp>
          <p:nvSpPr>
            <p:cNvPr id="7203" name="Line 33"/>
            <p:cNvSpPr>
              <a:spLocks noChangeShapeType="1"/>
            </p:cNvSpPr>
            <p:nvPr/>
          </p:nvSpPr>
          <p:spPr bwMode="auto">
            <a:xfrm>
              <a:off x="308" y="1525"/>
              <a:ext cx="137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7204" name="Line 35"/>
            <p:cNvSpPr>
              <a:spLocks noChangeShapeType="1"/>
            </p:cNvSpPr>
            <p:nvPr/>
          </p:nvSpPr>
          <p:spPr bwMode="auto">
            <a:xfrm>
              <a:off x="472" y="1525"/>
              <a:ext cx="159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15411" name="Group 51"/>
          <p:cNvGrpSpPr>
            <a:grpSpLocks/>
          </p:cNvGrpSpPr>
          <p:nvPr/>
        </p:nvGrpSpPr>
        <p:grpSpPr bwMode="auto">
          <a:xfrm>
            <a:off x="1560513" y="4286250"/>
            <a:ext cx="2670175" cy="366713"/>
            <a:chOff x="249" y="2461"/>
            <a:chExt cx="1682" cy="231"/>
          </a:xfrm>
        </p:grpSpPr>
        <p:sp>
          <p:nvSpPr>
            <p:cNvPr id="7201" name="Text Box 29"/>
            <p:cNvSpPr txBox="1">
              <a:spLocks noChangeArrowheads="1"/>
            </p:cNvSpPr>
            <p:nvPr/>
          </p:nvSpPr>
          <p:spPr bwMode="auto">
            <a:xfrm>
              <a:off x="339" y="2461"/>
              <a:ext cx="15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Beide leden delen door 2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202" name="AutoShape 37"/>
            <p:cNvSpPr>
              <a:spLocks noChangeArrowheads="1"/>
            </p:cNvSpPr>
            <p:nvPr/>
          </p:nvSpPr>
          <p:spPr bwMode="auto">
            <a:xfrm rot="5400000">
              <a:off x="181" y="2532"/>
              <a:ext cx="226" cy="90"/>
            </a:xfrm>
            <a:prstGeom prst="leftRightArrow">
              <a:avLst>
                <a:gd name="adj1" fmla="val 50000"/>
                <a:gd name="adj2" fmla="val 50222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15410" name="Group 50"/>
          <p:cNvGrpSpPr>
            <a:grpSpLocks/>
          </p:cNvGrpSpPr>
          <p:nvPr/>
        </p:nvGrpSpPr>
        <p:grpSpPr bwMode="auto">
          <a:xfrm>
            <a:off x="1549400" y="3567113"/>
            <a:ext cx="1881188" cy="366712"/>
            <a:chOff x="249" y="2001"/>
            <a:chExt cx="1185" cy="231"/>
          </a:xfrm>
        </p:grpSpPr>
        <p:sp>
          <p:nvSpPr>
            <p:cNvPr id="7199" name="Text Box 25"/>
            <p:cNvSpPr txBox="1">
              <a:spLocks noChangeArrowheads="1"/>
            </p:cNvSpPr>
            <p:nvPr/>
          </p:nvSpPr>
          <p:spPr bwMode="auto">
            <a:xfrm>
              <a:off x="339" y="2001"/>
              <a:ext cx="10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Termen optellen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200" name="AutoShape 38"/>
            <p:cNvSpPr>
              <a:spLocks noChangeArrowheads="1"/>
            </p:cNvSpPr>
            <p:nvPr/>
          </p:nvSpPr>
          <p:spPr bwMode="auto">
            <a:xfrm rot="5400000">
              <a:off x="181" y="2071"/>
              <a:ext cx="226" cy="90"/>
            </a:xfrm>
            <a:prstGeom prst="leftRightArrow">
              <a:avLst>
                <a:gd name="adj1" fmla="val 50000"/>
                <a:gd name="adj2" fmla="val 50222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grpSp>
        <p:nvGrpSpPr>
          <p:cNvPr id="15409" name="Group 49"/>
          <p:cNvGrpSpPr>
            <a:grpSpLocks/>
          </p:cNvGrpSpPr>
          <p:nvPr/>
        </p:nvGrpSpPr>
        <p:grpSpPr bwMode="auto">
          <a:xfrm>
            <a:off x="1544638" y="2846388"/>
            <a:ext cx="2120900" cy="366712"/>
            <a:chOff x="249" y="1533"/>
            <a:chExt cx="1336" cy="231"/>
          </a:xfrm>
        </p:grpSpPr>
        <p:sp>
          <p:nvSpPr>
            <p:cNvPr id="7197" name="Text Box 21"/>
            <p:cNvSpPr txBox="1">
              <a:spLocks noChangeArrowheads="1"/>
            </p:cNvSpPr>
            <p:nvPr/>
          </p:nvSpPr>
          <p:spPr bwMode="auto">
            <a:xfrm>
              <a:off x="339" y="1533"/>
              <a:ext cx="12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 i="1">
                  <a:solidFill>
                    <a:srgbClr val="174691"/>
                  </a:solidFill>
                  <a:latin typeface="Calibri" panose="020F0502020204030204" pitchFamily="34" charset="0"/>
                </a:rPr>
                <a:t>Beide leden -47 + 5</a:t>
              </a:r>
              <a:endParaRPr lang="nl-NL" altLang="nl-BE" b="1" i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198" name="AutoShape 39"/>
            <p:cNvSpPr>
              <a:spLocks noChangeArrowheads="1"/>
            </p:cNvSpPr>
            <p:nvPr/>
          </p:nvSpPr>
          <p:spPr bwMode="auto">
            <a:xfrm rot="5400000">
              <a:off x="181" y="1603"/>
              <a:ext cx="226" cy="90"/>
            </a:xfrm>
            <a:prstGeom prst="leftRightArrow">
              <a:avLst>
                <a:gd name="adj1" fmla="val 50000"/>
                <a:gd name="adj2" fmla="val 50222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nl-BE"/>
            </a:p>
          </p:txBody>
        </p:sp>
      </p:grpSp>
      <p:sp>
        <p:nvSpPr>
          <p:cNvPr id="15400" name="AutoShape 40"/>
          <p:cNvSpPr>
            <a:spLocks noChangeArrowheads="1"/>
          </p:cNvSpPr>
          <p:nvPr/>
        </p:nvSpPr>
        <p:spPr bwMode="auto">
          <a:xfrm rot="5400000">
            <a:off x="1463675" y="5049838"/>
            <a:ext cx="358775" cy="142875"/>
          </a:xfrm>
          <a:prstGeom prst="leftRightArrow">
            <a:avLst>
              <a:gd name="adj1" fmla="val 50000"/>
              <a:gd name="adj2" fmla="val 50222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4787900" y="5734050"/>
            <a:ext cx="33480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nl-BE" altLang="nl-BE" sz="1800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BE" altLang="nl-BE" sz="1800">
                <a:latin typeface="Calibri" panose="020F0502020204030204" pitchFamily="34" charset="0"/>
              </a:rPr>
              <a:t> Controleer je oplossing.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412750" y="5726113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Controle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409575" y="6015038"/>
            <a:ext cx="993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linkerlid: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395288" y="6518275"/>
            <a:ext cx="1152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rechterlid: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1544638" y="6021388"/>
            <a:ext cx="2955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47 - [5 - 2 . (</a:t>
            </a:r>
            <a:r>
              <a:rPr lang="nl-BE" altLang="nl-BE">
                <a:solidFill>
                  <a:srgbClr val="0000FF"/>
                </a:solidFill>
                <a:latin typeface="Calibri" panose="020F0502020204030204" pitchFamily="34" charset="0"/>
              </a:rPr>
              <a:t>-8</a:t>
            </a:r>
            <a:r>
              <a:rPr lang="nl-BE" altLang="nl-BE">
                <a:latin typeface="Calibri" panose="020F0502020204030204" pitchFamily="34" charset="0"/>
              </a:rPr>
              <a:t>)] = 47 - (5 + 16)</a:t>
            </a:r>
          </a:p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                            = 47 - 21 = 26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5407" name="Text Box 47"/>
          <p:cNvSpPr txBox="1">
            <a:spLocks noChangeArrowheads="1"/>
          </p:cNvSpPr>
          <p:nvPr/>
        </p:nvSpPr>
        <p:spPr bwMode="auto">
          <a:xfrm>
            <a:off x="1492250" y="6518275"/>
            <a:ext cx="415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26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17613"/>
            <a:ext cx="36353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Vergelijkingen met haakjes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194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19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van de vorm 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ax + b = cx + d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9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G7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9" grpId="0"/>
      <p:bldP spid="15370" grpId="0"/>
      <p:bldP spid="15371" grpId="0"/>
      <p:bldP spid="15372" grpId="0"/>
      <p:bldP spid="15378" grpId="0"/>
      <p:bldP spid="15382" grpId="0"/>
      <p:bldP spid="15386" grpId="0"/>
      <p:bldP spid="15390" grpId="0"/>
      <p:bldP spid="15392" grpId="0"/>
      <p:bldP spid="15400" grpId="0" animBg="1"/>
      <p:bldP spid="8" grpId="0"/>
      <p:bldP spid="15403" grpId="0"/>
      <p:bldP spid="15404" grpId="0"/>
      <p:bldP spid="15405" grpId="0"/>
      <p:bldP spid="15406" grpId="0"/>
      <p:bldP spid="15407" grpId="0"/>
      <p:bldP spid="348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3635375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Vergelijkingen met haakjes (vervolg)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8195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819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van de vorm 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ax + b = cx + d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819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G7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23850" y="1916113"/>
            <a:ext cx="5100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Haakjes verdrijven met behulp van de haakjesregel.</a:t>
            </a:r>
          </a:p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Extra voorbeeld</a:t>
            </a:r>
            <a:endParaRPr lang="nl-NL" altLang="nl-BE" b="1" i="1">
              <a:latin typeface="Calibri" panose="020F0502020204030204" pitchFamily="34" charset="0"/>
            </a:endParaRPr>
          </a:p>
        </p:txBody>
      </p:sp>
      <p:sp>
        <p:nvSpPr>
          <p:cNvPr id="12" name="AutoShape 37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757238" y="2781300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BE" altLang="nl-BE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6" grpId="0" animBg="1"/>
      <p:bldP spid="22536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23850" y="1708150"/>
            <a:ext cx="8856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Ben moet het getal raden dat Nel in gedachten heeft. Nel geeft als tip: ‘Als je het dubbel van het getal vermindert met 34 en dit verschil optelt bij 22, dan krijg je als uitkomst 14.’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38175" y="2690813"/>
            <a:ext cx="184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22 + (2x - 34) = 14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38163" y="6157913"/>
            <a:ext cx="2305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  22 + (2x - 34) =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17538" y="6465888"/>
            <a:ext cx="35226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Nel heeft het getal 13 in gedachten.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614988" y="2701925"/>
            <a:ext cx="13827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Stappenplan</a:t>
            </a:r>
            <a:endParaRPr lang="nl-NL" altLang="nl-BE" b="1" i="1">
              <a:latin typeface="Calibri" panose="020F0502020204030204" pitchFamily="34" charset="0"/>
            </a:endParaRP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296863" y="2341563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296863" y="270192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296863" y="299085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296863" y="581025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296863" y="645795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</a:p>
        </p:txBody>
      </p:sp>
      <p:grpSp>
        <p:nvGrpSpPr>
          <p:cNvPr id="14411" name="Group 75"/>
          <p:cNvGrpSpPr>
            <a:grpSpLocks/>
          </p:cNvGrpSpPr>
          <p:nvPr/>
        </p:nvGrpSpPr>
        <p:grpSpPr bwMode="auto">
          <a:xfrm>
            <a:off x="428625" y="2011363"/>
            <a:ext cx="8537575" cy="287337"/>
            <a:chOff x="270" y="1267"/>
            <a:chExt cx="5378" cy="181"/>
          </a:xfrm>
        </p:grpSpPr>
        <p:sp>
          <p:nvSpPr>
            <p:cNvPr id="9258" name="Line 33"/>
            <p:cNvSpPr>
              <a:spLocks noChangeShapeType="1"/>
            </p:cNvSpPr>
            <p:nvPr/>
          </p:nvSpPr>
          <p:spPr bwMode="auto">
            <a:xfrm>
              <a:off x="4809" y="1267"/>
              <a:ext cx="839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9259" name="Line 34"/>
            <p:cNvSpPr>
              <a:spLocks noChangeShapeType="1"/>
            </p:cNvSpPr>
            <p:nvPr/>
          </p:nvSpPr>
          <p:spPr bwMode="auto">
            <a:xfrm>
              <a:off x="2137" y="1448"/>
              <a:ext cx="136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9260" name="Line 35"/>
            <p:cNvSpPr>
              <a:spLocks noChangeShapeType="1"/>
            </p:cNvSpPr>
            <p:nvPr/>
          </p:nvSpPr>
          <p:spPr bwMode="auto">
            <a:xfrm>
              <a:off x="270" y="1448"/>
              <a:ext cx="1632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9261" name="Line 36"/>
            <p:cNvSpPr>
              <a:spLocks noChangeShapeType="1"/>
            </p:cNvSpPr>
            <p:nvPr/>
          </p:nvSpPr>
          <p:spPr bwMode="auto">
            <a:xfrm>
              <a:off x="4454" y="1448"/>
              <a:ext cx="680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14410" name="Group 74"/>
          <p:cNvGrpSpPr>
            <a:grpSpLocks/>
          </p:cNvGrpSpPr>
          <p:nvPr/>
        </p:nvGrpSpPr>
        <p:grpSpPr bwMode="auto">
          <a:xfrm>
            <a:off x="1414463" y="2000250"/>
            <a:ext cx="719137" cy="49213"/>
            <a:chOff x="884" y="663"/>
            <a:chExt cx="453" cy="31"/>
          </a:xfrm>
        </p:grpSpPr>
        <p:sp>
          <p:nvSpPr>
            <p:cNvPr id="9256" name="Line 39"/>
            <p:cNvSpPr>
              <a:spLocks noChangeShapeType="1"/>
            </p:cNvSpPr>
            <p:nvPr/>
          </p:nvSpPr>
          <p:spPr bwMode="auto">
            <a:xfrm>
              <a:off x="884" y="663"/>
              <a:ext cx="453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9257" name="Line 40"/>
            <p:cNvSpPr>
              <a:spLocks noChangeShapeType="1"/>
            </p:cNvSpPr>
            <p:nvPr/>
          </p:nvSpPr>
          <p:spPr bwMode="auto">
            <a:xfrm>
              <a:off x="884" y="694"/>
              <a:ext cx="453" cy="0"/>
            </a:xfrm>
            <a:prstGeom prst="line">
              <a:avLst/>
            </a:prstGeom>
            <a:noFill/>
            <a:ln w="254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4379" name="AutoShape 43"/>
          <p:cNvSpPr>
            <a:spLocks noChangeArrowheads="1"/>
          </p:cNvSpPr>
          <p:nvPr/>
        </p:nvSpPr>
        <p:spPr bwMode="auto">
          <a:xfrm rot="5400000">
            <a:off x="1947863" y="3095625"/>
            <a:ext cx="215900" cy="107950"/>
          </a:xfrm>
          <a:prstGeom prst="leftRightArrow">
            <a:avLst>
              <a:gd name="adj1" fmla="val 50000"/>
              <a:gd name="adj2" fmla="val 4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777875" y="3255963"/>
            <a:ext cx="17065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22 + 2x - 34 = 14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82" name="AutoShape 46"/>
          <p:cNvSpPr>
            <a:spLocks noChangeArrowheads="1"/>
          </p:cNvSpPr>
          <p:nvPr/>
        </p:nvSpPr>
        <p:spPr bwMode="auto">
          <a:xfrm rot="5400000">
            <a:off x="1943100" y="3644900"/>
            <a:ext cx="215900" cy="107950"/>
          </a:xfrm>
          <a:prstGeom prst="leftRightArrow">
            <a:avLst>
              <a:gd name="adj1" fmla="val 50000"/>
              <a:gd name="adj2" fmla="val 4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1641475" y="3783013"/>
            <a:ext cx="1654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2x = 14 - 22 +34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84" name="AutoShape 48"/>
          <p:cNvSpPr>
            <a:spLocks noChangeArrowheads="1"/>
          </p:cNvSpPr>
          <p:nvPr/>
        </p:nvSpPr>
        <p:spPr bwMode="auto">
          <a:xfrm rot="5400000">
            <a:off x="1944688" y="4202113"/>
            <a:ext cx="215900" cy="107950"/>
          </a:xfrm>
          <a:prstGeom prst="leftRightArrow">
            <a:avLst>
              <a:gd name="adj1" fmla="val 50000"/>
              <a:gd name="adj2" fmla="val 4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1641475" y="4357688"/>
            <a:ext cx="849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2x = 26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86" name="AutoShape 50"/>
          <p:cNvSpPr>
            <a:spLocks noChangeArrowheads="1"/>
          </p:cNvSpPr>
          <p:nvPr/>
        </p:nvSpPr>
        <p:spPr bwMode="auto">
          <a:xfrm rot="5400000">
            <a:off x="1952625" y="4778375"/>
            <a:ext cx="215900" cy="107950"/>
          </a:xfrm>
          <a:prstGeom prst="leftRightArrow">
            <a:avLst>
              <a:gd name="adj1" fmla="val 50000"/>
              <a:gd name="adj2" fmla="val 4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1763713" y="4941888"/>
            <a:ext cx="101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x = 26 : 2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88" name="AutoShape 52"/>
          <p:cNvSpPr>
            <a:spLocks noChangeArrowheads="1"/>
          </p:cNvSpPr>
          <p:nvPr/>
        </p:nvSpPr>
        <p:spPr bwMode="auto">
          <a:xfrm rot="5400000">
            <a:off x="1952625" y="5354638"/>
            <a:ext cx="215900" cy="107950"/>
          </a:xfrm>
          <a:prstGeom prst="leftRightArrow">
            <a:avLst>
              <a:gd name="adj1" fmla="val 50000"/>
              <a:gd name="adj2" fmla="val 4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1773238" y="5461000"/>
            <a:ext cx="733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x = 13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93" name="Text Box 57"/>
          <p:cNvSpPr txBox="1">
            <a:spLocks noChangeArrowheads="1"/>
          </p:cNvSpPr>
          <p:nvPr/>
        </p:nvSpPr>
        <p:spPr bwMode="auto">
          <a:xfrm>
            <a:off x="628650" y="579913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Controle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5580063" y="3213100"/>
            <a:ext cx="26717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</a:t>
            </a:r>
            <a:r>
              <a:rPr lang="nl-BE" altLang="nl-BE">
                <a:latin typeface="Calibri" panose="020F0502020204030204" pitchFamily="34" charset="0"/>
              </a:rPr>
              <a:t> Onbekende voorstellen.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95" name="Text Box 59"/>
          <p:cNvSpPr txBox="1">
            <a:spLocks noChangeArrowheads="1"/>
          </p:cNvSpPr>
          <p:nvPr/>
        </p:nvSpPr>
        <p:spPr bwMode="auto">
          <a:xfrm>
            <a:off x="5580063" y="3709988"/>
            <a:ext cx="254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</a:t>
            </a:r>
            <a:r>
              <a:rPr lang="nl-BE" altLang="nl-BE">
                <a:latin typeface="Calibri" panose="020F0502020204030204" pitchFamily="34" charset="0"/>
              </a:rPr>
              <a:t> Stel de vergelijking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96" name="Text Box 60"/>
          <p:cNvSpPr txBox="1">
            <a:spLocks noChangeArrowheads="1"/>
          </p:cNvSpPr>
          <p:nvPr/>
        </p:nvSpPr>
        <p:spPr bwMode="auto">
          <a:xfrm>
            <a:off x="5580063" y="4221163"/>
            <a:ext cx="2498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</a:t>
            </a:r>
            <a:r>
              <a:rPr lang="nl-BE" altLang="nl-BE">
                <a:latin typeface="Calibri" panose="020F0502020204030204" pitchFamily="34" charset="0"/>
              </a:rPr>
              <a:t> Los de vergelijking op.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97" name="Text Box 61"/>
          <p:cNvSpPr txBox="1">
            <a:spLocks noChangeArrowheads="1"/>
          </p:cNvSpPr>
          <p:nvPr/>
        </p:nvSpPr>
        <p:spPr bwMode="auto">
          <a:xfrm>
            <a:off x="5580063" y="4718050"/>
            <a:ext cx="2643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</a:t>
            </a:r>
            <a:r>
              <a:rPr lang="nl-BE" altLang="nl-BE">
                <a:latin typeface="Calibri" panose="020F0502020204030204" pitchFamily="34" charset="0"/>
              </a:rPr>
              <a:t> Controleer je oplossing.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98" name="Text Box 62"/>
          <p:cNvSpPr txBox="1">
            <a:spLocks noChangeArrowheads="1"/>
          </p:cNvSpPr>
          <p:nvPr/>
        </p:nvSpPr>
        <p:spPr bwMode="auto">
          <a:xfrm>
            <a:off x="5580063" y="5222875"/>
            <a:ext cx="3094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  <a:sym typeface="Wingdings 2" panose="05020102010507070707" pitchFamily="18" charset="2"/>
              </a:rPr>
              <a:t></a:t>
            </a:r>
            <a:r>
              <a:rPr lang="nl-BE" altLang="nl-BE">
                <a:latin typeface="Calibri" panose="020F0502020204030204" pitchFamily="34" charset="0"/>
              </a:rPr>
              <a:t> Formuleer een antwoordzin.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399" name="Text Box 63"/>
          <p:cNvSpPr txBox="1">
            <a:spLocks noChangeArrowheads="1"/>
          </p:cNvSpPr>
          <p:nvPr/>
        </p:nvSpPr>
        <p:spPr bwMode="auto">
          <a:xfrm>
            <a:off x="660400" y="2341563"/>
            <a:ext cx="3624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Het getal dat Nel in gedachten heeft: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400" name="Text Box 64"/>
          <p:cNvSpPr txBox="1">
            <a:spLocks noChangeArrowheads="1"/>
          </p:cNvSpPr>
          <p:nvPr/>
        </p:nvSpPr>
        <p:spPr bwMode="auto">
          <a:xfrm>
            <a:off x="4217988" y="2341563"/>
            <a:ext cx="282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x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401" name="Rectangle 65"/>
          <p:cNvSpPr>
            <a:spLocks noChangeArrowheads="1"/>
          </p:cNvSpPr>
          <p:nvPr/>
        </p:nvSpPr>
        <p:spPr bwMode="auto">
          <a:xfrm>
            <a:off x="2100263" y="6165850"/>
            <a:ext cx="1585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22 + (2.</a:t>
            </a:r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13</a:t>
            </a:r>
            <a:r>
              <a:rPr lang="nl-BE" altLang="nl-BE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nl-BE" altLang="nl-BE">
                <a:latin typeface="Calibri" panose="020F0502020204030204" pitchFamily="34" charset="0"/>
              </a:rPr>
              <a:t>- 34)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402" name="Rectangle 66"/>
          <p:cNvSpPr>
            <a:spLocks noChangeArrowheads="1"/>
          </p:cNvSpPr>
          <p:nvPr/>
        </p:nvSpPr>
        <p:spPr bwMode="auto">
          <a:xfrm>
            <a:off x="3524250" y="6170613"/>
            <a:ext cx="1695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 = 22 + (26 - 34)</a:t>
            </a:r>
            <a:r>
              <a:rPr lang="nl-BE" altLang="nl-BE"/>
              <a:t> </a:t>
            </a:r>
            <a:endParaRPr lang="nl-NL" altLang="nl-BE"/>
          </a:p>
        </p:txBody>
      </p:sp>
      <p:sp>
        <p:nvSpPr>
          <p:cNvPr id="14403" name="Rectangle 67"/>
          <p:cNvSpPr>
            <a:spLocks noChangeArrowheads="1"/>
          </p:cNvSpPr>
          <p:nvPr/>
        </p:nvSpPr>
        <p:spPr bwMode="auto">
          <a:xfrm>
            <a:off x="5026025" y="6170613"/>
            <a:ext cx="917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= 22 – 8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4404" name="Rectangle 68"/>
          <p:cNvSpPr>
            <a:spLocks noChangeArrowheads="1"/>
          </p:cNvSpPr>
          <p:nvPr/>
        </p:nvSpPr>
        <p:spPr bwMode="auto">
          <a:xfrm>
            <a:off x="5861050" y="6170613"/>
            <a:ext cx="5826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= 14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4351338" cy="366713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Vraagstukken oplossen met een vergelijking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9253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925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Vergelijkingen van de vorm 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ax + b = cx + d oplossen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925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G7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6" grpId="0"/>
      <p:bldP spid="14356" grpId="0"/>
      <p:bldP spid="14357" grpId="0"/>
      <p:bldP spid="14358" grpId="0"/>
      <p:bldP spid="14359" grpId="0"/>
      <p:bldP spid="14360" grpId="0"/>
      <p:bldP spid="14361" grpId="0"/>
      <p:bldP spid="14362" grpId="0"/>
      <p:bldP spid="14363" grpId="0"/>
      <p:bldP spid="14379" grpId="0" animBg="1"/>
      <p:bldP spid="14381" grpId="0"/>
      <p:bldP spid="14382" grpId="0" animBg="1"/>
      <p:bldP spid="14383" grpId="0"/>
      <p:bldP spid="14384" grpId="0" animBg="1"/>
      <p:bldP spid="14385" grpId="0"/>
      <p:bldP spid="14386" grpId="0" animBg="1"/>
      <p:bldP spid="14387" grpId="0"/>
      <p:bldP spid="14388" grpId="0" animBg="1"/>
      <p:bldP spid="14389" grpId="0"/>
      <p:bldP spid="14393" grpId="0"/>
      <p:bldP spid="14394" grpId="0"/>
      <p:bldP spid="14395" grpId="0"/>
      <p:bldP spid="14396" grpId="0"/>
      <p:bldP spid="14397" grpId="0"/>
      <p:bldP spid="14398" grpId="0"/>
      <p:bldP spid="14399" grpId="0"/>
      <p:bldP spid="14400" grpId="0"/>
      <p:bldP spid="14401" grpId="0"/>
      <p:bldP spid="14402" grpId="0"/>
      <p:bldP spid="14403" grpId="0"/>
      <p:bldP spid="14404" grpId="0"/>
      <p:bldP spid="34826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655</Words>
  <Application>Microsoft Office PowerPoint</Application>
  <PresentationFormat>Diavoorstelling (4:3)</PresentationFormat>
  <Paragraphs>134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7" baseType="lpstr">
      <vt:lpstr>Arial</vt:lpstr>
      <vt:lpstr>Calibri</vt:lpstr>
      <vt:lpstr>Comic Sans MS</vt:lpstr>
      <vt:lpstr>Impact</vt:lpstr>
      <vt:lpstr>Times New Roman</vt:lpstr>
      <vt:lpstr>Verdana</vt:lpstr>
      <vt:lpstr>Wingdings</vt:lpstr>
      <vt:lpstr>Wingdings 2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41</cp:revision>
  <dcterms:created xsi:type="dcterms:W3CDTF">2009-11-24T15:08:55Z</dcterms:created>
  <dcterms:modified xsi:type="dcterms:W3CDTF">2013-12-16T16:55:40Z</dcterms:modified>
</cp:coreProperties>
</file>