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9" r:id="rId4"/>
    <p:sldId id="263" r:id="rId5"/>
    <p:sldId id="262" r:id="rId6"/>
    <p:sldId id="260" r:id="rId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0000FF"/>
    <a:srgbClr val="F064FF"/>
    <a:srgbClr val="174691"/>
    <a:srgbClr val="E1C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7.wmf"/><Relationship Id="rId1" Type="http://schemas.openxmlformats.org/officeDocument/2006/relationships/image" Target="../media/image17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5812FB-D116-47FC-BCD1-FA17E72BEDCE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73001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7EFAD4-966D-4410-8127-5BD1F92C4A1F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57232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206E1D-B31C-4E4D-BD23-5202E1E5C011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65054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A075CD-C531-4285-B352-88E27A75703C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53234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C07CAB-8D4B-4173-9CD1-A81D56D048D9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578664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4E116B-B752-4AAD-A26A-3BE1856D7531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48789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D9B8E5-1941-4B2F-BBA6-12B6023507AD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2611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2C4625-09E7-4595-BB9E-6238FE62B42B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96797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34AD50-83A0-4FEC-ACB9-2CA8EE95C052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058260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94FD53-03FD-44FF-B4B4-C213DB390D1B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162856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D2FE72-C969-4811-90F0-1F025E2B022A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615185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DEEF0-2C16-4437-979B-AC35631C2A34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567973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smtClean="0"/>
              <a:t>Klik om de opmaakprofielen van de modeltekst te bewerken</a:t>
            </a:r>
          </a:p>
          <a:p>
            <a:pPr lvl="1"/>
            <a:r>
              <a:rPr lang="nl-NL" altLang="nl-BE" smtClean="0"/>
              <a:t>Tweede niveau</a:t>
            </a:r>
          </a:p>
          <a:p>
            <a:pPr lvl="2"/>
            <a:r>
              <a:rPr lang="nl-NL" altLang="nl-BE" smtClean="0"/>
              <a:t>Derde niveau</a:t>
            </a:r>
          </a:p>
          <a:p>
            <a:pPr lvl="3"/>
            <a:r>
              <a:rPr lang="nl-NL" altLang="nl-BE" smtClean="0"/>
              <a:t>Vierde niveau</a:t>
            </a:r>
          </a:p>
          <a:p>
            <a:pPr lvl="4"/>
            <a:r>
              <a:rPr lang="nl-NL" altLang="nl-BE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0534DDA-92F9-455A-A3F1-A0DC99909D9C}" type="slidenum">
              <a:rPr lang="nl-NL" altLang="nl-BE"/>
              <a:pPr/>
              <a:t>‹nr.›</a:t>
            </a:fld>
            <a:endParaRPr lang="nl-NL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3.wmf"/><Relationship Id="rId3" Type="http://schemas.openxmlformats.org/officeDocument/2006/relationships/oleObject" Target="../embeddings/oleObject6.bin"/><Relationship Id="rId21" Type="http://schemas.openxmlformats.org/officeDocument/2006/relationships/oleObject" Target="../embeddings/oleObject15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16.wmf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21.bin"/><Relationship Id="rId24" Type="http://schemas.openxmlformats.org/officeDocument/2006/relationships/image" Target="../media/image26.wmf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23" Type="http://schemas.openxmlformats.org/officeDocument/2006/relationships/oleObject" Target="../embeddings/oleObject27.bin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1.wmf"/><Relationship Id="rId22" Type="http://schemas.openxmlformats.org/officeDocument/2006/relationships/image" Target="../media/image2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02.%20Pelckmans%202de%20jaar%20-%20versie%202%20-%20W2013\00.%20Matrix%202de%20jaar\01.%20Matrix%202%20-%20Presentaties%20en%20applets%20getallenleer\08a_vergelijkingen_met_breuken_oplossen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28.bin"/><Relationship Id="rId21" Type="http://schemas.openxmlformats.org/officeDocument/2006/relationships/oleObject" Target="../embeddings/oleObject37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35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3.wmf"/><Relationship Id="rId20" Type="http://schemas.openxmlformats.org/officeDocument/2006/relationships/image" Target="../media/image3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36.bin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2.wmf"/><Relationship Id="rId22" Type="http://schemas.openxmlformats.org/officeDocument/2006/relationships/image" Target="../media/image3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076325" y="2770188"/>
            <a:ext cx="8061325" cy="1079500"/>
          </a:xfrm>
          <a:prstGeom prst="rect">
            <a:avLst/>
          </a:prstGeo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sz="2000" b="1" i="1">
                <a:solidFill>
                  <a:srgbClr val="002C5E"/>
                </a:solidFill>
                <a:latin typeface="Comic Sans MS" panose="030F0702030302020204" pitchFamily="66" charset="0"/>
              </a:rPr>
              <a:t> </a:t>
            </a:r>
            <a:r>
              <a:rPr lang="nl-BE" alt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Vergelijkingen met breuken oplossen</a:t>
            </a:r>
            <a:endParaRPr lang="nl-NL" altLang="nl-BE" sz="2400">
              <a:latin typeface="Times New Roman" panose="02020603050405020304" pitchFamily="18" charset="0"/>
            </a:endParaRP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7451725" y="64531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2C5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nl-BE" sz="1400" b="1" i="1">
                <a:solidFill>
                  <a:srgbClr val="174691"/>
                </a:solidFill>
                <a:latin typeface="Comic Sans MS" panose="030F0702030302020204" pitchFamily="66" charset="0"/>
              </a:rPr>
              <a:t>© André Snijers</a:t>
            </a:r>
            <a:endParaRPr lang="nl-NL" altLang="nl-BE" sz="2400">
              <a:latin typeface="Times New Roman" panose="02020603050405020304" pitchFamily="18" charset="0"/>
            </a:endParaRPr>
          </a:p>
        </p:txBody>
      </p:sp>
      <p:sp>
        <p:nvSpPr>
          <p:cNvPr id="2052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 altLang="nl-BE" sz="2400">
              <a:latin typeface="Times New Roman" panose="02020603050405020304" pitchFamily="18" charset="0"/>
            </a:endParaRPr>
          </a:p>
        </p:txBody>
      </p:sp>
      <p:grpSp>
        <p:nvGrpSpPr>
          <p:cNvPr id="2053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2055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b="1">
                  <a:solidFill>
                    <a:srgbClr val="FFFFFF"/>
                  </a:solidFill>
                </a:rPr>
                <a:t>M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56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b="1">
                  <a:solidFill>
                    <a:srgbClr val="FFFFFF"/>
                  </a:solidFill>
                </a:rPr>
                <a:t>A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57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b="1">
                  <a:solidFill>
                    <a:srgbClr val="FFFFFF"/>
                  </a:solidFill>
                </a:rPr>
                <a:t>R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58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b="1">
                  <a:solidFill>
                    <a:srgbClr val="FFFFFF"/>
                  </a:solidFill>
                </a:rPr>
                <a:t>T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59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b="1">
                  <a:solidFill>
                    <a:srgbClr val="FFFFFF"/>
                  </a:solidFill>
                </a:rPr>
                <a:t>X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0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b="1">
                  <a:solidFill>
                    <a:srgbClr val="FFFFFF"/>
                  </a:solidFill>
                </a:rPr>
                <a:t>I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1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2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sz="1200" b="1">
                  <a:solidFill>
                    <a:srgbClr val="FFFFFF"/>
                  </a:solidFill>
                </a:rPr>
                <a:t>W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3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4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sz="1200" b="1">
                  <a:solidFill>
                    <a:srgbClr val="FFFFFF"/>
                  </a:solidFill>
                </a:rPr>
                <a:t>K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5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sz="1200" b="1">
                  <a:solidFill>
                    <a:srgbClr val="FFFFFF"/>
                  </a:solidFill>
                </a:rPr>
                <a:t>U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6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sz="1200" b="1">
                  <a:solidFill>
                    <a:srgbClr val="FFFFFF"/>
                  </a:solidFill>
                </a:rPr>
                <a:t>N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7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sz="1200" b="1">
                  <a:solidFill>
                    <a:srgbClr val="FFFFFF"/>
                  </a:solidFill>
                </a:rPr>
                <a:t>E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8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sz="1200" b="1">
                  <a:solidFill>
                    <a:srgbClr val="FFFFFF"/>
                  </a:solidFill>
                </a:rPr>
                <a:t>D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9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sz="1200" b="1">
                  <a:solidFill>
                    <a:srgbClr val="FFFFFF"/>
                  </a:solidFill>
                </a:rPr>
                <a:t>I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70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sz="1200" b="1">
                  <a:solidFill>
                    <a:srgbClr val="FFFFFF"/>
                  </a:solidFill>
                </a:rPr>
                <a:t>S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71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72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altLang="nl-B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073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2074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nl-BE" alt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75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nl-BE" alt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76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nl-BE" altLang="nl-BE" sz="2400" b="1">
                    <a:solidFill>
                      <a:srgbClr val="174691"/>
                    </a:solidFill>
                  </a:rPr>
                  <a:t>2</a:t>
                </a:r>
                <a:endParaRPr lang="nl-NL" altLang="nl-BE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054" name="Text Box 50"/>
          <p:cNvSpPr txBox="1">
            <a:spLocks noChangeArrowheads="1"/>
          </p:cNvSpPr>
          <p:nvPr/>
        </p:nvSpPr>
        <p:spPr bwMode="auto">
          <a:xfrm>
            <a:off x="-9525" y="2770188"/>
            <a:ext cx="1079500" cy="107950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BE" altLang="nl-BE" sz="2800" b="1" i="1">
                <a:solidFill>
                  <a:srgbClr val="FFFFFF"/>
                </a:solidFill>
                <a:latin typeface="Comic Sans MS" panose="030F0702030302020204" pitchFamily="66" charset="0"/>
              </a:rPr>
              <a:t>G8</a:t>
            </a:r>
            <a:endParaRPr lang="nl-NL" altLang="nl-BE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5" name="Object 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406525" y="1881188"/>
          <a:ext cx="16700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Vergelijking" r:id="rId3" imgW="1256755" imgH="406224" progId="Equation.3">
                  <p:embed/>
                </p:oleObj>
              </mc:Choice>
              <mc:Fallback>
                <p:oleObj name="Vergelijking" r:id="rId3" imgW="1256755" imgH="40622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525" y="1881188"/>
                        <a:ext cx="16700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659313" y="2008188"/>
            <a:ext cx="30226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>
                <a:latin typeface="Calibri" panose="020F0502020204030204" pitchFamily="34" charset="0"/>
              </a:rPr>
              <a:t>Vermenigvuldig elke term van </a:t>
            </a:r>
            <a:br>
              <a:rPr lang="nl-NL" altLang="nl-BE">
                <a:latin typeface="Calibri" panose="020F0502020204030204" pitchFamily="34" charset="0"/>
              </a:rPr>
            </a:br>
            <a:r>
              <a:rPr lang="nl-NL" altLang="nl-BE">
                <a:latin typeface="Calibri" panose="020F0502020204030204" pitchFamily="34" charset="0"/>
              </a:rPr>
              <a:t>beide leden van de gelijkheid </a:t>
            </a:r>
            <a:br>
              <a:rPr lang="nl-NL" altLang="nl-BE">
                <a:latin typeface="Calibri" panose="020F0502020204030204" pitchFamily="34" charset="0"/>
              </a:rPr>
            </a:br>
            <a:r>
              <a:rPr lang="nl-NL" altLang="nl-BE">
                <a:latin typeface="Calibri" panose="020F0502020204030204" pitchFamily="34" charset="0"/>
              </a:rPr>
              <a:t>met het kgv van de noemers.</a:t>
            </a:r>
            <a:endParaRPr lang="nl-NL" altLang="nl-BE" b="1">
              <a:latin typeface="Calibri" panose="020F050202020403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699000" y="3133725"/>
            <a:ext cx="200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kgv(4, 5, 8 en 10) =</a:t>
            </a:r>
            <a:r>
              <a:rPr lang="nl-BE" altLang="nl-BE"/>
              <a:t> </a:t>
            </a:r>
            <a:endParaRPr lang="nl-NL" altLang="nl-BE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532563" y="3133725"/>
            <a:ext cx="415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</a:rPr>
              <a:t>40</a:t>
            </a:r>
            <a:endParaRPr lang="nl-NL" altLang="nl-BE" b="1">
              <a:solidFill>
                <a:srgbClr val="174691"/>
              </a:solidFill>
              <a:latin typeface="Calibri" panose="020F0502020204030204" pitchFamily="34" charset="0"/>
            </a:endParaRPr>
          </a:p>
        </p:txBody>
      </p:sp>
      <p:grpSp>
        <p:nvGrpSpPr>
          <p:cNvPr id="5169" name="Group 49"/>
          <p:cNvGrpSpPr>
            <a:grpSpLocks/>
          </p:cNvGrpSpPr>
          <p:nvPr/>
        </p:nvGrpSpPr>
        <p:grpSpPr bwMode="auto">
          <a:xfrm>
            <a:off x="104775" y="3884613"/>
            <a:ext cx="4179888" cy="552450"/>
            <a:chOff x="66" y="2221"/>
            <a:chExt cx="2633" cy="348"/>
          </a:xfrm>
        </p:grpSpPr>
        <p:graphicFrame>
          <p:nvGraphicFramePr>
            <p:cNvPr id="3102" name="Object 15"/>
            <p:cNvGraphicFramePr>
              <a:graphicFrameLocks noChangeAspect="1"/>
            </p:cNvGraphicFramePr>
            <p:nvPr/>
          </p:nvGraphicFramePr>
          <p:xfrm>
            <a:off x="429" y="2229"/>
            <a:ext cx="138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9" name="Vergelijking" r:id="rId5" imgW="164957" imgH="406048" progId="Equation.3">
                    <p:embed/>
                  </p:oleObj>
                </mc:Choice>
                <mc:Fallback>
                  <p:oleObj name="Vergelijking" r:id="rId5" imgW="164957" imgH="406048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9" y="2229"/>
                          <a:ext cx="138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03" name="Object 17"/>
            <p:cNvGraphicFramePr>
              <a:graphicFrameLocks noChangeAspect="1"/>
            </p:cNvGraphicFramePr>
            <p:nvPr/>
          </p:nvGraphicFramePr>
          <p:xfrm>
            <a:off x="1101" y="2221"/>
            <a:ext cx="127" cy="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0" name="Vergelijking" r:id="rId7" imgW="152268" imgH="406048" progId="Equation.3">
                    <p:embed/>
                  </p:oleObj>
                </mc:Choice>
                <mc:Fallback>
                  <p:oleObj name="Vergelijking" r:id="rId7" imgW="152268" imgH="406048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1" y="2221"/>
                          <a:ext cx="127" cy="3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04" name="Object 19"/>
            <p:cNvGraphicFramePr>
              <a:graphicFrameLocks noChangeAspect="1"/>
            </p:cNvGraphicFramePr>
            <p:nvPr/>
          </p:nvGraphicFramePr>
          <p:xfrm>
            <a:off x="1812" y="2226"/>
            <a:ext cx="138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1" name="Vergelijking" r:id="rId9" imgW="164957" imgH="406048" progId="Equation.3">
                    <p:embed/>
                  </p:oleObj>
                </mc:Choice>
                <mc:Fallback>
                  <p:oleObj name="Vergelijking" r:id="rId9" imgW="164957" imgH="406048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2" y="2226"/>
                          <a:ext cx="138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05" name="Object 21"/>
            <p:cNvGraphicFramePr>
              <a:graphicFrameLocks noChangeAspect="1"/>
            </p:cNvGraphicFramePr>
            <p:nvPr/>
          </p:nvGraphicFramePr>
          <p:xfrm>
            <a:off x="2488" y="2227"/>
            <a:ext cx="211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2" name="Vergelijking" r:id="rId11" imgW="253780" imgH="406048" progId="Equation.3">
                    <p:embed/>
                  </p:oleObj>
                </mc:Choice>
                <mc:Fallback>
                  <p:oleObj name="Vergelijking" r:id="rId11" imgW="253780" imgH="406048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8" y="2227"/>
                          <a:ext cx="211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06" name="Text Box 22"/>
            <p:cNvSpPr txBox="1">
              <a:spLocks noChangeArrowheads="1"/>
            </p:cNvSpPr>
            <p:nvPr/>
          </p:nvSpPr>
          <p:spPr bwMode="auto">
            <a:xfrm>
              <a:off x="66" y="2240"/>
              <a:ext cx="3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b="1">
                  <a:solidFill>
                    <a:srgbClr val="174691"/>
                  </a:solidFill>
                  <a:latin typeface="Calibri" panose="020F0502020204030204" pitchFamily="34" charset="0"/>
                </a:rPr>
                <a:t>40</a:t>
              </a:r>
              <a:r>
                <a:rPr lang="nl-BE" altLang="nl-BE">
                  <a:solidFill>
                    <a:srgbClr val="0000FF"/>
                  </a:solidFill>
                  <a:latin typeface="Verdana" panose="020B0604030504040204" pitchFamily="34" charset="0"/>
                </a:rPr>
                <a:t> .</a:t>
              </a:r>
              <a:endParaRPr lang="nl-NL" altLang="nl-BE">
                <a:latin typeface="Verdana" panose="020B0604030504040204" pitchFamily="34" charset="0"/>
              </a:endParaRPr>
            </a:p>
          </p:txBody>
        </p:sp>
        <p:sp>
          <p:nvSpPr>
            <p:cNvPr id="3107" name="Text Box 23"/>
            <p:cNvSpPr txBox="1">
              <a:spLocks noChangeArrowheads="1"/>
            </p:cNvSpPr>
            <p:nvPr/>
          </p:nvSpPr>
          <p:spPr bwMode="auto">
            <a:xfrm>
              <a:off x="729" y="2240"/>
              <a:ext cx="3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b="1">
                  <a:solidFill>
                    <a:srgbClr val="174691"/>
                  </a:solidFill>
                  <a:latin typeface="Calibri" panose="020F0502020204030204" pitchFamily="34" charset="0"/>
                </a:rPr>
                <a:t>40</a:t>
              </a:r>
              <a:r>
                <a:rPr lang="nl-BE" altLang="nl-BE">
                  <a:solidFill>
                    <a:srgbClr val="0000FF"/>
                  </a:solidFill>
                  <a:latin typeface="Verdana" panose="020B0604030504040204" pitchFamily="34" charset="0"/>
                </a:rPr>
                <a:t> .</a:t>
              </a:r>
              <a:endParaRPr lang="nl-NL" altLang="nl-BE">
                <a:latin typeface="Verdana" panose="020B0604030504040204" pitchFamily="34" charset="0"/>
              </a:endParaRPr>
            </a:p>
          </p:txBody>
        </p:sp>
        <p:sp>
          <p:nvSpPr>
            <p:cNvPr id="3108" name="Text Box 24"/>
            <p:cNvSpPr txBox="1">
              <a:spLocks noChangeArrowheads="1"/>
            </p:cNvSpPr>
            <p:nvPr/>
          </p:nvSpPr>
          <p:spPr bwMode="auto">
            <a:xfrm>
              <a:off x="1455" y="2240"/>
              <a:ext cx="3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b="1">
                  <a:solidFill>
                    <a:srgbClr val="174691"/>
                  </a:solidFill>
                  <a:latin typeface="Calibri" panose="020F0502020204030204" pitchFamily="34" charset="0"/>
                </a:rPr>
                <a:t>40</a:t>
              </a:r>
              <a:r>
                <a:rPr lang="nl-BE" altLang="nl-BE">
                  <a:solidFill>
                    <a:srgbClr val="0000FF"/>
                  </a:solidFill>
                  <a:latin typeface="Verdana" panose="020B0604030504040204" pitchFamily="34" charset="0"/>
                </a:rPr>
                <a:t> .</a:t>
              </a:r>
              <a:endParaRPr lang="nl-NL" altLang="nl-BE">
                <a:latin typeface="Verdana" panose="020B0604030504040204" pitchFamily="34" charset="0"/>
              </a:endParaRPr>
            </a:p>
          </p:txBody>
        </p:sp>
        <p:sp>
          <p:nvSpPr>
            <p:cNvPr id="3109" name="Text Box 25"/>
            <p:cNvSpPr txBox="1">
              <a:spLocks noChangeArrowheads="1"/>
            </p:cNvSpPr>
            <p:nvPr/>
          </p:nvSpPr>
          <p:spPr bwMode="auto">
            <a:xfrm>
              <a:off x="2135" y="2240"/>
              <a:ext cx="3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b="1">
                  <a:solidFill>
                    <a:srgbClr val="174691"/>
                  </a:solidFill>
                  <a:latin typeface="Calibri" panose="020F0502020204030204" pitchFamily="34" charset="0"/>
                </a:rPr>
                <a:t>40</a:t>
              </a:r>
              <a:r>
                <a:rPr lang="nl-BE" altLang="nl-BE">
                  <a:solidFill>
                    <a:srgbClr val="0000FF"/>
                  </a:solidFill>
                  <a:latin typeface="Verdana" panose="020B0604030504040204" pitchFamily="34" charset="0"/>
                </a:rPr>
                <a:t> .</a:t>
              </a:r>
              <a:endParaRPr lang="nl-NL" altLang="nl-BE">
                <a:latin typeface="Verdana" panose="020B0604030504040204" pitchFamily="34" charset="0"/>
              </a:endParaRPr>
            </a:p>
          </p:txBody>
        </p:sp>
        <p:sp>
          <p:nvSpPr>
            <p:cNvPr id="3110" name="Text Box 26"/>
            <p:cNvSpPr txBox="1">
              <a:spLocks noChangeArrowheads="1"/>
            </p:cNvSpPr>
            <p:nvPr/>
          </p:nvSpPr>
          <p:spPr bwMode="auto">
            <a:xfrm>
              <a:off x="1990" y="227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>
                  <a:latin typeface="Calibri" panose="020F0502020204030204" pitchFamily="34" charset="0"/>
                </a:rPr>
                <a:t>+</a:t>
              </a:r>
              <a:endParaRPr lang="nl-NL" altLang="nl-BE">
                <a:latin typeface="Calibri" panose="020F0502020204030204" pitchFamily="34" charset="0"/>
              </a:endParaRPr>
            </a:p>
          </p:txBody>
        </p:sp>
        <p:sp>
          <p:nvSpPr>
            <p:cNvPr id="3111" name="Text Box 27"/>
            <p:cNvSpPr txBox="1">
              <a:spLocks noChangeArrowheads="1"/>
            </p:cNvSpPr>
            <p:nvPr/>
          </p:nvSpPr>
          <p:spPr bwMode="auto">
            <a:xfrm>
              <a:off x="584" y="227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>
                  <a:latin typeface="Calibri" panose="020F0502020204030204" pitchFamily="34" charset="0"/>
                </a:rPr>
                <a:t>+</a:t>
              </a:r>
              <a:endParaRPr lang="nl-NL" altLang="nl-BE">
                <a:latin typeface="Calibri" panose="020F0502020204030204" pitchFamily="34" charset="0"/>
              </a:endParaRPr>
            </a:p>
          </p:txBody>
        </p:sp>
        <p:sp>
          <p:nvSpPr>
            <p:cNvPr id="3112" name="Text Box 28"/>
            <p:cNvSpPr txBox="1">
              <a:spLocks noChangeArrowheads="1"/>
            </p:cNvSpPr>
            <p:nvPr/>
          </p:nvSpPr>
          <p:spPr bwMode="auto">
            <a:xfrm>
              <a:off x="1275" y="226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>
                  <a:latin typeface="Calibri" panose="020F0502020204030204" pitchFamily="34" charset="0"/>
                </a:rPr>
                <a:t>=</a:t>
              </a:r>
              <a:endParaRPr lang="nl-NL" altLang="nl-BE">
                <a:latin typeface="Calibri" panose="020F0502020204030204" pitchFamily="34" charset="0"/>
              </a:endParaRPr>
            </a:p>
          </p:txBody>
        </p:sp>
      </p:grp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1398588" y="4646613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30 + 8 = 30 + 8</a:t>
            </a:r>
            <a:r>
              <a:rPr lang="nl-BE" altLang="nl-BE"/>
              <a:t> </a:t>
            </a:r>
            <a:endParaRPr lang="nl-NL" altLang="nl-BE"/>
          </a:p>
        </p:txBody>
      </p:sp>
      <p:grpSp>
        <p:nvGrpSpPr>
          <p:cNvPr id="5175" name="Group 55"/>
          <p:cNvGrpSpPr>
            <a:grpSpLocks/>
          </p:cNvGrpSpPr>
          <p:nvPr/>
        </p:nvGrpSpPr>
        <p:grpSpPr bwMode="auto">
          <a:xfrm>
            <a:off x="2074863" y="2543175"/>
            <a:ext cx="6961187" cy="1893888"/>
            <a:chOff x="1307" y="1602"/>
            <a:chExt cx="4385" cy="1193"/>
          </a:xfrm>
        </p:grpSpPr>
        <p:sp>
          <p:nvSpPr>
            <p:cNvPr id="3100" name="Rectangle 31"/>
            <p:cNvSpPr>
              <a:spLocks noChangeArrowheads="1"/>
            </p:cNvSpPr>
            <p:nvPr/>
          </p:nvSpPr>
          <p:spPr bwMode="auto">
            <a:xfrm>
              <a:off x="2948" y="2218"/>
              <a:ext cx="2744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NL" altLang="nl-BE">
                  <a:latin typeface="Calibri" panose="020F0502020204030204" pitchFamily="34" charset="0"/>
                </a:rPr>
                <a:t>Een gelijkheid blijft behouden als je beide leden van de gelijkheid met eenzelfde </a:t>
              </a:r>
              <a:br>
                <a:rPr lang="nl-NL" altLang="nl-BE">
                  <a:latin typeface="Calibri" panose="020F0502020204030204" pitchFamily="34" charset="0"/>
                </a:rPr>
              </a:br>
              <a:r>
                <a:rPr lang="nl-NL" altLang="nl-BE">
                  <a:latin typeface="Calibri" panose="020F0502020204030204" pitchFamily="34" charset="0"/>
                </a:rPr>
                <a:t>getal (≠ 0) vermenigvuldigt.</a:t>
              </a:r>
            </a:p>
          </p:txBody>
        </p:sp>
        <p:sp>
          <p:nvSpPr>
            <p:cNvPr id="3101" name="AutoShape 32"/>
            <p:cNvSpPr>
              <a:spLocks noChangeArrowheads="1"/>
            </p:cNvSpPr>
            <p:nvPr/>
          </p:nvSpPr>
          <p:spPr bwMode="auto">
            <a:xfrm>
              <a:off x="1307" y="1602"/>
              <a:ext cx="136" cy="635"/>
            </a:xfrm>
            <a:prstGeom prst="upDownArrow">
              <a:avLst>
                <a:gd name="adj1" fmla="val 50000"/>
                <a:gd name="adj2" fmla="val 93382"/>
              </a:avLst>
            </a:prstGeom>
            <a:solidFill>
              <a:srgbClr val="E9ECF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</p:grpSp>
      <p:sp>
        <p:nvSpPr>
          <p:cNvPr id="5153" name="Line 33"/>
          <p:cNvSpPr>
            <a:spLocks noChangeShapeType="1"/>
          </p:cNvSpPr>
          <p:nvPr/>
        </p:nvSpPr>
        <p:spPr bwMode="auto">
          <a:xfrm flipV="1">
            <a:off x="217488" y="3933825"/>
            <a:ext cx="217487" cy="2873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 flipV="1">
            <a:off x="1285875" y="3933825"/>
            <a:ext cx="217488" cy="2873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 flipV="1">
            <a:off x="2438400" y="3933825"/>
            <a:ext cx="217488" cy="2873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156" name="Line 36"/>
          <p:cNvSpPr>
            <a:spLocks noChangeShapeType="1"/>
          </p:cNvSpPr>
          <p:nvPr/>
        </p:nvSpPr>
        <p:spPr bwMode="auto">
          <a:xfrm flipV="1">
            <a:off x="3506788" y="3933825"/>
            <a:ext cx="217487" cy="2873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 flipV="1">
            <a:off x="684213" y="4149725"/>
            <a:ext cx="217487" cy="2873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158" name="Line 38"/>
          <p:cNvSpPr>
            <a:spLocks noChangeShapeType="1"/>
          </p:cNvSpPr>
          <p:nvPr/>
        </p:nvSpPr>
        <p:spPr bwMode="auto">
          <a:xfrm flipV="1">
            <a:off x="1724025" y="4149725"/>
            <a:ext cx="217488" cy="2873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159" name="Line 39"/>
          <p:cNvSpPr>
            <a:spLocks noChangeShapeType="1"/>
          </p:cNvSpPr>
          <p:nvPr/>
        </p:nvSpPr>
        <p:spPr bwMode="auto">
          <a:xfrm flipV="1">
            <a:off x="2876550" y="4149725"/>
            <a:ext cx="217488" cy="2873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160" name="Line 40"/>
          <p:cNvSpPr>
            <a:spLocks noChangeShapeType="1"/>
          </p:cNvSpPr>
          <p:nvPr/>
        </p:nvSpPr>
        <p:spPr bwMode="auto">
          <a:xfrm flipV="1">
            <a:off x="3995738" y="4149725"/>
            <a:ext cx="217487" cy="2873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190500" y="3567113"/>
            <a:ext cx="415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solidFill>
                  <a:srgbClr val="003300"/>
                </a:solidFill>
                <a:latin typeface="Calibri" panose="020F0502020204030204" pitchFamily="34" charset="0"/>
              </a:rPr>
              <a:t>10</a:t>
            </a:r>
            <a:endParaRPr lang="nl-NL" altLang="nl-BE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1335088" y="3567113"/>
            <a:ext cx="300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solidFill>
                  <a:srgbClr val="003300"/>
                </a:solidFill>
                <a:latin typeface="Calibri" panose="020F0502020204030204" pitchFamily="34" charset="0"/>
              </a:rPr>
              <a:t>8</a:t>
            </a:r>
            <a:endParaRPr lang="nl-NL" altLang="nl-BE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2473325" y="3567113"/>
            <a:ext cx="300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solidFill>
                  <a:srgbClr val="003300"/>
                </a:solidFill>
                <a:latin typeface="Calibri" panose="020F0502020204030204" pitchFamily="34" charset="0"/>
              </a:rPr>
              <a:t>5</a:t>
            </a:r>
            <a:endParaRPr lang="nl-NL" altLang="nl-BE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3567113" y="3567113"/>
            <a:ext cx="300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solidFill>
                  <a:srgbClr val="003300"/>
                </a:solidFill>
                <a:latin typeface="Calibri" panose="020F0502020204030204" pitchFamily="34" charset="0"/>
              </a:rPr>
              <a:t>4</a:t>
            </a:r>
            <a:endParaRPr lang="nl-NL" altLang="nl-BE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5165" name="Rectangle 45"/>
          <p:cNvSpPr>
            <a:spLocks noChangeArrowheads="1"/>
          </p:cNvSpPr>
          <p:nvPr/>
        </p:nvSpPr>
        <p:spPr bwMode="auto">
          <a:xfrm>
            <a:off x="4699000" y="4659313"/>
            <a:ext cx="292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>
                <a:latin typeface="Calibri" panose="020F0502020204030204" pitchFamily="34" charset="0"/>
              </a:rPr>
              <a:t>De noemers zijn weg.</a:t>
            </a:r>
            <a:br>
              <a:rPr lang="nl-NL" altLang="nl-BE">
                <a:latin typeface="Calibri" panose="020F0502020204030204" pitchFamily="34" charset="0"/>
              </a:rPr>
            </a:br>
            <a:r>
              <a:rPr lang="nl-NL" altLang="nl-BE">
                <a:latin typeface="Calibri" panose="020F0502020204030204" pitchFamily="34" charset="0"/>
              </a:rPr>
              <a:t>De gelijkheid blijft behouden</a:t>
            </a:r>
            <a:r>
              <a:rPr lang="nl-NL" altLang="nl-BE" b="1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5166" name="Rectangle 46"/>
          <p:cNvSpPr>
            <a:spLocks noChangeArrowheads="1"/>
          </p:cNvSpPr>
          <p:nvPr/>
        </p:nvSpPr>
        <p:spPr bwMode="auto">
          <a:xfrm>
            <a:off x="322263" y="6100763"/>
            <a:ext cx="8353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>
                <a:latin typeface="Calibri" panose="020F0502020204030204" pitchFamily="34" charset="0"/>
              </a:rPr>
              <a:t>Je kunt in een gelijkheid met breuken de noemers wegwerken door </a:t>
            </a:r>
            <a:r>
              <a:rPr lang="nl-NL" altLang="nl-BE" b="1">
                <a:solidFill>
                  <a:srgbClr val="174691"/>
                </a:solidFill>
                <a:latin typeface="Calibri" panose="020F0502020204030204" pitchFamily="34" charset="0"/>
              </a:rPr>
              <a:t>beide leden</a:t>
            </a:r>
            <a:r>
              <a:rPr lang="nl-NL" altLang="nl-BE">
                <a:latin typeface="Calibri" panose="020F0502020204030204" pitchFamily="34" charset="0"/>
              </a:rPr>
              <a:t> van de gelijkheid te </a:t>
            </a:r>
            <a:r>
              <a:rPr lang="nl-NL" altLang="nl-BE" b="1">
                <a:solidFill>
                  <a:srgbClr val="174691"/>
                </a:solidFill>
                <a:latin typeface="Calibri" panose="020F0502020204030204" pitchFamily="34" charset="0"/>
              </a:rPr>
              <a:t>vermenigvuldigen met het kgv van de noemers</a:t>
            </a:r>
            <a:r>
              <a:rPr lang="nl-NL" altLang="nl-BE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472598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Gelijkheden met breuken eenvoudiger schrijven</a:t>
            </a:r>
            <a:endParaRPr lang="nl-NL" altLang="nl-BE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3096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3098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  Vergelijkingen met breuken oplossen</a:t>
              </a:r>
              <a:endParaRPr lang="nl-NL" altLang="nl-BE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099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FCFDFE"/>
                  </a:solidFill>
                  <a:latin typeface="Impact" panose="020B0806030902050204" pitchFamily="34" charset="0"/>
                </a:rPr>
                <a:t>G8</a:t>
              </a:r>
              <a:endParaRPr lang="nl-BE" altLang="nl-BE">
                <a:latin typeface="Impact" panose="020B0806030902050204" pitchFamily="34" charset="0"/>
              </a:endParaRPr>
            </a:p>
          </p:txBody>
        </p:sp>
      </p:grp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323850" y="5510213"/>
            <a:ext cx="3800475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Noemers wegwerken in een gelijkheid</a:t>
            </a:r>
            <a:endParaRPr lang="nl-NL" altLang="nl-BE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5128" grpId="0"/>
      <p:bldP spid="5129" grpId="0"/>
      <p:bldP spid="5150" grpId="0"/>
      <p:bldP spid="5153" grpId="0" animBg="1"/>
      <p:bldP spid="5154" grpId="0" animBg="1"/>
      <p:bldP spid="5155" grpId="0" animBg="1"/>
      <p:bldP spid="5156" grpId="0" animBg="1"/>
      <p:bldP spid="5157" grpId="0" animBg="1"/>
      <p:bldP spid="5158" grpId="0" animBg="1"/>
      <p:bldP spid="5159" grpId="0" animBg="1"/>
      <p:bldP spid="5160" grpId="0" animBg="1"/>
      <p:bldP spid="5161" grpId="0"/>
      <p:bldP spid="5162" grpId="0"/>
      <p:bldP spid="5163" grpId="0"/>
      <p:bldP spid="5164" grpId="0"/>
      <p:bldP spid="5165" grpId="0"/>
      <p:bldP spid="5166" grpId="0"/>
      <p:bldP spid="34826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9" name="Object 11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885825" y="2060575"/>
          <a:ext cx="22352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Vergelijking" r:id="rId3" imgW="1778000" imgH="457200" progId="Equation.3">
                  <p:embed/>
                </p:oleObj>
              </mc:Choice>
              <mc:Fallback>
                <p:oleObj name="Vergelijking" r:id="rId3" imgW="177800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25" y="2060575"/>
                        <a:ext cx="223520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629150" y="1333500"/>
            <a:ext cx="1382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 i="1">
                <a:latin typeface="Calibri" panose="020F0502020204030204" pitchFamily="34" charset="0"/>
              </a:rPr>
              <a:t>Stappenplan</a:t>
            </a:r>
            <a:endParaRPr lang="nl-NL" altLang="nl-BE" b="1" i="1">
              <a:latin typeface="Calibri" panose="020F0502020204030204" pitchFamily="34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572000" y="1693863"/>
            <a:ext cx="2474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</a:t>
            </a:r>
            <a:r>
              <a:rPr lang="nl-BE" altLang="nl-BE">
                <a:latin typeface="Calibri" panose="020F0502020204030204" pitchFamily="34" charset="0"/>
              </a:rPr>
              <a:t> Werk de haakjes weg.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567238" y="4581525"/>
            <a:ext cx="3960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</a:t>
            </a:r>
            <a:r>
              <a:rPr lang="nl-BE" altLang="nl-BE">
                <a:latin typeface="Calibri" panose="020F0502020204030204" pitchFamily="34" charset="0"/>
              </a:rPr>
              <a:t> Tel in beide leden de termen op.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567238" y="4978400"/>
            <a:ext cx="4321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</a:t>
            </a:r>
            <a:r>
              <a:rPr lang="nl-BE" altLang="nl-BE">
                <a:latin typeface="Calibri" panose="020F0502020204030204" pitchFamily="34" charset="0"/>
              </a:rPr>
              <a:t> Los de vergelijking van de vorm ax = b op.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4567238" y="5376863"/>
            <a:ext cx="34909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nl-BE" altLang="nl-BE" sz="1800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</a:t>
            </a:r>
            <a:r>
              <a:rPr lang="nl-BE" altLang="nl-BE" sz="1800">
                <a:latin typeface="Calibri" panose="020F0502020204030204" pitchFamily="34" charset="0"/>
              </a:rPr>
              <a:t> Controleer je oplossing.</a:t>
            </a:r>
          </a:p>
        </p:txBody>
      </p:sp>
      <p:graphicFrame>
        <p:nvGraphicFramePr>
          <p:cNvPr id="4104" name="Object 24"/>
          <p:cNvGraphicFramePr>
            <a:graphicFrameLocks noChangeAspect="1"/>
          </p:cNvGraphicFramePr>
          <p:nvPr/>
        </p:nvGraphicFramePr>
        <p:xfrm>
          <a:off x="4495800" y="3282950"/>
          <a:ext cx="1524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Vergelijking" r:id="rId5" imgW="152334" imgH="291973" progId="Equation.3">
                  <p:embed/>
                </p:oleObj>
              </mc:Choice>
              <mc:Fallback>
                <p:oleObj name="Vergelijking" r:id="rId5" imgW="152334" imgH="291973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282950"/>
                        <a:ext cx="1524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8" name="AutoShape 30"/>
          <p:cNvSpPr>
            <a:spLocks noChangeArrowheads="1"/>
          </p:cNvSpPr>
          <p:nvPr/>
        </p:nvSpPr>
        <p:spPr bwMode="auto">
          <a:xfrm>
            <a:off x="985838" y="1916113"/>
            <a:ext cx="457200" cy="179387"/>
          </a:xfrm>
          <a:prstGeom prst="curvedDownArrow">
            <a:avLst>
              <a:gd name="adj1" fmla="val 31623"/>
              <a:gd name="adj2" fmla="val 82596"/>
              <a:gd name="adj3" fmla="val 33333"/>
            </a:avLst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7199" name="AutoShape 31"/>
          <p:cNvSpPr>
            <a:spLocks noChangeArrowheads="1"/>
          </p:cNvSpPr>
          <p:nvPr/>
        </p:nvSpPr>
        <p:spPr bwMode="auto">
          <a:xfrm>
            <a:off x="971550" y="1916113"/>
            <a:ext cx="1079500" cy="179387"/>
          </a:xfrm>
          <a:prstGeom prst="curvedDownArrow">
            <a:avLst>
              <a:gd name="adj1" fmla="val 36162"/>
              <a:gd name="adj2" fmla="val 156516"/>
              <a:gd name="adj3" fmla="val 33333"/>
            </a:avLst>
          </a:prstGeom>
          <a:solidFill>
            <a:srgbClr val="003300"/>
          </a:solidFill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graphicFrame>
        <p:nvGraphicFramePr>
          <p:cNvPr id="7181" name="Object 1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55700" y="2708275"/>
          <a:ext cx="18208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Vergelijking" r:id="rId7" imgW="1371600" imgH="406080" progId="Equation.3">
                  <p:embed/>
                </p:oleObj>
              </mc:Choice>
              <mc:Fallback>
                <p:oleObj name="Vergelijking" r:id="rId7" imgW="1371600" imgH="4060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2708275"/>
                        <a:ext cx="1820863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229" name="Group 61"/>
          <p:cNvGrpSpPr>
            <a:grpSpLocks/>
          </p:cNvGrpSpPr>
          <p:nvPr/>
        </p:nvGrpSpPr>
        <p:grpSpPr bwMode="auto">
          <a:xfrm>
            <a:off x="401638" y="3357563"/>
            <a:ext cx="3306762" cy="539750"/>
            <a:chOff x="253" y="1558"/>
            <a:chExt cx="2083" cy="340"/>
          </a:xfrm>
        </p:grpSpPr>
        <p:graphicFrame>
          <p:nvGraphicFramePr>
            <p:cNvPr id="4127" name="Object 15"/>
            <p:cNvGraphicFramePr>
              <a:graphicFrameLocks noChangeAspect="1"/>
            </p:cNvGraphicFramePr>
            <p:nvPr/>
          </p:nvGraphicFramePr>
          <p:xfrm>
            <a:off x="253" y="1558"/>
            <a:ext cx="2083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6" name="Vergelijking" r:id="rId9" imgW="2489200" imgH="406400" progId="Equation.3">
                    <p:embed/>
                  </p:oleObj>
                </mc:Choice>
                <mc:Fallback>
                  <p:oleObj name="Vergelijking" r:id="rId9" imgW="2489200" imgH="4064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" y="1558"/>
                          <a:ext cx="2083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28" name="Text Box 17"/>
            <p:cNvSpPr txBox="1">
              <a:spLocks noChangeArrowheads="1"/>
            </p:cNvSpPr>
            <p:nvPr/>
          </p:nvSpPr>
          <p:spPr bwMode="auto">
            <a:xfrm>
              <a:off x="937" y="1597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b="1">
                  <a:solidFill>
                    <a:srgbClr val="174691"/>
                  </a:solidFill>
                  <a:latin typeface="Calibri" panose="020F0502020204030204" pitchFamily="34" charset="0"/>
                </a:rPr>
                <a:t>6 .</a:t>
              </a:r>
              <a:endParaRPr lang="nl-NL" altLang="nl-BE" b="1">
                <a:solidFill>
                  <a:srgbClr val="17469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129" name="Text Box 18"/>
            <p:cNvSpPr txBox="1">
              <a:spLocks noChangeArrowheads="1"/>
            </p:cNvSpPr>
            <p:nvPr/>
          </p:nvSpPr>
          <p:spPr bwMode="auto">
            <a:xfrm>
              <a:off x="1959" y="1597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b="1">
                  <a:solidFill>
                    <a:srgbClr val="174691"/>
                  </a:solidFill>
                  <a:latin typeface="Calibri" panose="020F0502020204030204" pitchFamily="34" charset="0"/>
                </a:rPr>
                <a:t>6 .</a:t>
              </a:r>
              <a:endParaRPr lang="nl-NL" altLang="nl-BE" b="1">
                <a:solidFill>
                  <a:srgbClr val="17469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130" name="Text Box 19"/>
            <p:cNvSpPr txBox="1">
              <a:spLocks noChangeArrowheads="1"/>
            </p:cNvSpPr>
            <p:nvPr/>
          </p:nvSpPr>
          <p:spPr bwMode="auto">
            <a:xfrm>
              <a:off x="1512" y="1597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b="1">
                  <a:solidFill>
                    <a:srgbClr val="174691"/>
                  </a:solidFill>
                  <a:latin typeface="Calibri" panose="020F0502020204030204" pitchFamily="34" charset="0"/>
                </a:rPr>
                <a:t>6 .</a:t>
              </a:r>
              <a:endParaRPr lang="nl-NL" altLang="nl-BE" b="1">
                <a:solidFill>
                  <a:srgbClr val="17469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131" name="Text Box 20"/>
            <p:cNvSpPr txBox="1">
              <a:spLocks noChangeArrowheads="1"/>
            </p:cNvSpPr>
            <p:nvPr/>
          </p:nvSpPr>
          <p:spPr bwMode="auto">
            <a:xfrm>
              <a:off x="361" y="1597"/>
              <a:ext cx="25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>
                  <a:solidFill>
                    <a:srgbClr val="174691"/>
                  </a:solidFill>
                  <a:latin typeface="Calibri" panose="020F0502020204030204" pitchFamily="34" charset="0"/>
                </a:rPr>
                <a:t>6</a:t>
              </a:r>
              <a:r>
                <a:rPr lang="nl-BE" altLang="nl-BE">
                  <a:solidFill>
                    <a:srgbClr val="0000FF"/>
                  </a:solidFill>
                  <a:latin typeface="Calibri" panose="020F0502020204030204" pitchFamily="34" charset="0"/>
                </a:rPr>
                <a:t> .</a:t>
              </a:r>
              <a:endParaRPr lang="nl-NL" altLang="nl-BE">
                <a:solidFill>
                  <a:srgbClr val="0000FF"/>
                </a:solidFill>
                <a:latin typeface="Calibri" panose="020F0502020204030204" pitchFamily="34" charset="0"/>
              </a:endParaRPr>
            </a:p>
          </p:txBody>
        </p:sp>
      </p:grpSp>
      <p:graphicFrame>
        <p:nvGraphicFramePr>
          <p:cNvPr id="7193" name="Object 25"/>
          <p:cNvGraphicFramePr>
            <a:graphicFrameLocks noChangeAspect="1"/>
          </p:cNvGraphicFramePr>
          <p:nvPr/>
        </p:nvGraphicFramePr>
        <p:xfrm>
          <a:off x="1212850" y="4040188"/>
          <a:ext cx="1846263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Vergelijking" r:id="rId11" imgW="1485900" imgH="203200" progId="Equation.3">
                  <p:embed/>
                </p:oleObj>
              </mc:Choice>
              <mc:Fallback>
                <p:oleObj name="Vergelijking" r:id="rId11" imgW="1485900" imgH="2032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850" y="4040188"/>
                        <a:ext cx="1846263" cy="25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0" name="Object 22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225550" y="4437063"/>
          <a:ext cx="178435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Vergelijking" r:id="rId13" imgW="1472561" imgH="177723" progId="Equation.3">
                  <p:embed/>
                </p:oleObj>
              </mc:Choice>
              <mc:Fallback>
                <p:oleObj name="Vergelijking" r:id="rId13" imgW="1472561" imgH="177723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5550" y="4437063"/>
                        <a:ext cx="178435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4" name="Object 26"/>
          <p:cNvGraphicFramePr>
            <a:graphicFrameLocks noChangeAspect="1"/>
          </p:cNvGraphicFramePr>
          <p:nvPr/>
        </p:nvGraphicFramePr>
        <p:xfrm>
          <a:off x="1841500" y="4725988"/>
          <a:ext cx="633413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Vergelijking" r:id="rId15" imgW="520248" imgH="177646" progId="Equation.3">
                  <p:embed/>
                </p:oleObj>
              </mc:Choice>
              <mc:Fallback>
                <p:oleObj name="Vergelijking" r:id="rId15" imgW="520248" imgH="177646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4725988"/>
                        <a:ext cx="633413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7" name="Object 29"/>
          <p:cNvGraphicFramePr>
            <a:graphicFrameLocks noChangeAspect="1"/>
          </p:cNvGraphicFramePr>
          <p:nvPr/>
        </p:nvGraphicFramePr>
        <p:xfrm>
          <a:off x="1935163" y="5048250"/>
          <a:ext cx="833437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Vergelijking" r:id="rId17" imgW="672808" imgH="203112" progId="Equation.3">
                  <p:embed/>
                </p:oleObj>
              </mc:Choice>
              <mc:Fallback>
                <p:oleObj name="Vergelijking" r:id="rId17" imgW="672808" imgH="203112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5163" y="5048250"/>
                        <a:ext cx="833437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323850" y="5654675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Controle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338138" y="6419850"/>
            <a:ext cx="993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linkerlid: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323850" y="5942013"/>
            <a:ext cx="1152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rechterlid:</a:t>
            </a:r>
            <a:endParaRPr lang="nl-NL" altLang="nl-BE">
              <a:latin typeface="Calibri" panose="020F0502020204030204" pitchFamily="34" charset="0"/>
            </a:endParaRPr>
          </a:p>
        </p:txBody>
      </p:sp>
      <p:graphicFrame>
        <p:nvGraphicFramePr>
          <p:cNvPr id="7209" name="Object 41"/>
          <p:cNvGraphicFramePr>
            <a:graphicFrameLocks noChangeAspect="1"/>
          </p:cNvGraphicFramePr>
          <p:nvPr/>
        </p:nvGraphicFramePr>
        <p:xfrm>
          <a:off x="1441450" y="6345238"/>
          <a:ext cx="413861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Vergelijking" r:id="rId19" imgW="3505200" imgH="457200" progId="Equation.3">
                  <p:embed/>
                </p:oleObj>
              </mc:Choice>
              <mc:Fallback>
                <p:oleObj name="Vergelijking" r:id="rId19" imgW="3505200" imgH="4572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6345238"/>
                        <a:ext cx="4138613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0" name="Object 42"/>
          <p:cNvGraphicFramePr>
            <a:graphicFrameLocks noChangeAspect="1"/>
          </p:cNvGraphicFramePr>
          <p:nvPr/>
        </p:nvGraphicFramePr>
        <p:xfrm>
          <a:off x="1479550" y="5875338"/>
          <a:ext cx="32861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Vergelijking" r:id="rId21" imgW="2781300" imgH="457200" progId="Equation.3">
                  <p:embed/>
                </p:oleObj>
              </mc:Choice>
              <mc:Fallback>
                <p:oleObj name="Vergelijking" r:id="rId21" imgW="2781300" imgH="4572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5875338"/>
                        <a:ext cx="328612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3" name="Line 55"/>
          <p:cNvSpPr>
            <a:spLocks noChangeShapeType="1"/>
          </p:cNvSpPr>
          <p:nvPr/>
        </p:nvSpPr>
        <p:spPr bwMode="auto">
          <a:xfrm>
            <a:off x="1636713" y="4292600"/>
            <a:ext cx="433387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7224" name="Line 56"/>
          <p:cNvSpPr>
            <a:spLocks noChangeShapeType="1"/>
          </p:cNvSpPr>
          <p:nvPr/>
        </p:nvSpPr>
        <p:spPr bwMode="auto">
          <a:xfrm>
            <a:off x="2300288" y="4292600"/>
            <a:ext cx="433387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graphicFrame>
        <p:nvGraphicFramePr>
          <p:cNvPr id="7230" name="Object 62"/>
          <p:cNvGraphicFramePr>
            <a:graphicFrameLocks noChangeAspect="1"/>
          </p:cNvGraphicFramePr>
          <p:nvPr/>
        </p:nvGraphicFramePr>
        <p:xfrm>
          <a:off x="1946275" y="5373688"/>
          <a:ext cx="5080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Vergelijking" r:id="rId23" imgW="418918" imgH="177723" progId="Equation.3">
                  <p:embed/>
                </p:oleObj>
              </mc:Choice>
              <mc:Fallback>
                <p:oleObj name="Vergelijking" r:id="rId23" imgW="418918" imgH="177723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6275" y="5373688"/>
                        <a:ext cx="5080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4572000" y="3332163"/>
            <a:ext cx="42052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</a:t>
            </a:r>
            <a:r>
              <a:rPr lang="nl-BE" altLang="nl-BE">
                <a:latin typeface="Calibri" panose="020F0502020204030204" pitchFamily="34" charset="0"/>
                <a:sym typeface="Wingdings 2" panose="05020102010507070707" pitchFamily="18" charset="2"/>
              </a:rPr>
              <a:t> </a:t>
            </a:r>
            <a:r>
              <a:rPr lang="nl-BE" altLang="nl-BE">
                <a:latin typeface="Calibri" panose="020F0502020204030204" pitchFamily="34" charset="0"/>
              </a:rPr>
              <a:t>Noteer in één lid de termen met factor x</a:t>
            </a:r>
            <a:br>
              <a:rPr lang="nl-BE" altLang="nl-BE">
                <a:latin typeface="Calibri" panose="020F0502020204030204" pitchFamily="34" charset="0"/>
              </a:rPr>
            </a:br>
            <a:r>
              <a:rPr lang="nl-BE" altLang="nl-BE">
                <a:latin typeface="Calibri" panose="020F0502020204030204" pitchFamily="34" charset="0"/>
              </a:rPr>
              <a:t>     en in het andere lid de termen zonder </a:t>
            </a:r>
          </a:p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     factor x door in beide leden dezelfde </a:t>
            </a:r>
            <a:br>
              <a:rPr lang="nl-BE" altLang="nl-BE">
                <a:latin typeface="Calibri" panose="020F0502020204030204" pitchFamily="34" charset="0"/>
              </a:rPr>
            </a:br>
            <a:r>
              <a:rPr lang="nl-BE" altLang="nl-BE">
                <a:latin typeface="Calibri" panose="020F0502020204030204" pitchFamily="34" charset="0"/>
              </a:rPr>
              <a:t>     bewerking uit te voeren. 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7232" name="Text Box 64"/>
          <p:cNvSpPr txBox="1">
            <a:spLocks noChangeArrowheads="1"/>
          </p:cNvSpPr>
          <p:nvPr/>
        </p:nvSpPr>
        <p:spPr bwMode="auto">
          <a:xfrm>
            <a:off x="4572000" y="2093913"/>
            <a:ext cx="397351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</a:t>
            </a:r>
            <a:r>
              <a:rPr lang="nl-BE" altLang="nl-BE">
                <a:latin typeface="Calibri" panose="020F0502020204030204" pitchFamily="34" charset="0"/>
              </a:rPr>
              <a:t> Werk de noemers weg door elke term</a:t>
            </a:r>
            <a:br>
              <a:rPr lang="nl-BE" altLang="nl-BE">
                <a:latin typeface="Calibri" panose="020F0502020204030204" pitchFamily="34" charset="0"/>
              </a:rPr>
            </a:br>
            <a:r>
              <a:rPr lang="nl-BE" altLang="nl-BE">
                <a:latin typeface="Calibri" panose="020F0502020204030204" pitchFamily="34" charset="0"/>
              </a:rPr>
              <a:t>     in het linker- en het rechterlid te </a:t>
            </a:r>
            <a:br>
              <a:rPr lang="nl-BE" altLang="nl-BE">
                <a:latin typeface="Calibri" panose="020F0502020204030204" pitchFamily="34" charset="0"/>
              </a:rPr>
            </a:br>
            <a:r>
              <a:rPr lang="nl-BE" altLang="nl-BE">
                <a:latin typeface="Calibri" panose="020F0502020204030204" pitchFamily="34" charset="0"/>
              </a:rPr>
              <a:t>     vermenigvuldigen met het kgv van </a:t>
            </a:r>
            <a:br>
              <a:rPr lang="nl-BE" altLang="nl-BE">
                <a:latin typeface="Calibri" panose="020F0502020204030204" pitchFamily="34" charset="0"/>
              </a:rPr>
            </a:br>
            <a:r>
              <a:rPr lang="nl-BE" altLang="nl-BE">
                <a:latin typeface="Calibri" panose="020F0502020204030204" pitchFamily="34" charset="0"/>
              </a:rPr>
              <a:t>     de noemers.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3700463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Vergelijkingen met breuken oplossen</a:t>
            </a:r>
            <a:endParaRPr lang="nl-NL" altLang="nl-BE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4124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4125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  Vergelijkingen met breuken oplossen</a:t>
              </a:r>
              <a:endParaRPr lang="nl-NL" altLang="nl-BE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4126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FCFDFE"/>
                  </a:solidFill>
                  <a:latin typeface="Impact" panose="020B0806030902050204" pitchFamily="34" charset="0"/>
                </a:rPr>
                <a:t>G8</a:t>
              </a:r>
              <a:endParaRPr lang="nl-BE" altLang="nl-BE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6" grpId="0"/>
      <p:bldP spid="7177" grpId="0"/>
      <p:bldP spid="8" grpId="0"/>
      <p:bldP spid="7198" grpId="0" animBg="1"/>
      <p:bldP spid="7199" grpId="0" animBg="1"/>
      <p:bldP spid="7206" grpId="0"/>
      <p:bldP spid="7207" grpId="0"/>
      <p:bldP spid="7208" grpId="0"/>
      <p:bldP spid="7223" grpId="0" animBg="1"/>
      <p:bldP spid="7224" grpId="0" animBg="1"/>
      <p:bldP spid="7231" grpId="0"/>
      <p:bldP spid="7232" grpId="0"/>
      <p:bldP spid="348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606675" y="1844675"/>
          <a:ext cx="254158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Vergelijking" r:id="rId3" imgW="2019300" imgH="457200" progId="Equation.3">
                  <p:embed/>
                </p:oleObj>
              </mc:Choice>
              <mc:Fallback>
                <p:oleObj name="Vergelijking" r:id="rId3" imgW="20193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675" y="1844675"/>
                        <a:ext cx="254158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8"/>
          <p:cNvGraphicFramePr>
            <a:graphicFrameLocks noChangeAspect="1"/>
          </p:cNvGraphicFramePr>
          <p:nvPr/>
        </p:nvGraphicFramePr>
        <p:xfrm>
          <a:off x="4495800" y="3282950"/>
          <a:ext cx="1524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Vergelijking" r:id="rId5" imgW="152334" imgH="291973" progId="Equation.3">
                  <p:embed/>
                </p:oleObj>
              </mc:Choice>
              <mc:Fallback>
                <p:oleObj name="Vergelijking" r:id="rId5" imgW="152334" imgH="291973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282950"/>
                        <a:ext cx="1524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7" name="AutoShape 9"/>
          <p:cNvSpPr>
            <a:spLocks noChangeArrowheads="1"/>
          </p:cNvSpPr>
          <p:nvPr/>
        </p:nvSpPr>
        <p:spPr bwMode="auto">
          <a:xfrm>
            <a:off x="2746375" y="1700213"/>
            <a:ext cx="457200" cy="179387"/>
          </a:xfrm>
          <a:prstGeom prst="curvedDownArrow">
            <a:avLst>
              <a:gd name="adj1" fmla="val 31623"/>
              <a:gd name="adj2" fmla="val 82596"/>
              <a:gd name="adj3" fmla="val 33333"/>
            </a:avLst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2735263" y="1700213"/>
            <a:ext cx="900112" cy="179387"/>
          </a:xfrm>
          <a:prstGeom prst="curvedDownArrow">
            <a:avLst>
              <a:gd name="adj1" fmla="val 30153"/>
              <a:gd name="adj2" fmla="val 130507"/>
              <a:gd name="adj3" fmla="val 33333"/>
            </a:avLst>
          </a:prstGeom>
          <a:solidFill>
            <a:srgbClr val="003300"/>
          </a:solidFill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graphicFrame>
        <p:nvGraphicFramePr>
          <p:cNvPr id="32779" name="Object 11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627313" y="2420938"/>
          <a:ext cx="236378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Vergelijking" r:id="rId7" imgW="1777229" imgH="406224" progId="Equation.3">
                  <p:embed/>
                </p:oleObj>
              </mc:Choice>
              <mc:Fallback>
                <p:oleObj name="Vergelijking" r:id="rId7" imgW="1777229" imgH="406224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2420938"/>
                        <a:ext cx="2363787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6" name="Object 18"/>
          <p:cNvGraphicFramePr>
            <a:graphicFrameLocks noChangeAspect="1"/>
          </p:cNvGraphicFramePr>
          <p:nvPr/>
        </p:nvGraphicFramePr>
        <p:xfrm>
          <a:off x="2462213" y="3644900"/>
          <a:ext cx="2738437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Vergelijking" r:id="rId9" imgW="2057400" imgH="203040" progId="Equation.3">
                  <p:embed/>
                </p:oleObj>
              </mc:Choice>
              <mc:Fallback>
                <p:oleObj name="Vergelijking" r:id="rId9" imgW="2057400" imgH="2030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213" y="3644900"/>
                        <a:ext cx="2738437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7" name="Object 19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2846388" y="4076700"/>
          <a:ext cx="2684462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Vergelijking" r:id="rId11" imgW="2031118" imgH="177723" progId="Equation.3">
                  <p:embed/>
                </p:oleObj>
              </mc:Choice>
              <mc:Fallback>
                <p:oleObj name="Vergelijking" r:id="rId11" imgW="2031118" imgH="177723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6388" y="4076700"/>
                        <a:ext cx="2684462" cy="23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8" name="Object 20"/>
          <p:cNvGraphicFramePr>
            <a:graphicFrameLocks noChangeAspect="1"/>
          </p:cNvGraphicFramePr>
          <p:nvPr/>
        </p:nvGraphicFramePr>
        <p:xfrm>
          <a:off x="3311525" y="4508500"/>
          <a:ext cx="1104900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Vergelijking" r:id="rId13" imgW="837836" imgH="177723" progId="Equation.3">
                  <p:embed/>
                </p:oleObj>
              </mc:Choice>
              <mc:Fallback>
                <p:oleObj name="Vergelijking" r:id="rId13" imgW="837836" imgH="177723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525" y="4508500"/>
                        <a:ext cx="1104900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9" name="Object 21"/>
          <p:cNvGraphicFramePr>
            <a:graphicFrameLocks noChangeAspect="1"/>
          </p:cNvGraphicFramePr>
          <p:nvPr/>
        </p:nvGraphicFramePr>
        <p:xfrm>
          <a:off x="3763963" y="4797425"/>
          <a:ext cx="846137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Vergelijking" r:id="rId15" imgW="660113" imgH="406224" progId="Equation.3">
                  <p:embed/>
                </p:oleObj>
              </mc:Choice>
              <mc:Fallback>
                <p:oleObj name="Vergelijking" r:id="rId15" imgW="660113" imgH="406224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3963" y="4797425"/>
                        <a:ext cx="846137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323850" y="5589588"/>
            <a:ext cx="99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Controle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323850" y="5949950"/>
            <a:ext cx="993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linkerlid: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323850" y="6446838"/>
            <a:ext cx="1152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rechterlid:</a:t>
            </a:r>
            <a:endParaRPr lang="nl-NL" altLang="nl-BE">
              <a:latin typeface="Calibri" panose="020F0502020204030204" pitchFamily="34" charset="0"/>
            </a:endParaRPr>
          </a:p>
        </p:txBody>
      </p:sp>
      <p:graphicFrame>
        <p:nvGraphicFramePr>
          <p:cNvPr id="32797" name="Object 29"/>
          <p:cNvGraphicFramePr>
            <a:graphicFrameLocks noChangeAspect="1"/>
          </p:cNvGraphicFramePr>
          <p:nvPr/>
        </p:nvGraphicFramePr>
        <p:xfrm>
          <a:off x="3783013" y="5345113"/>
          <a:ext cx="846137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Vergelijking" r:id="rId17" imgW="660113" imgH="406224" progId="Equation.3">
                  <p:embed/>
                </p:oleObj>
              </mc:Choice>
              <mc:Fallback>
                <p:oleObj name="Vergelijking" r:id="rId17" imgW="660113" imgH="406224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3013" y="5345113"/>
                        <a:ext cx="846137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459263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Vergelijkingen met breuken oplossen (vervolg)</a:t>
            </a:r>
            <a:endParaRPr lang="nl-NL" altLang="nl-BE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5136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5146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  Vergelijkingen met breuken oplossen</a:t>
              </a:r>
              <a:endParaRPr lang="nl-NL" altLang="nl-BE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147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FCFDFE"/>
                  </a:solidFill>
                  <a:latin typeface="Impact" panose="020B0806030902050204" pitchFamily="34" charset="0"/>
                </a:rPr>
                <a:t>G8</a:t>
              </a:r>
              <a:endParaRPr lang="nl-BE" altLang="nl-BE">
                <a:latin typeface="Impact" panose="020B0806030902050204" pitchFamily="34" charset="0"/>
              </a:endParaRPr>
            </a:p>
          </p:txBody>
        </p:sp>
      </p:grpSp>
      <p:grpSp>
        <p:nvGrpSpPr>
          <p:cNvPr id="32805" name="Group 37"/>
          <p:cNvGrpSpPr>
            <a:grpSpLocks/>
          </p:cNvGrpSpPr>
          <p:nvPr/>
        </p:nvGrpSpPr>
        <p:grpSpPr bwMode="auto">
          <a:xfrm>
            <a:off x="1292225" y="2997200"/>
            <a:ext cx="4587875" cy="539750"/>
            <a:chOff x="158" y="2162"/>
            <a:chExt cx="2890" cy="340"/>
          </a:xfrm>
        </p:grpSpPr>
        <p:graphicFrame>
          <p:nvGraphicFramePr>
            <p:cNvPr id="5140" name="Object 13"/>
            <p:cNvGraphicFramePr>
              <a:graphicFrameLocks noChangeAspect="1"/>
            </p:cNvGraphicFramePr>
            <p:nvPr/>
          </p:nvGraphicFramePr>
          <p:xfrm>
            <a:off x="158" y="2162"/>
            <a:ext cx="2890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7" name="Vergelijking" r:id="rId19" imgW="3454400" imgH="406400" progId="Equation.3">
                    <p:embed/>
                  </p:oleObj>
                </mc:Choice>
                <mc:Fallback>
                  <p:oleObj name="Vergelijking" r:id="rId19" imgW="3454400" imgH="4064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" y="2162"/>
                          <a:ext cx="2890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41" name="Text Box 14"/>
            <p:cNvSpPr txBox="1">
              <a:spLocks noChangeArrowheads="1"/>
            </p:cNvSpPr>
            <p:nvPr/>
          </p:nvSpPr>
          <p:spPr bwMode="auto">
            <a:xfrm>
              <a:off x="855" y="2196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b="1">
                  <a:solidFill>
                    <a:srgbClr val="174691"/>
                  </a:solidFill>
                  <a:latin typeface="Calibri" panose="020F0502020204030204" pitchFamily="34" charset="0"/>
                </a:rPr>
                <a:t>12 .</a:t>
              </a:r>
              <a:endParaRPr lang="nl-NL" altLang="nl-BE" b="1">
                <a:solidFill>
                  <a:srgbClr val="17469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42" name="Text Box 15"/>
            <p:cNvSpPr txBox="1">
              <a:spLocks noChangeArrowheads="1"/>
            </p:cNvSpPr>
            <p:nvPr/>
          </p:nvSpPr>
          <p:spPr bwMode="auto">
            <a:xfrm>
              <a:off x="1999" y="2194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b="1">
                  <a:solidFill>
                    <a:srgbClr val="174691"/>
                  </a:solidFill>
                  <a:latin typeface="Calibri" panose="020F0502020204030204" pitchFamily="34" charset="0"/>
                </a:rPr>
                <a:t>12 .</a:t>
              </a:r>
              <a:endParaRPr lang="nl-NL" altLang="nl-BE" b="1">
                <a:solidFill>
                  <a:srgbClr val="17469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43" name="Text Box 16"/>
            <p:cNvSpPr txBox="1">
              <a:spLocks noChangeArrowheads="1"/>
            </p:cNvSpPr>
            <p:nvPr/>
          </p:nvSpPr>
          <p:spPr bwMode="auto">
            <a:xfrm>
              <a:off x="1375" y="2194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b="1">
                  <a:solidFill>
                    <a:srgbClr val="174691"/>
                  </a:solidFill>
                  <a:latin typeface="Calibri" panose="020F0502020204030204" pitchFamily="34" charset="0"/>
                </a:rPr>
                <a:t>12 .</a:t>
              </a:r>
              <a:endParaRPr lang="nl-NL" altLang="nl-BE" b="1">
                <a:solidFill>
                  <a:srgbClr val="17469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44" name="Text Box 17"/>
            <p:cNvSpPr txBox="1">
              <a:spLocks noChangeArrowheads="1"/>
            </p:cNvSpPr>
            <p:nvPr/>
          </p:nvSpPr>
          <p:spPr bwMode="auto">
            <a:xfrm>
              <a:off x="222" y="2194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b="1">
                  <a:solidFill>
                    <a:srgbClr val="174691"/>
                  </a:solidFill>
                  <a:latin typeface="Calibri" panose="020F0502020204030204" pitchFamily="34" charset="0"/>
                </a:rPr>
                <a:t>12</a:t>
              </a:r>
              <a:r>
                <a:rPr lang="nl-BE" altLang="nl-BE" b="1">
                  <a:solidFill>
                    <a:srgbClr val="0000FF"/>
                  </a:solidFill>
                  <a:latin typeface="Calibri" panose="020F0502020204030204" pitchFamily="34" charset="0"/>
                </a:rPr>
                <a:t> .</a:t>
              </a:r>
              <a:endParaRPr lang="nl-NL" altLang="nl-BE" b="1">
                <a:solidFill>
                  <a:srgbClr val="0000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45" name="Text Box 36"/>
            <p:cNvSpPr txBox="1">
              <a:spLocks noChangeArrowheads="1"/>
            </p:cNvSpPr>
            <p:nvPr/>
          </p:nvSpPr>
          <p:spPr bwMode="auto">
            <a:xfrm>
              <a:off x="2557" y="2194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b="1">
                  <a:solidFill>
                    <a:srgbClr val="174691"/>
                  </a:solidFill>
                  <a:latin typeface="Calibri" panose="020F0502020204030204" pitchFamily="34" charset="0"/>
                </a:rPr>
                <a:t>12</a:t>
              </a:r>
              <a:r>
                <a:rPr lang="nl-BE" altLang="nl-BE" b="1">
                  <a:solidFill>
                    <a:srgbClr val="0000FF"/>
                  </a:solidFill>
                  <a:latin typeface="Calibri" panose="020F0502020204030204" pitchFamily="34" charset="0"/>
                </a:rPr>
                <a:t> .</a:t>
              </a:r>
              <a:endParaRPr lang="nl-NL" altLang="nl-BE" b="1">
                <a:solidFill>
                  <a:srgbClr val="0000FF"/>
                </a:solidFill>
                <a:latin typeface="Calibri" panose="020F0502020204030204" pitchFamily="34" charset="0"/>
              </a:endParaRPr>
            </a:p>
          </p:txBody>
        </p:sp>
      </p:grpSp>
      <p:graphicFrame>
        <p:nvGraphicFramePr>
          <p:cNvPr id="32806" name="Object 38"/>
          <p:cNvGraphicFramePr>
            <a:graphicFrameLocks noChangeAspect="1"/>
          </p:cNvGraphicFramePr>
          <p:nvPr/>
        </p:nvGraphicFramePr>
        <p:xfrm>
          <a:off x="1476375" y="6384925"/>
          <a:ext cx="505618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Vergelijking" r:id="rId21" imgW="4076700" imgH="406400" progId="Equation.3">
                  <p:embed/>
                </p:oleObj>
              </mc:Choice>
              <mc:Fallback>
                <p:oleObj name="Vergelijking" r:id="rId21" imgW="4076700" imgH="4064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6384925"/>
                        <a:ext cx="5056188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807" name="Object 39"/>
          <p:cNvGraphicFramePr>
            <a:graphicFrameLocks noChangeAspect="1"/>
          </p:cNvGraphicFramePr>
          <p:nvPr/>
        </p:nvGraphicFramePr>
        <p:xfrm>
          <a:off x="1477963" y="5876925"/>
          <a:ext cx="63341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Vergelijking" r:id="rId23" imgW="5359400" imgH="457200" progId="Equation.3">
                  <p:embed/>
                </p:oleObj>
              </mc:Choice>
              <mc:Fallback>
                <p:oleObj name="Vergelijking" r:id="rId23" imgW="5359400" imgH="4572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7963" y="5876925"/>
                        <a:ext cx="633412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7" grpId="0" animBg="1"/>
      <p:bldP spid="32778" grpId="0" animBg="1"/>
      <p:bldP spid="32790" grpId="0"/>
      <p:bldP spid="32791" grpId="0"/>
      <p:bldP spid="32792" grpId="0"/>
      <p:bldP spid="348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459263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Vergelijkingen met breuken oplossen (vervolg)</a:t>
            </a:r>
            <a:endParaRPr lang="nl-NL" altLang="nl-BE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6147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6150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  Vergelijkingen met breuken oplossen</a:t>
              </a:r>
              <a:endParaRPr lang="nl-NL" altLang="nl-BE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151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FCFDFE"/>
                  </a:solidFill>
                  <a:latin typeface="Impact" panose="020B0806030902050204" pitchFamily="34" charset="0"/>
                </a:rPr>
                <a:t>G8</a:t>
              </a:r>
              <a:endParaRPr lang="nl-BE" altLang="nl-BE">
                <a:latin typeface="Impact" panose="020B0806030902050204" pitchFamily="34" charset="0"/>
              </a:endParaRPr>
            </a:p>
          </p:txBody>
        </p:sp>
      </p:grp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23850" y="1916113"/>
            <a:ext cx="1687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 i="1">
                <a:latin typeface="Calibri" panose="020F0502020204030204" pitchFamily="34" charset="0"/>
              </a:rPr>
              <a:t>Extra voorbeeld</a:t>
            </a:r>
            <a:endParaRPr lang="nl-NL" altLang="nl-BE" b="1" i="1">
              <a:latin typeface="Calibri" panose="020F0502020204030204" pitchFamily="34" charset="0"/>
            </a:endParaRPr>
          </a:p>
        </p:txBody>
      </p:sp>
      <p:sp>
        <p:nvSpPr>
          <p:cNvPr id="12" name="AutoShape 37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757238" y="2493963"/>
            <a:ext cx="719137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altLang="nl-B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6" grpId="0" animBg="1"/>
      <p:bldP spid="31750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53" name="Object 5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763713" y="2744788"/>
          <a:ext cx="12668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Vergelijking" r:id="rId3" imgW="952087" imgH="406224" progId="Equation.3">
                  <p:embed/>
                </p:oleObj>
              </mc:Choice>
              <mc:Fallback>
                <p:oleObj name="Vergelijking" r:id="rId3" imgW="952087" imgH="406224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744788"/>
                        <a:ext cx="126682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867400" y="2587625"/>
            <a:ext cx="1254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sz="1600" b="1" i="1">
                <a:latin typeface="Calibri" panose="020F0502020204030204" pitchFamily="34" charset="0"/>
              </a:rPr>
              <a:t>Stappenplan</a:t>
            </a:r>
            <a:endParaRPr lang="nl-NL" altLang="nl-BE" sz="1600" b="1" i="1">
              <a:latin typeface="Calibri" panose="020F0502020204030204" pitchFamily="34" charset="0"/>
            </a:endParaRPr>
          </a:p>
        </p:txBody>
      </p:sp>
      <p:sp>
        <p:nvSpPr>
          <p:cNvPr id="25640" name="Text Box 40"/>
          <p:cNvSpPr txBox="1">
            <a:spLocks noChangeArrowheads="1"/>
          </p:cNvSpPr>
          <p:nvPr/>
        </p:nvSpPr>
        <p:spPr bwMode="auto">
          <a:xfrm>
            <a:off x="611188" y="5799138"/>
            <a:ext cx="99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Controle</a:t>
            </a:r>
            <a:endParaRPr lang="nl-NL" altLang="nl-BE">
              <a:latin typeface="Calibri" panose="020F0502020204030204" pitchFamily="34" charset="0"/>
            </a:endParaRPr>
          </a:p>
        </p:txBody>
      </p:sp>
      <p:grpSp>
        <p:nvGrpSpPr>
          <p:cNvPr id="25680" name="Group 80"/>
          <p:cNvGrpSpPr>
            <a:grpSpLocks/>
          </p:cNvGrpSpPr>
          <p:nvPr/>
        </p:nvGrpSpPr>
        <p:grpSpPr bwMode="auto">
          <a:xfrm>
            <a:off x="955675" y="1744663"/>
            <a:ext cx="4862513" cy="554037"/>
            <a:chOff x="427" y="362"/>
            <a:chExt cx="3063" cy="349"/>
          </a:xfrm>
        </p:grpSpPr>
        <p:graphicFrame>
          <p:nvGraphicFramePr>
            <p:cNvPr id="7213" name="Object 41"/>
            <p:cNvGraphicFramePr>
              <a:graphicFrameLocks noChangeAspect="1"/>
            </p:cNvGraphicFramePr>
            <p:nvPr/>
          </p:nvGraphicFramePr>
          <p:xfrm>
            <a:off x="427" y="371"/>
            <a:ext cx="170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6" name="Vergelijking" r:id="rId5" imgW="203024" imgH="406048" progId="Equation.3">
                    <p:embed/>
                  </p:oleObj>
                </mc:Choice>
                <mc:Fallback>
                  <p:oleObj name="Vergelijking" r:id="rId5" imgW="203024" imgH="406048" progId="Equation.3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" y="371"/>
                          <a:ext cx="170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14" name="Object 43"/>
            <p:cNvGraphicFramePr>
              <a:graphicFrameLocks noChangeAspect="1"/>
            </p:cNvGraphicFramePr>
            <p:nvPr/>
          </p:nvGraphicFramePr>
          <p:xfrm>
            <a:off x="3320" y="362"/>
            <a:ext cx="170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7" name="Vergelijking" r:id="rId7" imgW="203024" imgH="406048" progId="Equation.3">
                    <p:embed/>
                  </p:oleObj>
                </mc:Choice>
                <mc:Fallback>
                  <p:oleObj name="Vergelijking" r:id="rId7" imgW="203024" imgH="406048" progId="Equation.3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0" y="362"/>
                          <a:ext cx="170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684" name="Group 84"/>
          <p:cNvGrpSpPr>
            <a:grpSpLocks/>
          </p:cNvGrpSpPr>
          <p:nvPr/>
        </p:nvGrpSpPr>
        <p:grpSpPr bwMode="auto">
          <a:xfrm>
            <a:off x="328613" y="1838325"/>
            <a:ext cx="7339012" cy="366713"/>
            <a:chOff x="44" y="436"/>
            <a:chExt cx="4623" cy="231"/>
          </a:xfrm>
        </p:grpSpPr>
        <p:sp>
          <p:nvSpPr>
            <p:cNvPr id="7211" name="Text Box 45"/>
            <p:cNvSpPr txBox="1">
              <a:spLocks noChangeArrowheads="1"/>
            </p:cNvSpPr>
            <p:nvPr/>
          </p:nvSpPr>
          <p:spPr bwMode="auto">
            <a:xfrm>
              <a:off x="44" y="436"/>
              <a:ext cx="35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>
                  <a:latin typeface="Calibri" panose="020F0502020204030204" pitchFamily="34" charset="0"/>
                </a:rPr>
                <a:t>Als je     van een getal vermindert met 3, dan bekom je     .</a:t>
              </a:r>
              <a:endParaRPr lang="nl-NL" altLang="nl-BE">
                <a:latin typeface="Calibri" panose="020F0502020204030204" pitchFamily="34" charset="0"/>
              </a:endParaRPr>
            </a:p>
          </p:txBody>
        </p:sp>
        <p:sp>
          <p:nvSpPr>
            <p:cNvPr id="7212" name="Text Box 46"/>
            <p:cNvSpPr txBox="1">
              <a:spLocks noChangeArrowheads="1"/>
            </p:cNvSpPr>
            <p:nvPr/>
          </p:nvSpPr>
          <p:spPr bwMode="auto">
            <a:xfrm>
              <a:off x="3515" y="436"/>
              <a:ext cx="11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>
                  <a:latin typeface="Calibri" panose="020F0502020204030204" pitchFamily="34" charset="0"/>
                </a:rPr>
                <a:t>Welk getal is dat?</a:t>
              </a:r>
              <a:endParaRPr lang="nl-NL" altLang="nl-BE">
                <a:latin typeface="Calibri" panose="020F0502020204030204" pitchFamily="34" charset="0"/>
              </a:endParaRPr>
            </a:p>
          </p:txBody>
        </p:sp>
      </p:grpSp>
      <p:sp>
        <p:nvSpPr>
          <p:cNvPr id="25648" name="Text Box 48"/>
          <p:cNvSpPr txBox="1">
            <a:spLocks noChangeArrowheads="1"/>
          </p:cNvSpPr>
          <p:nvPr/>
        </p:nvSpPr>
        <p:spPr bwMode="auto">
          <a:xfrm>
            <a:off x="592138" y="2341563"/>
            <a:ext cx="21796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Het gezochte getal is: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2709863" y="2341563"/>
            <a:ext cx="282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x</a:t>
            </a:r>
            <a:endParaRPr lang="nl-NL" altLang="nl-BE">
              <a:latin typeface="Calibri" panose="020F0502020204030204" pitchFamily="34" charset="0"/>
            </a:endParaRPr>
          </a:p>
        </p:txBody>
      </p:sp>
      <p:grpSp>
        <p:nvGrpSpPr>
          <p:cNvPr id="25682" name="Group 82"/>
          <p:cNvGrpSpPr>
            <a:grpSpLocks/>
          </p:cNvGrpSpPr>
          <p:nvPr/>
        </p:nvGrpSpPr>
        <p:grpSpPr bwMode="auto">
          <a:xfrm>
            <a:off x="803275" y="3394075"/>
            <a:ext cx="2695575" cy="539750"/>
            <a:chOff x="506" y="1741"/>
            <a:chExt cx="1698" cy="340"/>
          </a:xfrm>
        </p:grpSpPr>
        <p:graphicFrame>
          <p:nvGraphicFramePr>
            <p:cNvPr id="7207" name="Object 55"/>
            <p:cNvGraphicFramePr>
              <a:graphicFrameLocks noChangeAspect="1"/>
            </p:cNvGraphicFramePr>
            <p:nvPr/>
          </p:nvGraphicFramePr>
          <p:xfrm>
            <a:off x="812" y="1741"/>
            <a:ext cx="1392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8" name="Vergelijking" r:id="rId9" imgW="1662978" imgH="406224" progId="Equation.3">
                    <p:embed/>
                  </p:oleObj>
                </mc:Choice>
                <mc:Fallback>
                  <p:oleObj name="Vergelijking" r:id="rId9" imgW="1662978" imgH="406224" progId="Equation.3">
                    <p:embed/>
                    <p:pic>
                      <p:nvPicPr>
                        <p:cNvPr id="0" name="Objec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2" y="1741"/>
                          <a:ext cx="1392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08" name="Text Box 57"/>
            <p:cNvSpPr txBox="1">
              <a:spLocks noChangeArrowheads="1"/>
            </p:cNvSpPr>
            <p:nvPr/>
          </p:nvSpPr>
          <p:spPr bwMode="auto">
            <a:xfrm>
              <a:off x="1755" y="1775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b="1">
                  <a:solidFill>
                    <a:srgbClr val="174691"/>
                  </a:solidFill>
                  <a:latin typeface="Calibri" panose="020F0502020204030204" pitchFamily="34" charset="0"/>
                </a:rPr>
                <a:t>24 .</a:t>
              </a:r>
              <a:endParaRPr lang="nl-NL" altLang="nl-BE" b="1">
                <a:solidFill>
                  <a:srgbClr val="17469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209" name="Text Box 58"/>
            <p:cNvSpPr txBox="1">
              <a:spLocks noChangeArrowheads="1"/>
            </p:cNvSpPr>
            <p:nvPr/>
          </p:nvSpPr>
          <p:spPr bwMode="auto">
            <a:xfrm>
              <a:off x="1221" y="1778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b="1">
                  <a:solidFill>
                    <a:srgbClr val="174691"/>
                  </a:solidFill>
                  <a:latin typeface="Calibri" panose="020F0502020204030204" pitchFamily="34" charset="0"/>
                </a:rPr>
                <a:t>24 .</a:t>
              </a:r>
              <a:endParaRPr lang="nl-NL" altLang="nl-BE" b="1">
                <a:solidFill>
                  <a:srgbClr val="17469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210" name="Text Box 59"/>
            <p:cNvSpPr txBox="1">
              <a:spLocks noChangeArrowheads="1"/>
            </p:cNvSpPr>
            <p:nvPr/>
          </p:nvSpPr>
          <p:spPr bwMode="auto">
            <a:xfrm>
              <a:off x="506" y="1780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b="1">
                  <a:solidFill>
                    <a:srgbClr val="174691"/>
                  </a:solidFill>
                  <a:latin typeface="Calibri" panose="020F0502020204030204" pitchFamily="34" charset="0"/>
                </a:rPr>
                <a:t>24 .</a:t>
              </a:r>
              <a:endParaRPr lang="nl-NL" altLang="nl-BE" b="1">
                <a:solidFill>
                  <a:srgbClr val="174691"/>
                </a:solidFill>
                <a:latin typeface="Calibri" panose="020F0502020204030204" pitchFamily="34" charset="0"/>
              </a:endParaRPr>
            </a:p>
          </p:txBody>
        </p:sp>
      </p:grpSp>
      <p:graphicFrame>
        <p:nvGraphicFramePr>
          <p:cNvPr id="25662" name="Object 62"/>
          <p:cNvGraphicFramePr>
            <a:graphicFrameLocks noChangeAspect="1"/>
          </p:cNvGraphicFramePr>
          <p:nvPr/>
        </p:nvGraphicFramePr>
        <p:xfrm>
          <a:off x="1709738" y="4005263"/>
          <a:ext cx="1400175" cy="23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Vergelijking" r:id="rId11" imgW="1066337" imgH="177723" progId="Equation.3">
                  <p:embed/>
                </p:oleObj>
              </mc:Choice>
              <mc:Fallback>
                <p:oleObj name="Vergelijking" r:id="rId11" imgW="1066337" imgH="177723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9738" y="4005263"/>
                        <a:ext cx="1400175" cy="233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63" name="Object 63"/>
          <p:cNvGraphicFramePr>
            <a:graphicFrameLocks noChangeAspect="1"/>
          </p:cNvGraphicFramePr>
          <p:nvPr/>
        </p:nvGraphicFramePr>
        <p:xfrm>
          <a:off x="2195513" y="4419600"/>
          <a:ext cx="1403350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name="Vergelijking" r:id="rId13" imgW="1066337" imgH="177723" progId="Equation.3">
                  <p:embed/>
                </p:oleObj>
              </mc:Choice>
              <mc:Fallback>
                <p:oleObj name="Vergelijking" r:id="rId13" imgW="1066337" imgH="177723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419600"/>
                        <a:ext cx="1403350" cy="23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64" name="Object 64"/>
          <p:cNvGraphicFramePr>
            <a:graphicFrameLocks noChangeAspect="1"/>
          </p:cNvGraphicFramePr>
          <p:nvPr/>
        </p:nvGraphicFramePr>
        <p:xfrm>
          <a:off x="2195513" y="4851400"/>
          <a:ext cx="935037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name="Vergelijking" r:id="rId15" imgW="710891" imgH="177723" progId="Equation.3">
                  <p:embed/>
                </p:oleObj>
              </mc:Choice>
              <mc:Fallback>
                <p:oleObj name="Vergelijking" r:id="rId15" imgW="710891" imgH="177723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851400"/>
                        <a:ext cx="935037" cy="23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65" name="Object 65"/>
          <p:cNvGraphicFramePr>
            <a:graphicFrameLocks noChangeAspect="1"/>
          </p:cNvGraphicFramePr>
          <p:nvPr/>
        </p:nvGraphicFramePr>
        <p:xfrm>
          <a:off x="2454275" y="5192713"/>
          <a:ext cx="727075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name="Vergelijking" r:id="rId17" imgW="545626" imgH="406048" progId="Equation.3">
                  <p:embed/>
                </p:oleObj>
              </mc:Choice>
              <mc:Fallback>
                <p:oleObj name="Vergelijking" r:id="rId17" imgW="545626" imgH="406048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4275" y="5192713"/>
                        <a:ext cx="727075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66" name="Object 66"/>
          <p:cNvGraphicFramePr>
            <a:graphicFrameLocks noChangeAspect="1"/>
          </p:cNvGraphicFramePr>
          <p:nvPr/>
        </p:nvGraphicFramePr>
        <p:xfrm>
          <a:off x="1619250" y="5737225"/>
          <a:ext cx="440531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name="Vergelijking" r:id="rId19" imgW="3314700" imgH="406400" progId="Equation.3">
                  <p:embed/>
                </p:oleObj>
              </mc:Choice>
              <mc:Fallback>
                <p:oleObj name="Vergelijking" r:id="rId19" imgW="3314700" imgH="406400" progId="Equation.3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5737225"/>
                        <a:ext cx="4405313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83" name="Group 83"/>
          <p:cNvGrpSpPr>
            <a:grpSpLocks/>
          </p:cNvGrpSpPr>
          <p:nvPr/>
        </p:nvGrpSpPr>
        <p:grpSpPr bwMode="auto">
          <a:xfrm>
            <a:off x="595313" y="6315075"/>
            <a:ext cx="2541587" cy="539750"/>
            <a:chOff x="375" y="3928"/>
            <a:chExt cx="1601" cy="340"/>
          </a:xfrm>
        </p:grpSpPr>
        <p:sp>
          <p:nvSpPr>
            <p:cNvPr id="7205" name="Text Box 11"/>
            <p:cNvSpPr txBox="1">
              <a:spLocks noChangeArrowheads="1"/>
            </p:cNvSpPr>
            <p:nvPr/>
          </p:nvSpPr>
          <p:spPr bwMode="auto">
            <a:xfrm>
              <a:off x="375" y="3978"/>
              <a:ext cx="16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>
                  <a:latin typeface="Calibri" panose="020F0502020204030204" pitchFamily="34" charset="0"/>
                </a:rPr>
                <a:t>Het gezochte getal is       .</a:t>
              </a:r>
              <a:endParaRPr lang="nl-NL" altLang="nl-BE">
                <a:latin typeface="Calibri" panose="020F0502020204030204" pitchFamily="34" charset="0"/>
              </a:endParaRPr>
            </a:p>
          </p:txBody>
        </p:sp>
        <p:graphicFrame>
          <p:nvGraphicFramePr>
            <p:cNvPr id="7206" name="Object 67"/>
            <p:cNvGraphicFramePr>
              <a:graphicFrameLocks noChangeAspect="1"/>
            </p:cNvGraphicFramePr>
            <p:nvPr/>
          </p:nvGraphicFramePr>
          <p:xfrm>
            <a:off x="1676" y="3928"/>
            <a:ext cx="213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4" name="Vergelijking" r:id="rId21" imgW="253780" imgH="406048" progId="Equation.3">
                    <p:embed/>
                  </p:oleObj>
                </mc:Choice>
                <mc:Fallback>
                  <p:oleObj name="Vergelijking" r:id="rId21" imgW="253780" imgH="406048" progId="Equation.3">
                    <p:embed/>
                    <p:pic>
                      <p:nvPicPr>
                        <p:cNvPr id="0" name="Object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6" y="3928"/>
                          <a:ext cx="213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674" name="Text Box 74"/>
          <p:cNvSpPr txBox="1">
            <a:spLocks noChangeArrowheads="1"/>
          </p:cNvSpPr>
          <p:nvPr/>
        </p:nvSpPr>
        <p:spPr bwMode="auto">
          <a:xfrm>
            <a:off x="5795963" y="3062288"/>
            <a:ext cx="26717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 </a:t>
            </a:r>
            <a:r>
              <a:rPr lang="nl-BE" altLang="nl-BE">
                <a:latin typeface="Calibri" panose="020F0502020204030204" pitchFamily="34" charset="0"/>
              </a:rPr>
              <a:t>Onbekende voorstellen.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25675" name="Text Box 75"/>
          <p:cNvSpPr txBox="1">
            <a:spLocks noChangeArrowheads="1"/>
          </p:cNvSpPr>
          <p:nvPr/>
        </p:nvSpPr>
        <p:spPr bwMode="auto">
          <a:xfrm>
            <a:off x="5795963" y="3567113"/>
            <a:ext cx="2540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</a:t>
            </a:r>
            <a:r>
              <a:rPr lang="nl-BE" altLang="nl-BE">
                <a:latin typeface="Calibri" panose="020F0502020204030204" pitchFamily="34" charset="0"/>
              </a:rPr>
              <a:t> Stel de vergelijking op.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25676" name="Text Box 76"/>
          <p:cNvSpPr txBox="1">
            <a:spLocks noChangeArrowheads="1"/>
          </p:cNvSpPr>
          <p:nvPr/>
        </p:nvSpPr>
        <p:spPr bwMode="auto">
          <a:xfrm>
            <a:off x="5795963" y="4070350"/>
            <a:ext cx="2498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</a:t>
            </a:r>
            <a:r>
              <a:rPr lang="nl-BE" altLang="nl-BE">
                <a:latin typeface="Calibri" panose="020F0502020204030204" pitchFamily="34" charset="0"/>
              </a:rPr>
              <a:t> Los de vergelijking op.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25677" name="Text Box 77"/>
          <p:cNvSpPr txBox="1">
            <a:spLocks noChangeArrowheads="1"/>
          </p:cNvSpPr>
          <p:nvPr/>
        </p:nvSpPr>
        <p:spPr bwMode="auto">
          <a:xfrm>
            <a:off x="5795963" y="4575175"/>
            <a:ext cx="26431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</a:t>
            </a:r>
            <a:r>
              <a:rPr lang="nl-BE" altLang="nl-BE">
                <a:latin typeface="Calibri" panose="020F0502020204030204" pitchFamily="34" charset="0"/>
              </a:rPr>
              <a:t> Controleer je oplossing.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25678" name="Text Box 78"/>
          <p:cNvSpPr txBox="1">
            <a:spLocks noChangeArrowheads="1"/>
          </p:cNvSpPr>
          <p:nvPr/>
        </p:nvSpPr>
        <p:spPr bwMode="auto">
          <a:xfrm>
            <a:off x="5795963" y="5078413"/>
            <a:ext cx="3094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</a:t>
            </a:r>
            <a:r>
              <a:rPr lang="nl-BE" altLang="nl-BE">
                <a:latin typeface="Calibri" panose="020F0502020204030204" pitchFamily="34" charset="0"/>
              </a:rPr>
              <a:t> Formuleer een antwoordzin.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435133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Vraagstukken oplossen met een vergelijking</a:t>
            </a:r>
            <a:endParaRPr lang="nl-NL" altLang="nl-BE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7190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7203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  Vergelijkingen met breuken oplossen</a:t>
              </a:r>
              <a:endParaRPr lang="nl-NL" altLang="nl-BE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204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FCFDFE"/>
                  </a:solidFill>
                  <a:latin typeface="Impact" panose="020B0806030902050204" pitchFamily="34" charset="0"/>
                </a:rPr>
                <a:t>G8</a:t>
              </a:r>
              <a:endParaRPr lang="nl-BE" altLang="nl-BE">
                <a:latin typeface="Impact" panose="020B0806030902050204" pitchFamily="34" charset="0"/>
              </a:endParaRPr>
            </a:p>
          </p:txBody>
        </p:sp>
      </p:grpSp>
      <p:sp>
        <p:nvSpPr>
          <p:cNvPr id="25690" name="Text Box 90"/>
          <p:cNvSpPr txBox="1">
            <a:spLocks noChangeArrowheads="1"/>
          </p:cNvSpPr>
          <p:nvPr/>
        </p:nvSpPr>
        <p:spPr bwMode="auto">
          <a:xfrm>
            <a:off x="323850" y="235267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</a:t>
            </a:r>
          </a:p>
        </p:txBody>
      </p:sp>
      <p:sp>
        <p:nvSpPr>
          <p:cNvPr id="25691" name="Text Box 91"/>
          <p:cNvSpPr txBox="1">
            <a:spLocks noChangeArrowheads="1"/>
          </p:cNvSpPr>
          <p:nvPr/>
        </p:nvSpPr>
        <p:spPr bwMode="auto">
          <a:xfrm>
            <a:off x="323850" y="284162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</a:t>
            </a:r>
          </a:p>
        </p:txBody>
      </p:sp>
      <p:sp>
        <p:nvSpPr>
          <p:cNvPr id="25692" name="Text Box 92"/>
          <p:cNvSpPr txBox="1">
            <a:spLocks noChangeArrowheads="1"/>
          </p:cNvSpPr>
          <p:nvPr/>
        </p:nvSpPr>
        <p:spPr bwMode="auto">
          <a:xfrm>
            <a:off x="323850" y="34671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</a:t>
            </a:r>
          </a:p>
        </p:txBody>
      </p:sp>
      <p:sp>
        <p:nvSpPr>
          <p:cNvPr id="25693" name="Text Box 93"/>
          <p:cNvSpPr txBox="1">
            <a:spLocks noChangeArrowheads="1"/>
          </p:cNvSpPr>
          <p:nvPr/>
        </p:nvSpPr>
        <p:spPr bwMode="auto">
          <a:xfrm>
            <a:off x="323850" y="581025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</a:t>
            </a:r>
          </a:p>
        </p:txBody>
      </p:sp>
      <p:sp>
        <p:nvSpPr>
          <p:cNvPr id="25694" name="Text Box 94"/>
          <p:cNvSpPr txBox="1">
            <a:spLocks noChangeArrowheads="1"/>
          </p:cNvSpPr>
          <p:nvPr/>
        </p:nvSpPr>
        <p:spPr bwMode="auto">
          <a:xfrm>
            <a:off x="323850" y="639762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</a:t>
            </a:r>
          </a:p>
        </p:txBody>
      </p:sp>
      <p:grpSp>
        <p:nvGrpSpPr>
          <p:cNvPr id="25697" name="Group 97"/>
          <p:cNvGrpSpPr>
            <a:grpSpLocks/>
          </p:cNvGrpSpPr>
          <p:nvPr/>
        </p:nvGrpSpPr>
        <p:grpSpPr bwMode="auto">
          <a:xfrm>
            <a:off x="6011863" y="2149475"/>
            <a:ext cx="865187" cy="39688"/>
            <a:chOff x="3787" y="1455"/>
            <a:chExt cx="545" cy="25"/>
          </a:xfrm>
        </p:grpSpPr>
        <p:sp>
          <p:nvSpPr>
            <p:cNvPr id="7201" name="Line 95"/>
            <p:cNvSpPr>
              <a:spLocks noChangeShapeType="1"/>
            </p:cNvSpPr>
            <p:nvPr/>
          </p:nvSpPr>
          <p:spPr bwMode="auto">
            <a:xfrm>
              <a:off x="3787" y="1455"/>
              <a:ext cx="545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7202" name="Line 96"/>
            <p:cNvSpPr>
              <a:spLocks noChangeShapeType="1"/>
            </p:cNvSpPr>
            <p:nvPr/>
          </p:nvSpPr>
          <p:spPr bwMode="auto">
            <a:xfrm>
              <a:off x="3787" y="1480"/>
              <a:ext cx="545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25701" name="Group 101"/>
          <p:cNvGrpSpPr>
            <a:grpSpLocks/>
          </p:cNvGrpSpPr>
          <p:nvPr/>
        </p:nvGrpSpPr>
        <p:grpSpPr bwMode="auto">
          <a:xfrm>
            <a:off x="1042988" y="2144713"/>
            <a:ext cx="4681537" cy="131762"/>
            <a:chOff x="657" y="1351"/>
            <a:chExt cx="2949" cy="83"/>
          </a:xfrm>
        </p:grpSpPr>
        <p:sp>
          <p:nvSpPr>
            <p:cNvPr id="7198" name="Line 98"/>
            <p:cNvSpPr>
              <a:spLocks noChangeShapeType="1"/>
            </p:cNvSpPr>
            <p:nvPr/>
          </p:nvSpPr>
          <p:spPr bwMode="auto">
            <a:xfrm>
              <a:off x="657" y="1434"/>
              <a:ext cx="817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7199" name="Line 99"/>
            <p:cNvSpPr>
              <a:spLocks noChangeShapeType="1"/>
            </p:cNvSpPr>
            <p:nvPr/>
          </p:nvSpPr>
          <p:spPr bwMode="auto">
            <a:xfrm>
              <a:off x="1586" y="1351"/>
              <a:ext cx="952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7200" name="Line 100"/>
            <p:cNvSpPr>
              <a:spLocks noChangeShapeType="1"/>
            </p:cNvSpPr>
            <p:nvPr/>
          </p:nvSpPr>
          <p:spPr bwMode="auto">
            <a:xfrm>
              <a:off x="3515" y="1434"/>
              <a:ext cx="91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2" grpId="0"/>
      <p:bldP spid="25640" grpId="0"/>
      <p:bldP spid="25648" grpId="0"/>
      <p:bldP spid="25649" grpId="0"/>
      <p:bldP spid="25674" grpId="0"/>
      <p:bldP spid="25675" grpId="0"/>
      <p:bldP spid="25676" grpId="0"/>
      <p:bldP spid="25677" grpId="0"/>
      <p:bldP spid="25678" grpId="0"/>
      <p:bldP spid="34826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315</Words>
  <Application>Microsoft Office PowerPoint</Application>
  <PresentationFormat>Diavoorstelling (4:3)</PresentationFormat>
  <Paragraphs>96</Paragraphs>
  <Slides>6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6" baseType="lpstr">
      <vt:lpstr>Arial</vt:lpstr>
      <vt:lpstr>Calibri</vt:lpstr>
      <vt:lpstr>Comic Sans MS</vt:lpstr>
      <vt:lpstr>Impact</vt:lpstr>
      <vt:lpstr>Times New Roman</vt:lpstr>
      <vt:lpstr>Verdana</vt:lpstr>
      <vt:lpstr>Wingdings</vt:lpstr>
      <vt:lpstr>Wingdings 2</vt:lpstr>
      <vt:lpstr>Standaardontwerp</vt:lpstr>
      <vt:lpstr>Vergelijking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41</cp:revision>
  <dcterms:created xsi:type="dcterms:W3CDTF">2009-11-24T15:08:55Z</dcterms:created>
  <dcterms:modified xsi:type="dcterms:W3CDTF">2013-12-16T16:57:34Z</dcterms:modified>
</cp:coreProperties>
</file>