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66" r:id="rId3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C5E"/>
    <a:srgbClr val="D49E00"/>
    <a:srgbClr val="3DB645"/>
    <a:srgbClr val="4A66AA"/>
    <a:srgbClr val="0000FF"/>
    <a:srgbClr val="F064FF"/>
    <a:srgbClr val="174691"/>
    <a:srgbClr val="E1CA7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E44EE0-0E62-45B3-8CE7-7369AADCCA1B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758472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3F9FC99-3C8F-4A81-94A1-71A66BBC065E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850439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1C4184-00DD-4D50-9396-E0CD044682E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07129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DF858F-71F8-497D-92B6-CCCB9BAB3078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9142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486945-0638-481D-A159-5628025421D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6763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3E3A78D-D362-4BE6-9C3C-2E0F2C527BF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758086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BF514-76F2-4450-92F0-A078B93D8939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42485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992708-0D9D-4033-B296-3306F696363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6609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EF551C-8F9A-409C-915D-1286B4D8FDBA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910424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BF7F910-E9D4-4E86-B9B1-43F55F8FEFDD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333650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D6F5C9C-5DDB-4FBC-91CE-DB3DB3BFE143}" type="slidenum">
              <a:rPr lang="nl-NL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271566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1CA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het opmaakprofiel te bewerken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smtClean="0"/>
              <a:t>Klik om de opmaakprofielen van de modeltekst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nl-NL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nl-NL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9EC6A874-F82A-4C53-B7FE-43FC54D01B9D}" type="slidenum">
              <a:rPr lang="nl-NL"/>
              <a:pPr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ChangeArrowheads="1"/>
          </p:cNvSpPr>
          <p:nvPr/>
        </p:nvSpPr>
        <p:spPr bwMode="auto">
          <a:xfrm>
            <a:off x="1076325" y="2770188"/>
            <a:ext cx="8061325" cy="1079500"/>
          </a:xfrm>
          <a:prstGeom prst="rect">
            <a:avLst/>
          </a:prstGeom>
          <a:solidFill>
            <a:srgbClr val="C59C22"/>
          </a:solidFill>
          <a:ln w="25400">
            <a:solidFill>
              <a:srgbClr val="C59C22"/>
            </a:solidFill>
            <a:miter lim="800000"/>
            <a:headEnd/>
            <a:tailEnd/>
          </a:ln>
        </p:spPr>
        <p:txBody>
          <a:bodyPr lIns="72000" rIns="72000" anchor="ctr"/>
          <a:lstStyle/>
          <a:p>
            <a:r>
              <a:rPr lang="nl-BE" sz="2000" b="1" i="1">
                <a:solidFill>
                  <a:srgbClr val="002C5E"/>
                </a:solidFill>
                <a:latin typeface="Comic Sans MS" panose="030F0702030302020204" pitchFamily="66" charset="0"/>
              </a:rPr>
              <a:t>  </a:t>
            </a:r>
            <a:r>
              <a:rPr lang="nl-BE" sz="3200" b="1" i="1">
                <a:solidFill>
                  <a:srgbClr val="174691"/>
                </a:solidFill>
                <a:latin typeface="Comic Sans MS" panose="030F0702030302020204" pitchFamily="66" charset="0"/>
              </a:rPr>
              <a:t>Begrip evenredigheid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6389" name="Text Box 7"/>
          <p:cNvSpPr txBox="1">
            <a:spLocks noChangeArrowheads="1"/>
          </p:cNvSpPr>
          <p:nvPr/>
        </p:nvSpPr>
        <p:spPr bwMode="auto">
          <a:xfrm>
            <a:off x="7451725" y="6453188"/>
            <a:ext cx="160655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002C5E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sz="1400" b="1" i="1">
                <a:solidFill>
                  <a:srgbClr val="174691"/>
                </a:solidFill>
                <a:latin typeface="Comic Sans MS" panose="030F0702030302020204" pitchFamily="66" charset="0"/>
              </a:rPr>
              <a:t>© André Snijers</a:t>
            </a:r>
            <a:endParaRPr lang="nl-NL" sz="2400">
              <a:latin typeface="Times New Roman" panose="02020603050405020304" pitchFamily="18" charset="0"/>
            </a:endParaRPr>
          </a:p>
        </p:txBody>
      </p:sp>
      <p:sp>
        <p:nvSpPr>
          <p:cNvPr id="16390" name="Text Box 19"/>
          <p:cNvSpPr txBox="1">
            <a:spLocks noChangeArrowheads="1"/>
          </p:cNvSpPr>
          <p:nvPr/>
        </p:nvSpPr>
        <p:spPr bwMode="auto">
          <a:xfrm>
            <a:off x="3190875" y="1490663"/>
            <a:ext cx="184150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endParaRPr lang="nl-BE" sz="2400">
              <a:latin typeface="Times New Roman" panose="02020603050405020304" pitchFamily="18" charset="0"/>
            </a:endParaRPr>
          </a:p>
        </p:txBody>
      </p:sp>
      <p:grpSp>
        <p:nvGrpSpPr>
          <p:cNvPr id="16391" name="Group 51"/>
          <p:cNvGrpSpPr>
            <a:grpSpLocks/>
          </p:cNvGrpSpPr>
          <p:nvPr/>
        </p:nvGrpSpPr>
        <p:grpSpPr bwMode="auto">
          <a:xfrm>
            <a:off x="457200" y="476250"/>
            <a:ext cx="3303588" cy="914400"/>
            <a:chOff x="288" y="300"/>
            <a:chExt cx="2081" cy="576"/>
          </a:xfrm>
        </p:grpSpPr>
        <p:sp>
          <p:nvSpPr>
            <p:cNvPr id="16392" name="Text Box 9"/>
            <p:cNvSpPr txBox="1">
              <a:spLocks noChangeArrowheads="1"/>
            </p:cNvSpPr>
            <p:nvPr/>
          </p:nvSpPr>
          <p:spPr bwMode="auto">
            <a:xfrm>
              <a:off x="297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M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3" name="Text Box 10"/>
            <p:cNvSpPr txBox="1">
              <a:spLocks noChangeArrowheads="1"/>
            </p:cNvSpPr>
            <p:nvPr/>
          </p:nvSpPr>
          <p:spPr bwMode="auto">
            <a:xfrm>
              <a:off x="586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A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4" name="Text Box 11"/>
            <p:cNvSpPr txBox="1">
              <a:spLocks noChangeArrowheads="1"/>
            </p:cNvSpPr>
            <p:nvPr/>
          </p:nvSpPr>
          <p:spPr bwMode="auto">
            <a:xfrm>
              <a:off x="1159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R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5" name="Text Box 12"/>
            <p:cNvSpPr txBox="1">
              <a:spLocks noChangeArrowheads="1"/>
            </p:cNvSpPr>
            <p:nvPr/>
          </p:nvSpPr>
          <p:spPr bwMode="auto">
            <a:xfrm>
              <a:off x="872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T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6" name="Text Box 13"/>
            <p:cNvSpPr txBox="1">
              <a:spLocks noChangeArrowheads="1"/>
            </p:cNvSpPr>
            <p:nvPr/>
          </p:nvSpPr>
          <p:spPr bwMode="auto">
            <a:xfrm>
              <a:off x="1724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X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7" name="Text Box 14"/>
            <p:cNvSpPr txBox="1">
              <a:spLocks noChangeArrowheads="1"/>
            </p:cNvSpPr>
            <p:nvPr/>
          </p:nvSpPr>
          <p:spPr bwMode="auto">
            <a:xfrm>
              <a:off x="1445" y="300"/>
              <a:ext cx="249" cy="24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398" name="Text Box 29"/>
            <p:cNvSpPr txBox="1">
              <a:spLocks noChangeArrowheads="1"/>
            </p:cNvSpPr>
            <p:nvPr/>
          </p:nvSpPr>
          <p:spPr bwMode="auto">
            <a:xfrm>
              <a:off x="28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6399" name="Text Box 30"/>
            <p:cNvSpPr txBox="1">
              <a:spLocks noChangeArrowheads="1"/>
            </p:cNvSpPr>
            <p:nvPr/>
          </p:nvSpPr>
          <p:spPr bwMode="auto">
            <a:xfrm>
              <a:off x="57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W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0" name="Text Box 31"/>
            <p:cNvSpPr txBox="1">
              <a:spLocks noChangeArrowheads="1"/>
            </p:cNvSpPr>
            <p:nvPr/>
          </p:nvSpPr>
          <p:spPr bwMode="auto">
            <a:xfrm>
              <a:off x="431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6401" name="Text Box 32"/>
            <p:cNvSpPr txBox="1">
              <a:spLocks noChangeArrowheads="1"/>
            </p:cNvSpPr>
            <p:nvPr/>
          </p:nvSpPr>
          <p:spPr bwMode="auto">
            <a:xfrm>
              <a:off x="100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K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2" name="Text Box 33"/>
            <p:cNvSpPr txBox="1">
              <a:spLocks noChangeArrowheads="1"/>
            </p:cNvSpPr>
            <p:nvPr/>
          </p:nvSpPr>
          <p:spPr bwMode="auto">
            <a:xfrm>
              <a:off x="1148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U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3" name="Text Box 34"/>
            <p:cNvSpPr txBox="1">
              <a:spLocks noChangeArrowheads="1"/>
            </p:cNvSpPr>
            <p:nvPr/>
          </p:nvSpPr>
          <p:spPr bwMode="auto">
            <a:xfrm>
              <a:off x="1292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N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4" name="Text Box 35"/>
            <p:cNvSpPr txBox="1">
              <a:spLocks noChangeArrowheads="1"/>
            </p:cNvSpPr>
            <p:nvPr/>
          </p:nvSpPr>
          <p:spPr bwMode="auto">
            <a:xfrm>
              <a:off x="1583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E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5" name="Text Box 36"/>
            <p:cNvSpPr txBox="1">
              <a:spLocks noChangeArrowheads="1"/>
            </p:cNvSpPr>
            <p:nvPr/>
          </p:nvSpPr>
          <p:spPr bwMode="auto">
            <a:xfrm>
              <a:off x="1429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D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6" name="Text Box 37"/>
            <p:cNvSpPr txBox="1">
              <a:spLocks noChangeArrowheads="1"/>
            </p:cNvSpPr>
            <p:nvPr/>
          </p:nvSpPr>
          <p:spPr bwMode="auto">
            <a:xfrm>
              <a:off x="720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I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7" name="Text Box 38"/>
            <p:cNvSpPr txBox="1">
              <a:spLocks noChangeArrowheads="1"/>
            </p:cNvSpPr>
            <p:nvPr/>
          </p:nvSpPr>
          <p:spPr bwMode="auto">
            <a:xfrm>
              <a:off x="860" y="571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r>
                <a:rPr lang="nl-BE" sz="1200" b="1">
                  <a:solidFill>
                    <a:srgbClr val="FFFFFF"/>
                  </a:solidFill>
                </a:rPr>
                <a:t>S</a:t>
              </a:r>
              <a:endParaRPr lang="nl-NL" sz="2400">
                <a:latin typeface="Times New Roman" panose="02020603050405020304" pitchFamily="18" charset="0"/>
              </a:endParaRPr>
            </a:p>
          </p:txBody>
        </p:sp>
        <p:sp>
          <p:nvSpPr>
            <p:cNvPr id="16408" name="Text Box 39"/>
            <p:cNvSpPr txBox="1">
              <a:spLocks noChangeArrowheads="1"/>
            </p:cNvSpPr>
            <p:nvPr/>
          </p:nvSpPr>
          <p:spPr bwMode="auto">
            <a:xfrm>
              <a:off x="1726" y="572"/>
              <a:ext cx="113" cy="159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sp>
          <p:nvSpPr>
            <p:cNvPr id="16409" name="Text Box 41"/>
            <p:cNvSpPr txBox="1">
              <a:spLocks noChangeArrowheads="1"/>
            </p:cNvSpPr>
            <p:nvPr/>
          </p:nvSpPr>
          <p:spPr bwMode="auto">
            <a:xfrm>
              <a:off x="1860" y="572"/>
              <a:ext cx="113" cy="163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pPr algn="ctr"/>
              <a:endParaRPr lang="nl-BE" sz="2400">
                <a:latin typeface="Times New Roman" panose="02020603050405020304" pitchFamily="18" charset="0"/>
              </a:endParaRPr>
            </a:p>
          </p:txBody>
        </p:sp>
        <p:grpSp>
          <p:nvGrpSpPr>
            <p:cNvPr id="16410" name="Group 49"/>
            <p:cNvGrpSpPr>
              <a:grpSpLocks/>
            </p:cNvGrpSpPr>
            <p:nvPr/>
          </p:nvGrpSpPr>
          <p:grpSpPr bwMode="auto">
            <a:xfrm>
              <a:off x="1927" y="422"/>
              <a:ext cx="442" cy="454"/>
              <a:chOff x="1927" y="422"/>
              <a:chExt cx="442" cy="454"/>
            </a:xfrm>
          </p:grpSpPr>
          <p:sp>
            <p:nvSpPr>
              <p:cNvPr id="16411" name="AutoShape 42"/>
              <p:cNvSpPr>
                <a:spLocks noChangeArrowheads="1"/>
              </p:cNvSpPr>
              <p:nvPr/>
            </p:nvSpPr>
            <p:spPr bwMode="auto">
              <a:xfrm>
                <a:off x="1927" y="422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412" name="AutoShape 46"/>
              <p:cNvSpPr>
                <a:spLocks noChangeArrowheads="1"/>
              </p:cNvSpPr>
              <p:nvPr/>
            </p:nvSpPr>
            <p:spPr bwMode="auto">
              <a:xfrm rot="10800000">
                <a:off x="1930" y="649"/>
                <a:ext cx="439" cy="227"/>
              </a:xfrm>
              <a:prstGeom prst="triangle">
                <a:avLst>
                  <a:gd name="adj" fmla="val 50000"/>
                </a:avLst>
              </a:prstGeom>
              <a:solidFill>
                <a:srgbClr val="FFFF00"/>
              </a:solidFill>
              <a:ln w="9525">
                <a:solidFill>
                  <a:srgbClr val="FFFF00"/>
                </a:solidFill>
                <a:miter lim="800000"/>
                <a:headEnd/>
                <a:tailEnd/>
              </a:ln>
            </p:spPr>
            <p:txBody>
              <a:bodyPr rot="10800000" wrap="none" anchor="ctr"/>
              <a:lstStyle/>
              <a:p>
                <a:pPr algn="ctr"/>
                <a:endParaRPr lang="nl-BE" sz="2400">
                  <a:latin typeface="Times New Roman" panose="02020603050405020304" pitchFamily="18" charset="0"/>
                </a:endParaRPr>
              </a:p>
            </p:txBody>
          </p:sp>
          <p:sp>
            <p:nvSpPr>
              <p:cNvPr id="16413" name="Text Box 47"/>
              <p:cNvSpPr txBox="1">
                <a:spLocks noChangeArrowheads="1"/>
              </p:cNvSpPr>
              <p:nvPr/>
            </p:nvSpPr>
            <p:spPr bwMode="auto">
              <a:xfrm>
                <a:off x="2095" y="485"/>
                <a:ext cx="91" cy="29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/>
              <a:lstStyle/>
              <a:p>
                <a:pPr algn="ctr"/>
                <a:r>
                  <a:rPr lang="nl-BE" sz="2400" b="1">
                    <a:solidFill>
                      <a:srgbClr val="174691"/>
                    </a:solidFill>
                  </a:rPr>
                  <a:t>2</a:t>
                </a:r>
                <a:endParaRPr lang="nl-NL" sz="2400">
                  <a:latin typeface="Times New Roman" panose="02020603050405020304" pitchFamily="18" charset="0"/>
                </a:endParaRPr>
              </a:p>
            </p:txBody>
          </p:sp>
        </p:grpSp>
      </p:grpSp>
      <p:sp>
        <p:nvSpPr>
          <p:cNvPr id="16414" name="Text Box 50"/>
          <p:cNvSpPr txBox="1">
            <a:spLocks noChangeArrowheads="1"/>
          </p:cNvSpPr>
          <p:nvPr/>
        </p:nvSpPr>
        <p:spPr bwMode="auto">
          <a:xfrm>
            <a:off x="-9525" y="2770188"/>
            <a:ext cx="1079500" cy="1079500"/>
          </a:xfrm>
          <a:prstGeom prst="rect">
            <a:avLst/>
          </a:prstGeom>
          <a:solidFill>
            <a:srgbClr val="174691"/>
          </a:solidFill>
          <a:ln w="9525">
            <a:solidFill>
              <a:srgbClr val="174691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nl-BE" sz="2800" b="1" i="1">
                <a:solidFill>
                  <a:srgbClr val="FFFFFF"/>
                </a:solidFill>
                <a:latin typeface="Comic Sans MS" panose="030F0702030302020204" pitchFamily="66" charset="0"/>
              </a:rPr>
              <a:t>G10</a:t>
            </a:r>
            <a:endParaRPr lang="nl-NL" sz="240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ext Box 4"/>
          <p:cNvSpPr txBox="1">
            <a:spLocks noChangeArrowheads="1"/>
          </p:cNvSpPr>
          <p:nvPr/>
        </p:nvSpPr>
        <p:spPr bwMode="auto">
          <a:xfrm>
            <a:off x="323850" y="1876425"/>
            <a:ext cx="5267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BE">
                <a:latin typeface="Calibri" panose="020F0502020204030204" pitchFamily="34" charset="0"/>
              </a:rPr>
              <a:t>Een </a:t>
            </a:r>
            <a:r>
              <a:rPr lang="nl-BE" b="1">
                <a:solidFill>
                  <a:srgbClr val="174691"/>
                </a:solidFill>
                <a:latin typeface="Calibri" panose="020F0502020204030204" pitchFamily="34" charset="0"/>
              </a:rPr>
              <a:t>evenredigheid</a:t>
            </a:r>
            <a:r>
              <a:rPr lang="nl-BE">
                <a:latin typeface="Calibri" panose="020F0502020204030204" pitchFamily="34" charset="0"/>
              </a:rPr>
              <a:t> is een gelijkheid van verhoudingen.</a:t>
            </a:r>
            <a:endParaRPr lang="nl-NL">
              <a:latin typeface="Calibri" panose="020F0502020204030204" pitchFamily="34" charset="0"/>
            </a:endParaRPr>
          </a:p>
        </p:txBody>
      </p:sp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323850" y="2414588"/>
            <a:ext cx="78692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nl-NL">
                <a:latin typeface="Calibri" panose="020F0502020204030204" pitchFamily="34" charset="0"/>
              </a:rPr>
              <a:t>a en c zijn rationale getallen, b en d zijn rationale getallen verschillend van 0.</a:t>
            </a:r>
          </a:p>
        </p:txBody>
      </p:sp>
      <p:grpSp>
        <p:nvGrpSpPr>
          <p:cNvPr id="14368" name="Group 32"/>
          <p:cNvGrpSpPr>
            <a:grpSpLocks/>
          </p:cNvGrpSpPr>
          <p:nvPr/>
        </p:nvGrpSpPr>
        <p:grpSpPr bwMode="auto">
          <a:xfrm>
            <a:off x="539750" y="2889250"/>
            <a:ext cx="2773363" cy="539750"/>
            <a:chOff x="340" y="1617"/>
            <a:chExt cx="1747" cy="340"/>
          </a:xfrm>
        </p:grpSpPr>
        <p:graphicFrame>
          <p:nvGraphicFramePr>
            <p:cNvPr id="14343" name="Object 7"/>
            <p:cNvGraphicFramePr>
              <a:graphicFrameLocks noChangeAspect="1"/>
            </p:cNvGraphicFramePr>
            <p:nvPr/>
          </p:nvGraphicFramePr>
          <p:xfrm>
            <a:off x="340" y="1617"/>
            <a:ext cx="404" cy="3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4381" name="Vergelijking" r:id="rId3" imgW="482400" imgH="406080" progId="Equation.3">
                    <p:embed/>
                  </p:oleObj>
                </mc:Choice>
                <mc:Fallback>
                  <p:oleObj name="Vergelijking" r:id="rId3" imgW="482400" imgH="406080" progId="Equation.3">
                    <p:embed/>
                    <p:pic>
                      <p:nvPicPr>
                        <p:cNvPr id="0" name="Object 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40" y="1617"/>
                          <a:ext cx="404" cy="3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4344" name="Text Box 8"/>
            <p:cNvSpPr txBox="1">
              <a:spLocks noChangeArrowheads="1"/>
            </p:cNvSpPr>
            <p:nvPr/>
          </p:nvSpPr>
          <p:spPr bwMode="auto">
            <a:xfrm>
              <a:off x="755" y="1682"/>
              <a:ext cx="13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is een evenredigheid</a:t>
              </a:r>
              <a:endParaRPr lang="nl-NL">
                <a:latin typeface="Calibri" panose="020F0502020204030204" pitchFamily="34" charset="0"/>
              </a:endParaRPr>
            </a:p>
          </p:txBody>
        </p:sp>
      </p:grp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458788" y="3567113"/>
            <a:ext cx="3862387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nl-NL" i="1">
                <a:latin typeface="Calibri" panose="020F0502020204030204" pitchFamily="34" charset="0"/>
              </a:rPr>
              <a:t>Je leest</a:t>
            </a:r>
            <a:r>
              <a:rPr lang="nl-NL">
                <a:latin typeface="Calibri" panose="020F0502020204030204" pitchFamily="34" charset="0"/>
              </a:rPr>
              <a:t>: </a:t>
            </a:r>
            <a:r>
              <a:rPr lang="nl-NL" b="1" i="1">
                <a:solidFill>
                  <a:srgbClr val="174691"/>
                </a:solidFill>
                <a:latin typeface="Calibri" panose="020F0502020204030204" pitchFamily="34" charset="0"/>
              </a:rPr>
              <a:t>a staat tot b zoals c staat tot d</a:t>
            </a:r>
          </a:p>
        </p:txBody>
      </p:sp>
      <p:graphicFrame>
        <p:nvGraphicFramePr>
          <p:cNvPr id="14347" name="Object 11"/>
          <p:cNvGraphicFramePr>
            <a:graphicFrameLocks noChangeAspect="1"/>
          </p:cNvGraphicFramePr>
          <p:nvPr/>
        </p:nvGraphicFramePr>
        <p:xfrm>
          <a:off x="3724275" y="4478338"/>
          <a:ext cx="644525" cy="541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82" name="Vergelijking" r:id="rId5" imgW="482400" imgH="406080" progId="Equation.3">
                  <p:embed/>
                </p:oleObj>
              </mc:Choice>
              <mc:Fallback>
                <p:oleObj name="Vergelijking" r:id="rId5" imgW="482400" imgH="406080" progId="Equation.3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4275" y="4478338"/>
                        <a:ext cx="644525" cy="5413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4375" name="Group 39"/>
          <p:cNvGrpSpPr>
            <a:grpSpLocks/>
          </p:cNvGrpSpPr>
          <p:nvPr/>
        </p:nvGrpSpPr>
        <p:grpSpPr bwMode="auto">
          <a:xfrm>
            <a:off x="592138" y="4202113"/>
            <a:ext cx="3403600" cy="1458912"/>
            <a:chOff x="373" y="2647"/>
            <a:chExt cx="2144" cy="919"/>
          </a:xfrm>
        </p:grpSpPr>
        <p:sp>
          <p:nvSpPr>
            <p:cNvPr id="14349" name="Text Box 13"/>
            <p:cNvSpPr txBox="1">
              <a:spLocks noChangeArrowheads="1"/>
            </p:cNvSpPr>
            <p:nvPr/>
          </p:nvSpPr>
          <p:spPr bwMode="auto">
            <a:xfrm>
              <a:off x="373" y="3335"/>
              <a:ext cx="121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a is de </a:t>
              </a:r>
              <a:r>
                <a:rPr lang="nl-BE" b="1">
                  <a:solidFill>
                    <a:srgbClr val="660066"/>
                  </a:solidFill>
                  <a:latin typeface="Calibri" panose="020F0502020204030204" pitchFamily="34" charset="0"/>
                </a:rPr>
                <a:t>eerste</a:t>
              </a:r>
              <a:r>
                <a:rPr lang="nl-BE">
                  <a:latin typeface="Calibri" panose="020F0502020204030204" pitchFamily="34" charset="0"/>
                </a:rPr>
                <a:t> term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4350" name="Text Box 14"/>
            <p:cNvSpPr txBox="1">
              <a:spLocks noChangeArrowheads="1"/>
            </p:cNvSpPr>
            <p:nvPr/>
          </p:nvSpPr>
          <p:spPr bwMode="auto">
            <a:xfrm>
              <a:off x="2328" y="2647"/>
              <a:ext cx="1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660066"/>
                  </a:solidFill>
                  <a:latin typeface="Calibri" panose="020F0502020204030204" pitchFamily="34" charset="0"/>
                </a:rPr>
                <a:t>1</a:t>
              </a:r>
              <a:endParaRPr lang="nl-NL" b="1">
                <a:solidFill>
                  <a:srgbClr val="660066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76" name="Group 40"/>
          <p:cNvGrpSpPr>
            <a:grpSpLocks/>
          </p:cNvGrpSpPr>
          <p:nvPr/>
        </p:nvGrpSpPr>
        <p:grpSpPr bwMode="auto">
          <a:xfrm>
            <a:off x="600075" y="4945063"/>
            <a:ext cx="3375025" cy="1076325"/>
            <a:chOff x="378" y="3115"/>
            <a:chExt cx="2126" cy="678"/>
          </a:xfrm>
        </p:grpSpPr>
        <p:sp>
          <p:nvSpPr>
            <p:cNvPr id="14352" name="Text Box 16"/>
            <p:cNvSpPr txBox="1">
              <a:spLocks noChangeArrowheads="1"/>
            </p:cNvSpPr>
            <p:nvPr/>
          </p:nvSpPr>
          <p:spPr bwMode="auto">
            <a:xfrm>
              <a:off x="378" y="3562"/>
              <a:ext cx="12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b is de </a:t>
              </a:r>
              <a:r>
                <a:rPr lang="nl-BE" b="1">
                  <a:solidFill>
                    <a:srgbClr val="660066"/>
                  </a:solidFill>
                  <a:latin typeface="Calibri" panose="020F0502020204030204" pitchFamily="34" charset="0"/>
                </a:rPr>
                <a:t>tweede</a:t>
              </a:r>
              <a:r>
                <a:rPr lang="nl-BE">
                  <a:latin typeface="Calibri" panose="020F0502020204030204" pitchFamily="34" charset="0"/>
                </a:rPr>
                <a:t> term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4353" name="Text Box 17"/>
            <p:cNvSpPr txBox="1">
              <a:spLocks noChangeArrowheads="1"/>
            </p:cNvSpPr>
            <p:nvPr/>
          </p:nvSpPr>
          <p:spPr bwMode="auto">
            <a:xfrm>
              <a:off x="2315" y="3115"/>
              <a:ext cx="1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660066"/>
                  </a:solidFill>
                  <a:latin typeface="Calibri" panose="020F0502020204030204" pitchFamily="34" charset="0"/>
                </a:rPr>
                <a:t>2</a:t>
              </a:r>
              <a:endParaRPr lang="nl-NL" b="1">
                <a:solidFill>
                  <a:srgbClr val="660066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77" name="Group 41"/>
          <p:cNvGrpSpPr>
            <a:grpSpLocks/>
          </p:cNvGrpSpPr>
          <p:nvPr/>
        </p:nvGrpSpPr>
        <p:grpSpPr bwMode="auto">
          <a:xfrm>
            <a:off x="611188" y="4192588"/>
            <a:ext cx="3829050" cy="2189162"/>
            <a:chOff x="385" y="2641"/>
            <a:chExt cx="2412" cy="1379"/>
          </a:xfrm>
        </p:grpSpPr>
        <p:sp>
          <p:nvSpPr>
            <p:cNvPr id="14355" name="Text Box 19"/>
            <p:cNvSpPr txBox="1">
              <a:spLocks noChangeArrowheads="1"/>
            </p:cNvSpPr>
            <p:nvPr/>
          </p:nvSpPr>
          <p:spPr bwMode="auto">
            <a:xfrm>
              <a:off x="385" y="3789"/>
              <a:ext cx="1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c is de </a:t>
              </a:r>
              <a:r>
                <a:rPr lang="nl-BE" b="1">
                  <a:solidFill>
                    <a:srgbClr val="660066"/>
                  </a:solidFill>
                  <a:latin typeface="Calibri" panose="020F0502020204030204" pitchFamily="34" charset="0"/>
                </a:rPr>
                <a:t>derde</a:t>
              </a:r>
              <a:r>
                <a:rPr lang="nl-BE">
                  <a:latin typeface="Calibri" panose="020F0502020204030204" pitchFamily="34" charset="0"/>
                </a:rPr>
                <a:t> term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4356" name="Text Box 20"/>
            <p:cNvSpPr txBox="1">
              <a:spLocks noChangeArrowheads="1"/>
            </p:cNvSpPr>
            <p:nvPr/>
          </p:nvSpPr>
          <p:spPr bwMode="auto">
            <a:xfrm>
              <a:off x="2608" y="2641"/>
              <a:ext cx="1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660066"/>
                  </a:solidFill>
                  <a:latin typeface="Calibri" panose="020F0502020204030204" pitchFamily="34" charset="0"/>
                </a:rPr>
                <a:t>3</a:t>
              </a:r>
              <a:endParaRPr lang="nl-NL" b="1">
                <a:solidFill>
                  <a:srgbClr val="660066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78" name="Group 42"/>
          <p:cNvGrpSpPr>
            <a:grpSpLocks/>
          </p:cNvGrpSpPr>
          <p:nvPr/>
        </p:nvGrpSpPr>
        <p:grpSpPr bwMode="auto">
          <a:xfrm>
            <a:off x="596900" y="4941888"/>
            <a:ext cx="3821113" cy="1800225"/>
            <a:chOff x="376" y="3113"/>
            <a:chExt cx="2407" cy="1134"/>
          </a:xfrm>
        </p:grpSpPr>
        <p:sp>
          <p:nvSpPr>
            <p:cNvPr id="14358" name="Text Box 22"/>
            <p:cNvSpPr txBox="1">
              <a:spLocks noChangeArrowheads="1"/>
            </p:cNvSpPr>
            <p:nvPr/>
          </p:nvSpPr>
          <p:spPr bwMode="auto">
            <a:xfrm>
              <a:off x="376" y="4016"/>
              <a:ext cx="122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d is de </a:t>
              </a:r>
              <a:r>
                <a:rPr lang="nl-BE" b="1">
                  <a:solidFill>
                    <a:srgbClr val="660066"/>
                  </a:solidFill>
                  <a:latin typeface="Calibri" panose="020F0502020204030204" pitchFamily="34" charset="0"/>
                </a:rPr>
                <a:t>vierde</a:t>
              </a:r>
              <a:r>
                <a:rPr lang="nl-BE">
                  <a:latin typeface="Calibri" panose="020F0502020204030204" pitchFamily="34" charset="0"/>
                </a:rPr>
                <a:t> term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4359" name="Text Box 23"/>
            <p:cNvSpPr txBox="1">
              <a:spLocks noChangeArrowheads="1"/>
            </p:cNvSpPr>
            <p:nvPr/>
          </p:nvSpPr>
          <p:spPr bwMode="auto">
            <a:xfrm>
              <a:off x="2594" y="3113"/>
              <a:ext cx="18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660066"/>
                  </a:solidFill>
                  <a:latin typeface="Calibri" panose="020F0502020204030204" pitchFamily="34" charset="0"/>
                </a:rPr>
                <a:t>4</a:t>
              </a:r>
              <a:endParaRPr lang="nl-NL" b="1">
                <a:solidFill>
                  <a:srgbClr val="660066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80" name="Group 44"/>
          <p:cNvGrpSpPr>
            <a:grpSpLocks/>
          </p:cNvGrpSpPr>
          <p:nvPr/>
        </p:nvGrpSpPr>
        <p:grpSpPr bwMode="auto">
          <a:xfrm>
            <a:off x="3563938" y="4214813"/>
            <a:ext cx="5300662" cy="2382837"/>
            <a:chOff x="2245" y="2655"/>
            <a:chExt cx="3339" cy="1501"/>
          </a:xfrm>
        </p:grpSpPr>
        <p:sp>
          <p:nvSpPr>
            <p:cNvPr id="14361" name="Text Box 25"/>
            <p:cNvSpPr txBox="1">
              <a:spLocks noChangeArrowheads="1"/>
            </p:cNvSpPr>
            <p:nvPr/>
          </p:nvSpPr>
          <p:spPr bwMode="auto">
            <a:xfrm>
              <a:off x="3334" y="3925"/>
              <a:ext cx="22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b en c noem je de </a:t>
              </a:r>
              <a:r>
                <a:rPr lang="nl-BE" b="1">
                  <a:solidFill>
                    <a:srgbClr val="CC0000"/>
                  </a:solidFill>
                  <a:latin typeface="Calibri" panose="020F0502020204030204" pitchFamily="34" charset="0"/>
                </a:rPr>
                <a:t>middelste</a:t>
              </a:r>
              <a:r>
                <a:rPr lang="nl-BE">
                  <a:latin typeface="Calibri" panose="020F0502020204030204" pitchFamily="34" charset="0"/>
                </a:rPr>
                <a:t> termen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4362" name="Line 26"/>
            <p:cNvSpPr>
              <a:spLocks noChangeShapeType="1"/>
            </p:cNvSpPr>
            <p:nvPr/>
          </p:nvSpPr>
          <p:spPr bwMode="auto">
            <a:xfrm flipV="1">
              <a:off x="2245" y="2767"/>
              <a:ext cx="680" cy="422"/>
            </a:xfrm>
            <a:prstGeom prst="line">
              <a:avLst/>
            </a:prstGeom>
            <a:noFill/>
            <a:ln w="31750">
              <a:solidFill>
                <a:srgbClr val="CC00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4363" name="Text Box 27"/>
            <p:cNvSpPr txBox="1">
              <a:spLocks noChangeArrowheads="1"/>
            </p:cNvSpPr>
            <p:nvPr/>
          </p:nvSpPr>
          <p:spPr bwMode="auto">
            <a:xfrm>
              <a:off x="2975" y="2655"/>
              <a:ext cx="118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CC0000"/>
                  </a:solidFill>
                  <a:latin typeface="Calibri" panose="020F0502020204030204" pitchFamily="34" charset="0"/>
                </a:rPr>
                <a:t>middelste termen</a:t>
              </a:r>
              <a:endParaRPr lang="nl-NL" b="1">
                <a:solidFill>
                  <a:srgbClr val="CC0000"/>
                </a:solidFill>
                <a:latin typeface="Calibri" panose="020F0502020204030204" pitchFamily="34" charset="0"/>
              </a:endParaRPr>
            </a:p>
          </p:txBody>
        </p:sp>
      </p:grpSp>
      <p:grpSp>
        <p:nvGrpSpPr>
          <p:cNvPr id="14379" name="Group 43"/>
          <p:cNvGrpSpPr>
            <a:grpSpLocks/>
          </p:cNvGrpSpPr>
          <p:nvPr/>
        </p:nvGrpSpPr>
        <p:grpSpPr bwMode="auto">
          <a:xfrm>
            <a:off x="3581400" y="4454525"/>
            <a:ext cx="5083175" cy="1566863"/>
            <a:chOff x="2256" y="2806"/>
            <a:chExt cx="3202" cy="987"/>
          </a:xfrm>
        </p:grpSpPr>
        <p:sp>
          <p:nvSpPr>
            <p:cNvPr id="14365" name="Text Box 29"/>
            <p:cNvSpPr txBox="1">
              <a:spLocks noChangeArrowheads="1"/>
            </p:cNvSpPr>
            <p:nvPr/>
          </p:nvSpPr>
          <p:spPr bwMode="auto">
            <a:xfrm>
              <a:off x="3328" y="3562"/>
              <a:ext cx="213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>
                  <a:latin typeface="Calibri" panose="020F0502020204030204" pitchFamily="34" charset="0"/>
                </a:rPr>
                <a:t>a en d noem je de </a:t>
              </a:r>
              <a:r>
                <a:rPr lang="nl-BE" b="1">
                  <a:solidFill>
                    <a:srgbClr val="006600"/>
                  </a:solidFill>
                  <a:latin typeface="Calibri" panose="020F0502020204030204" pitchFamily="34" charset="0"/>
                </a:rPr>
                <a:t>uiterste</a:t>
              </a:r>
              <a:r>
                <a:rPr lang="nl-BE">
                  <a:latin typeface="Calibri" panose="020F0502020204030204" pitchFamily="34" charset="0"/>
                </a:rPr>
                <a:t> termen</a:t>
              </a:r>
              <a:endParaRPr lang="nl-NL">
                <a:latin typeface="Calibri" panose="020F0502020204030204" pitchFamily="34" charset="0"/>
              </a:endParaRPr>
            </a:p>
          </p:txBody>
        </p:sp>
        <p:sp>
          <p:nvSpPr>
            <p:cNvPr id="14366" name="Line 30"/>
            <p:cNvSpPr>
              <a:spLocks noChangeShapeType="1"/>
            </p:cNvSpPr>
            <p:nvPr/>
          </p:nvSpPr>
          <p:spPr bwMode="auto">
            <a:xfrm>
              <a:off x="2256" y="2806"/>
              <a:ext cx="635" cy="422"/>
            </a:xfrm>
            <a:prstGeom prst="line">
              <a:avLst/>
            </a:prstGeom>
            <a:noFill/>
            <a:ln w="31750">
              <a:solidFill>
                <a:srgbClr val="006600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nl-BE"/>
            </a:p>
          </p:txBody>
        </p:sp>
        <p:sp>
          <p:nvSpPr>
            <p:cNvPr id="14367" name="Text Box 31"/>
            <p:cNvSpPr txBox="1">
              <a:spLocks noChangeArrowheads="1"/>
            </p:cNvSpPr>
            <p:nvPr/>
          </p:nvSpPr>
          <p:spPr bwMode="auto">
            <a:xfrm>
              <a:off x="2925" y="3095"/>
              <a:ext cx="105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nl-BE" b="1">
                  <a:solidFill>
                    <a:srgbClr val="006600"/>
                  </a:solidFill>
                  <a:latin typeface="Calibri" panose="020F0502020204030204" pitchFamily="34" charset="0"/>
                </a:rPr>
                <a:t>uiterste termen</a:t>
              </a:r>
              <a:endParaRPr lang="nl-NL" b="1">
                <a:solidFill>
                  <a:srgbClr val="006600"/>
                </a:solidFill>
                <a:latin typeface="Calibri" panose="020F0502020204030204" pitchFamily="34" charset="0"/>
              </a:endParaRPr>
            </a:p>
          </p:txBody>
        </p:sp>
      </p:grp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23850" y="1262063"/>
            <a:ext cx="998538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Definitie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  <p:grpSp>
        <p:nvGrpSpPr>
          <p:cNvPr id="14371" name="Group 15"/>
          <p:cNvGrpSpPr>
            <a:grpSpLocks/>
          </p:cNvGrpSpPr>
          <p:nvPr/>
        </p:nvGrpSpPr>
        <p:grpSpPr bwMode="auto">
          <a:xfrm>
            <a:off x="0" y="-26988"/>
            <a:ext cx="9144000" cy="1000126"/>
            <a:chOff x="0" y="0"/>
            <a:chExt cx="5760" cy="630"/>
          </a:xfrm>
        </p:grpSpPr>
        <p:sp>
          <p:nvSpPr>
            <p:cNvPr id="14372" name="Rectangle 2"/>
            <p:cNvSpPr txBox="1">
              <a:spLocks noChangeArrowheads="1"/>
            </p:cNvSpPr>
            <p:nvPr/>
          </p:nvSpPr>
          <p:spPr bwMode="auto">
            <a:xfrm>
              <a:off x="0" y="0"/>
              <a:ext cx="5760" cy="630"/>
            </a:xfrm>
            <a:prstGeom prst="rect">
              <a:avLst/>
            </a:prstGeom>
            <a:solidFill>
              <a:srgbClr val="C59C2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174691"/>
                  </a:solidFill>
                  <a:latin typeface="Impact" panose="020B0806030902050204" pitchFamily="34" charset="0"/>
                </a:rPr>
                <a:t>          Begrip evenredigheid</a:t>
              </a:r>
              <a:endParaRPr lang="nl-NL" sz="3200">
                <a:solidFill>
                  <a:srgbClr val="174691"/>
                </a:solidFill>
                <a:latin typeface="Impact" panose="020B0806030902050204" pitchFamily="34" charset="0"/>
              </a:endParaRPr>
            </a:p>
          </p:txBody>
        </p:sp>
        <p:sp>
          <p:nvSpPr>
            <p:cNvPr id="14373" name="Tekstvak 7"/>
            <p:cNvSpPr txBox="1">
              <a:spLocks noChangeArrowheads="1"/>
            </p:cNvSpPr>
            <p:nvPr/>
          </p:nvSpPr>
          <p:spPr bwMode="auto">
            <a:xfrm>
              <a:off x="0" y="0"/>
              <a:ext cx="585" cy="630"/>
            </a:xfrm>
            <a:prstGeom prst="rect">
              <a:avLst/>
            </a:prstGeom>
            <a:solidFill>
              <a:srgbClr val="17469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anchor="ctr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/>
              <a:r>
                <a:rPr lang="nl-BE" sz="3200">
                  <a:solidFill>
                    <a:srgbClr val="FCFDFE"/>
                  </a:solidFill>
                  <a:latin typeface="Impact" panose="020B0806030902050204" pitchFamily="34" charset="0"/>
                </a:rPr>
                <a:t>G10</a:t>
              </a:r>
              <a:endParaRPr lang="nl-BE" sz="3200">
                <a:latin typeface="Impact" panose="020B0806030902050204" pitchFamily="34" charset="0"/>
              </a:endParaRPr>
            </a:p>
          </p:txBody>
        </p:sp>
      </p:grpSp>
      <p:sp>
        <p:nvSpPr>
          <p:cNvPr id="2" name="Text Box 10"/>
          <p:cNvSpPr txBox="1">
            <a:spLocks noChangeArrowheads="1"/>
          </p:cNvSpPr>
          <p:nvPr/>
        </p:nvSpPr>
        <p:spPr bwMode="auto">
          <a:xfrm>
            <a:off x="323850" y="4141788"/>
            <a:ext cx="1152525" cy="366712"/>
          </a:xfrm>
          <a:prstGeom prst="rect">
            <a:avLst/>
          </a:prstGeom>
          <a:solidFill>
            <a:srgbClr val="17469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nl-BE" b="1">
                <a:solidFill>
                  <a:schemeClr val="bg1"/>
                </a:solidFill>
                <a:latin typeface="Calibri" panose="020F0502020204030204" pitchFamily="34" charset="0"/>
              </a:rPr>
              <a:t>Begrippen</a:t>
            </a:r>
            <a:endParaRPr lang="nl-NL" b="1">
              <a:solidFill>
                <a:schemeClr val="bg1"/>
              </a:solidFill>
              <a:latin typeface="Calibri" panose="020F050202020403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41" grpId="0"/>
      <p:bldP spid="14345" grpId="0"/>
      <p:bldP spid="34826" grpId="0" animBg="1"/>
      <p:bldP spid="2" grpId="0" animBg="1"/>
    </p:bldLst>
  </p:timing>
</p:sld>
</file>

<file path=ppt/theme/theme1.xml><?xml version="1.0" encoding="utf-8"?>
<a:theme xmlns:a="http://schemas.openxmlformats.org/drawingml/2006/main" name="Standaardontwerp">
  <a:themeElements>
    <a:clrScheme name="Standaardontwer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ardontwerp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Standaardontwer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208</TotalTime>
  <Words>112</Words>
  <Application>Microsoft Office PowerPoint</Application>
  <PresentationFormat>Diavoorstelling (4:3)</PresentationFormat>
  <Paragraphs>38</Paragraphs>
  <Slides>2</Slides>
  <Notes>0</Notes>
  <HiddenSlides>0</HiddenSlides>
  <MMClips>0</MMClips>
  <ScaleCrop>false</ScaleCrop>
  <HeadingPairs>
    <vt:vector size="8" baseType="variant">
      <vt:variant>
        <vt:lpstr>Gebruikte lettertypen</vt:lpstr>
      </vt:variant>
      <vt:variant>
        <vt:i4>5</vt:i4>
      </vt:variant>
      <vt:variant>
        <vt:lpstr>Thema</vt:lpstr>
      </vt:variant>
      <vt:variant>
        <vt:i4>1</vt:i4>
      </vt:variant>
      <vt:variant>
        <vt:lpstr>Ingesloten OLE-bronprogramma's</vt:lpstr>
      </vt:variant>
      <vt:variant>
        <vt:i4>1</vt:i4>
      </vt:variant>
      <vt:variant>
        <vt:lpstr>Diatitels</vt:lpstr>
      </vt:variant>
      <vt:variant>
        <vt:i4>2</vt:i4>
      </vt:variant>
    </vt:vector>
  </HeadingPairs>
  <TitlesOfParts>
    <vt:vector size="9" baseType="lpstr">
      <vt:lpstr>Arial</vt:lpstr>
      <vt:lpstr>Comic Sans MS</vt:lpstr>
      <vt:lpstr>Times New Roman</vt:lpstr>
      <vt:lpstr>Calibri</vt:lpstr>
      <vt:lpstr>Impact</vt:lpstr>
      <vt:lpstr>Standaardontwerp</vt:lpstr>
      <vt:lpstr>Microsoft Vergelijkingseditor 3.0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Evenredigheden</dc:title>
  <dc:creator>Snijers André</dc:creator>
  <cp:lastModifiedBy>andre snijers</cp:lastModifiedBy>
  <cp:revision>13</cp:revision>
  <dcterms:created xsi:type="dcterms:W3CDTF">2009-11-24T15:08:55Z</dcterms:created>
  <dcterms:modified xsi:type="dcterms:W3CDTF">2013-12-06T12:43:03Z</dcterms:modified>
</cp:coreProperties>
</file>