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44EE0-0E62-45B3-8CE7-7369AADCCA1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84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9FC99-3C8F-4A81-94A1-71A66BBC065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04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4184-00DD-4D50-9396-E0CD044682E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12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F858F-71F8-497D-92B6-CCCB9BAB307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14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86945-0638-481D-A159-5628025421D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76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3A78D-D362-4BE6-9C3C-2E0F2C527BF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80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BF514-76F2-4450-92F0-A078B93D893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24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92708-0D9D-4033-B296-3306F696363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0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551C-8F9A-409C-915D-1286B4D8FDB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04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7F910-E9D4-4E86-B9B1-43F55F8FEFD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336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F5C9C-5DDB-4FBC-91CE-DB3DB3BFE14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15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C6A874-F82A-4C53-B7FE-43FC54D01B9D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/>
          <a:p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Begrip evenredigheid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2C5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6390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16391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16392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3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4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6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7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8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6399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0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6401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2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3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4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5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6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7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8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6409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6410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16411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12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13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641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G10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1876425"/>
            <a:ext cx="5267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Een 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evenredigheid</a:t>
            </a:r>
            <a:r>
              <a:rPr lang="nl-BE">
                <a:latin typeface="Calibri" panose="020F0502020204030204" pitchFamily="34" charset="0"/>
              </a:rPr>
              <a:t> is een gelijkheid van verhoudingen.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23850" y="2414588"/>
            <a:ext cx="7869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a en c zijn rationale getallen, b en d zijn rationale getallen verschillend van 0.</a:t>
            </a:r>
          </a:p>
        </p:txBody>
      </p:sp>
      <p:grpSp>
        <p:nvGrpSpPr>
          <p:cNvPr id="14368" name="Group 32"/>
          <p:cNvGrpSpPr>
            <a:grpSpLocks/>
          </p:cNvGrpSpPr>
          <p:nvPr/>
        </p:nvGrpSpPr>
        <p:grpSpPr bwMode="auto">
          <a:xfrm>
            <a:off x="539750" y="2889250"/>
            <a:ext cx="2773363" cy="539750"/>
            <a:chOff x="340" y="1617"/>
            <a:chExt cx="1747" cy="340"/>
          </a:xfrm>
        </p:grpSpPr>
        <p:graphicFrame>
          <p:nvGraphicFramePr>
            <p:cNvPr id="14343" name="Object 7"/>
            <p:cNvGraphicFramePr>
              <a:graphicFrameLocks noChangeAspect="1"/>
            </p:cNvGraphicFramePr>
            <p:nvPr/>
          </p:nvGraphicFramePr>
          <p:xfrm>
            <a:off x="340" y="1617"/>
            <a:ext cx="404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1" name="Vergelijking" r:id="rId3" imgW="482400" imgH="406080" progId="Equation.3">
                    <p:embed/>
                  </p:oleObj>
                </mc:Choice>
                <mc:Fallback>
                  <p:oleObj name="Vergelijking" r:id="rId3" imgW="482400" imgH="4060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1617"/>
                          <a:ext cx="404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755" y="1682"/>
              <a:ext cx="13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is een evenredigheid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58788" y="3567113"/>
            <a:ext cx="386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i="1">
                <a:latin typeface="Calibri" panose="020F0502020204030204" pitchFamily="34" charset="0"/>
              </a:rPr>
              <a:t>Je leest</a:t>
            </a:r>
            <a:r>
              <a:rPr lang="nl-NL">
                <a:latin typeface="Calibri" panose="020F0502020204030204" pitchFamily="34" charset="0"/>
              </a:rPr>
              <a:t>: </a:t>
            </a:r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a staat tot b zoals c staat tot d</a:t>
            </a:r>
          </a:p>
        </p:txBody>
      </p:sp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3724275" y="4478338"/>
          <a:ext cx="64452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Vergelijking" r:id="rId5" imgW="482400" imgH="406080" progId="Equation.3">
                  <p:embed/>
                </p:oleObj>
              </mc:Choice>
              <mc:Fallback>
                <p:oleObj name="Vergelijking" r:id="rId5" imgW="482400" imgH="4060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4478338"/>
                        <a:ext cx="64452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75" name="Group 39"/>
          <p:cNvGrpSpPr>
            <a:grpSpLocks/>
          </p:cNvGrpSpPr>
          <p:nvPr/>
        </p:nvGrpSpPr>
        <p:grpSpPr bwMode="auto">
          <a:xfrm>
            <a:off x="592138" y="4202113"/>
            <a:ext cx="3403600" cy="1458912"/>
            <a:chOff x="373" y="2647"/>
            <a:chExt cx="2144" cy="919"/>
          </a:xfrm>
        </p:grpSpPr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373" y="3335"/>
              <a:ext cx="12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a is de </a:t>
              </a:r>
              <a:r>
                <a:rPr lang="nl-BE" b="1">
                  <a:solidFill>
                    <a:srgbClr val="660066"/>
                  </a:solidFill>
                  <a:latin typeface="Calibri" panose="020F0502020204030204" pitchFamily="34" charset="0"/>
                </a:rPr>
                <a:t>eerste</a:t>
              </a:r>
              <a:r>
                <a:rPr lang="nl-BE">
                  <a:latin typeface="Calibri" panose="020F0502020204030204" pitchFamily="34" charset="0"/>
                </a:rPr>
                <a:t> term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2328" y="2647"/>
              <a:ext cx="1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660066"/>
                  </a:solidFill>
                  <a:latin typeface="Calibri" panose="020F0502020204030204" pitchFamily="34" charset="0"/>
                </a:rPr>
                <a:t>1</a:t>
              </a:r>
              <a:endParaRPr lang="nl-NL" b="1">
                <a:solidFill>
                  <a:srgbClr val="660066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76" name="Group 40"/>
          <p:cNvGrpSpPr>
            <a:grpSpLocks/>
          </p:cNvGrpSpPr>
          <p:nvPr/>
        </p:nvGrpSpPr>
        <p:grpSpPr bwMode="auto">
          <a:xfrm>
            <a:off x="600075" y="4945063"/>
            <a:ext cx="3375025" cy="1076325"/>
            <a:chOff x="378" y="3115"/>
            <a:chExt cx="2126" cy="678"/>
          </a:xfrm>
        </p:grpSpPr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378" y="3562"/>
              <a:ext cx="12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b is de </a:t>
              </a:r>
              <a:r>
                <a:rPr lang="nl-BE" b="1">
                  <a:solidFill>
                    <a:srgbClr val="660066"/>
                  </a:solidFill>
                  <a:latin typeface="Calibri" panose="020F0502020204030204" pitchFamily="34" charset="0"/>
                </a:rPr>
                <a:t>tweede</a:t>
              </a:r>
              <a:r>
                <a:rPr lang="nl-BE">
                  <a:latin typeface="Calibri" panose="020F0502020204030204" pitchFamily="34" charset="0"/>
                </a:rPr>
                <a:t> term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2315" y="3115"/>
              <a:ext cx="1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660066"/>
                  </a:solidFill>
                  <a:latin typeface="Calibri" panose="020F0502020204030204" pitchFamily="34" charset="0"/>
                </a:rPr>
                <a:t>2</a:t>
              </a:r>
              <a:endParaRPr lang="nl-NL" b="1">
                <a:solidFill>
                  <a:srgbClr val="660066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77" name="Group 41"/>
          <p:cNvGrpSpPr>
            <a:grpSpLocks/>
          </p:cNvGrpSpPr>
          <p:nvPr/>
        </p:nvGrpSpPr>
        <p:grpSpPr bwMode="auto">
          <a:xfrm>
            <a:off x="611188" y="4192588"/>
            <a:ext cx="3829050" cy="2189162"/>
            <a:chOff x="385" y="2641"/>
            <a:chExt cx="2412" cy="1379"/>
          </a:xfrm>
        </p:grpSpPr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385" y="3789"/>
              <a:ext cx="1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c is de </a:t>
              </a:r>
              <a:r>
                <a:rPr lang="nl-BE" b="1">
                  <a:solidFill>
                    <a:srgbClr val="660066"/>
                  </a:solidFill>
                  <a:latin typeface="Calibri" panose="020F0502020204030204" pitchFamily="34" charset="0"/>
                </a:rPr>
                <a:t>derde</a:t>
              </a:r>
              <a:r>
                <a:rPr lang="nl-BE">
                  <a:latin typeface="Calibri" panose="020F0502020204030204" pitchFamily="34" charset="0"/>
                </a:rPr>
                <a:t> term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2608" y="2641"/>
              <a:ext cx="1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660066"/>
                  </a:solidFill>
                  <a:latin typeface="Calibri" panose="020F0502020204030204" pitchFamily="34" charset="0"/>
                </a:rPr>
                <a:t>3</a:t>
              </a:r>
              <a:endParaRPr lang="nl-NL" b="1">
                <a:solidFill>
                  <a:srgbClr val="660066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78" name="Group 42"/>
          <p:cNvGrpSpPr>
            <a:grpSpLocks/>
          </p:cNvGrpSpPr>
          <p:nvPr/>
        </p:nvGrpSpPr>
        <p:grpSpPr bwMode="auto">
          <a:xfrm>
            <a:off x="596900" y="4941888"/>
            <a:ext cx="3821113" cy="1800225"/>
            <a:chOff x="376" y="3113"/>
            <a:chExt cx="2407" cy="1134"/>
          </a:xfrm>
        </p:grpSpPr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376" y="4016"/>
              <a:ext cx="1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d is de </a:t>
              </a:r>
              <a:r>
                <a:rPr lang="nl-BE" b="1">
                  <a:solidFill>
                    <a:srgbClr val="660066"/>
                  </a:solidFill>
                  <a:latin typeface="Calibri" panose="020F0502020204030204" pitchFamily="34" charset="0"/>
                </a:rPr>
                <a:t>vierde</a:t>
              </a:r>
              <a:r>
                <a:rPr lang="nl-BE">
                  <a:latin typeface="Calibri" panose="020F0502020204030204" pitchFamily="34" charset="0"/>
                </a:rPr>
                <a:t> term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>
              <a:off x="2594" y="3113"/>
              <a:ext cx="1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660066"/>
                  </a:solidFill>
                  <a:latin typeface="Calibri" panose="020F0502020204030204" pitchFamily="34" charset="0"/>
                </a:rPr>
                <a:t>4</a:t>
              </a:r>
              <a:endParaRPr lang="nl-NL" b="1">
                <a:solidFill>
                  <a:srgbClr val="660066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80" name="Group 44"/>
          <p:cNvGrpSpPr>
            <a:grpSpLocks/>
          </p:cNvGrpSpPr>
          <p:nvPr/>
        </p:nvGrpSpPr>
        <p:grpSpPr bwMode="auto">
          <a:xfrm>
            <a:off x="3563938" y="4214813"/>
            <a:ext cx="5300662" cy="2382837"/>
            <a:chOff x="2245" y="2655"/>
            <a:chExt cx="3339" cy="1501"/>
          </a:xfrm>
        </p:grpSpPr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3334" y="3925"/>
              <a:ext cx="22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b en c noem je de </a:t>
              </a:r>
              <a:r>
                <a:rPr lang="nl-BE" b="1">
                  <a:solidFill>
                    <a:srgbClr val="CC0000"/>
                  </a:solidFill>
                  <a:latin typeface="Calibri" panose="020F0502020204030204" pitchFamily="34" charset="0"/>
                </a:rPr>
                <a:t>middelste</a:t>
              </a:r>
              <a:r>
                <a:rPr lang="nl-BE">
                  <a:latin typeface="Calibri" panose="020F0502020204030204" pitchFamily="34" charset="0"/>
                </a:rPr>
                <a:t> termen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 flipV="1">
              <a:off x="2245" y="2767"/>
              <a:ext cx="680" cy="422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4363" name="Text Box 27"/>
            <p:cNvSpPr txBox="1">
              <a:spLocks noChangeArrowheads="1"/>
            </p:cNvSpPr>
            <p:nvPr/>
          </p:nvSpPr>
          <p:spPr bwMode="auto">
            <a:xfrm>
              <a:off x="2975" y="2655"/>
              <a:ext cx="1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CC0000"/>
                  </a:solidFill>
                  <a:latin typeface="Calibri" panose="020F0502020204030204" pitchFamily="34" charset="0"/>
                </a:rPr>
                <a:t>middelste termen</a:t>
              </a:r>
              <a:endParaRPr lang="nl-NL" b="1">
                <a:solidFill>
                  <a:srgbClr val="CC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79" name="Group 43"/>
          <p:cNvGrpSpPr>
            <a:grpSpLocks/>
          </p:cNvGrpSpPr>
          <p:nvPr/>
        </p:nvGrpSpPr>
        <p:grpSpPr bwMode="auto">
          <a:xfrm>
            <a:off x="3581400" y="4454525"/>
            <a:ext cx="5083175" cy="1566863"/>
            <a:chOff x="2256" y="2806"/>
            <a:chExt cx="3202" cy="987"/>
          </a:xfrm>
        </p:grpSpPr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3328" y="3562"/>
              <a:ext cx="213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a en d noem je de </a:t>
              </a:r>
              <a:r>
                <a:rPr lang="nl-BE" b="1">
                  <a:solidFill>
                    <a:srgbClr val="006600"/>
                  </a:solidFill>
                  <a:latin typeface="Calibri" panose="020F0502020204030204" pitchFamily="34" charset="0"/>
                </a:rPr>
                <a:t>uiterste</a:t>
              </a:r>
              <a:r>
                <a:rPr lang="nl-BE">
                  <a:latin typeface="Calibri" panose="020F0502020204030204" pitchFamily="34" charset="0"/>
                </a:rPr>
                <a:t> termen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4366" name="Line 30"/>
            <p:cNvSpPr>
              <a:spLocks noChangeShapeType="1"/>
            </p:cNvSpPr>
            <p:nvPr/>
          </p:nvSpPr>
          <p:spPr bwMode="auto">
            <a:xfrm>
              <a:off x="2256" y="2806"/>
              <a:ext cx="635" cy="422"/>
            </a:xfrm>
            <a:prstGeom prst="line">
              <a:avLst/>
            </a:prstGeom>
            <a:noFill/>
            <a:ln w="3175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2925" y="3095"/>
              <a:ext cx="10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006600"/>
                  </a:solidFill>
                  <a:latin typeface="Calibri" panose="020F0502020204030204" pitchFamily="34" charset="0"/>
                </a:rPr>
                <a:t>uiterste termen</a:t>
              </a:r>
              <a:endParaRPr lang="nl-NL" b="1">
                <a:solidFill>
                  <a:srgbClr val="0066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9985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Definitie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4371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4372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Begrip evenredigheid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4373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G10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23850" y="4141788"/>
            <a:ext cx="11525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Begrippen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5" grpId="0"/>
      <p:bldP spid="34826" grpId="0" animBg="1"/>
      <p:bldP spid="2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112</Words>
  <Application>Microsoft Office PowerPoint</Application>
  <PresentationFormat>Diavoorstelling (4:3)</PresentationFormat>
  <Paragraphs>38</Paragraphs>
  <Slides>2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Arial</vt:lpstr>
      <vt:lpstr>Comic Sans MS</vt:lpstr>
      <vt:lpstr>Times New Roman</vt:lpstr>
      <vt:lpstr>Calibri</vt:lpstr>
      <vt:lpstr>Impact</vt:lpstr>
      <vt:lpstr>Standaardontwerp</vt:lpstr>
      <vt:lpstr>Microsoft Vergelijkingseditor 3.0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13</cp:revision>
  <dcterms:created xsi:type="dcterms:W3CDTF">2009-11-24T15:08:55Z</dcterms:created>
  <dcterms:modified xsi:type="dcterms:W3CDTF">2013-12-06T12:43:03Z</dcterms:modified>
</cp:coreProperties>
</file>