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F064FF"/>
    <a:srgbClr val="174691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D5288-0221-4EFB-9554-AA0C9E46F39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443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C065E-A265-4713-85DD-3B05AD2BA13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32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05A13-ADE0-4A1B-9862-51EF5E36F04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8174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21EE824-D0EF-49BC-A222-F3267CA4FC5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1710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DC4066B-2785-432E-9C61-D748901F978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64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37C14-A948-475A-A16F-50314E7159F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85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75A61-1433-4193-92B2-11A9423DBC3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377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DB8DB-5584-4F09-95D2-5BBA95F7715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469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7FEED-C0B9-4937-939E-650E02A7EC9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3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71FBE-D5F5-4CBD-87C6-F614E82F442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866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FC88B-65D5-407A-8EF4-8E68AF36EEF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324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F8563-831A-4DBF-B7A8-F18AFCE675F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636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38C42-507A-4779-87EC-7A37956A154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096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A1A689-F958-4C4A-9205-8D0D4B077D82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/>
          <a:p>
            <a:r>
              <a:rPr lang="nl-BE" sz="2000" b="1" i="1">
                <a:solidFill>
                  <a:srgbClr val="002C5E"/>
                </a:solidFill>
                <a:latin typeface="Comic Sans MS" panose="030F0702030302020204" pitchFamily="66" charset="0"/>
              </a:rPr>
              <a:t>  </a:t>
            </a:r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Hoofdeigenschap van evenredigheden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2C5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7414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17415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17416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7417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7418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7419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7420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7421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7422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7423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7424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7425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7426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7427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7428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7429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7430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7431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7432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7433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7434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17435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36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37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7438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G11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08038" y="12890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395288" y="3322638"/>
          <a:ext cx="773112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Vergelijking" r:id="rId3" imgW="583920" imgH="406080" progId="Equation.3">
                  <p:embed/>
                </p:oleObj>
              </mc:Choice>
              <mc:Fallback>
                <p:oleObj name="Vergelijking" r:id="rId3" imgW="583920" imgH="406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322638"/>
                        <a:ext cx="773112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23850" y="5589588"/>
            <a:ext cx="71008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u="sng">
                <a:solidFill>
                  <a:srgbClr val="174691"/>
                </a:solidFill>
                <a:latin typeface="Calibri" panose="020F0502020204030204" pitchFamily="34" charset="0"/>
              </a:rPr>
              <a:t>Als</a:t>
            </a:r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 je een evenredigheid hebt, </a:t>
            </a:r>
            <a:r>
              <a:rPr lang="nl-BE" b="1" u="sng">
                <a:solidFill>
                  <a:srgbClr val="174691"/>
                </a:solidFill>
                <a:latin typeface="Calibri" panose="020F0502020204030204" pitchFamily="34" charset="0"/>
              </a:rPr>
              <a:t>dan</a:t>
            </a:r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 is het product van de uiterste termen </a:t>
            </a:r>
            <a:b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</a:br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gelijk aan het product van de middelste termen.</a:t>
            </a:r>
            <a:endParaRPr lang="nl-NL" b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grpSp>
        <p:nvGrpSpPr>
          <p:cNvPr id="14359" name="Group 23"/>
          <p:cNvGrpSpPr>
            <a:grpSpLocks/>
          </p:cNvGrpSpPr>
          <p:nvPr/>
        </p:nvGrpSpPr>
        <p:grpSpPr bwMode="auto">
          <a:xfrm>
            <a:off x="417513" y="3384550"/>
            <a:ext cx="3268662" cy="981075"/>
            <a:chOff x="263" y="2132"/>
            <a:chExt cx="2059" cy="618"/>
          </a:xfrm>
        </p:grpSpPr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263" y="2132"/>
              <a:ext cx="610" cy="405"/>
            </a:xfrm>
            <a:prstGeom prst="line">
              <a:avLst/>
            </a:prstGeom>
            <a:noFill/>
            <a:ln w="31750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1883" y="2149"/>
              <a:ext cx="4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006600"/>
                  </a:solidFill>
                  <a:latin typeface="Calibri" panose="020F0502020204030204" pitchFamily="34" charset="0"/>
                </a:rPr>
                <a:t>3 . 12</a:t>
              </a:r>
              <a:endParaRPr lang="nl-NL" b="1">
                <a:solidFill>
                  <a:srgbClr val="0066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846" y="2519"/>
              <a:ext cx="10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006600"/>
                  </a:solidFill>
                  <a:latin typeface="Calibri" panose="020F0502020204030204" pitchFamily="34" charset="0"/>
                </a:rPr>
                <a:t>uiterste termen</a:t>
              </a:r>
              <a:endParaRPr lang="nl-NL" b="1">
                <a:solidFill>
                  <a:srgbClr val="0066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348" name="Group 12"/>
          <p:cNvGrpSpPr>
            <a:grpSpLocks/>
          </p:cNvGrpSpPr>
          <p:nvPr/>
        </p:nvGrpSpPr>
        <p:grpSpPr bwMode="auto">
          <a:xfrm>
            <a:off x="468313" y="2843213"/>
            <a:ext cx="3906837" cy="946150"/>
            <a:chOff x="288" y="657"/>
            <a:chExt cx="2461" cy="596"/>
          </a:xfrm>
        </p:grpSpPr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 flipV="1">
              <a:off x="288" y="845"/>
              <a:ext cx="589" cy="408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2383" y="1015"/>
              <a:ext cx="3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CC0000"/>
                  </a:solidFill>
                  <a:latin typeface="Calibri" panose="020F0502020204030204" pitchFamily="34" charset="0"/>
                </a:rPr>
                <a:t>4 . 9</a:t>
              </a:r>
              <a:endParaRPr lang="nl-NL" b="1">
                <a:solidFill>
                  <a:srgbClr val="CC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351" name="Text Box 15"/>
            <p:cNvSpPr txBox="1">
              <a:spLocks noChangeArrowheads="1"/>
            </p:cNvSpPr>
            <p:nvPr/>
          </p:nvSpPr>
          <p:spPr bwMode="auto">
            <a:xfrm>
              <a:off x="867" y="657"/>
              <a:ext cx="1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CC0000"/>
                  </a:solidFill>
                  <a:latin typeface="Calibri" panose="020F0502020204030204" pitchFamily="34" charset="0"/>
                </a:rPr>
                <a:t>middelste termen</a:t>
              </a:r>
              <a:endParaRPr lang="nl-NL" b="1">
                <a:solidFill>
                  <a:srgbClr val="CC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23850" y="1912938"/>
            <a:ext cx="65960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Vermenigvuldig in deze evenredigheid de uiterste termen met elkaar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en vermenigvuldig de middelste termen met elkaar.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23850" y="5084763"/>
            <a:ext cx="830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BE" b="1" i="1">
                <a:latin typeface="Calibri" panose="020F0502020204030204" pitchFamily="34" charset="0"/>
              </a:rPr>
              <a:t>Besluit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432435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Van evenredigheden naar gelijke producten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4356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14357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Hoofdeigenschap van evenredigheden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4358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G11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323850" y="4575175"/>
            <a:ext cx="379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Wat stel je vast i.v.m. deze producten?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14362" name="Group 26"/>
          <p:cNvGrpSpPr>
            <a:grpSpLocks/>
          </p:cNvGrpSpPr>
          <p:nvPr/>
        </p:nvGrpSpPr>
        <p:grpSpPr bwMode="auto">
          <a:xfrm>
            <a:off x="3582988" y="3422650"/>
            <a:ext cx="3068637" cy="1525588"/>
            <a:chOff x="2257" y="2156"/>
            <a:chExt cx="1933" cy="961"/>
          </a:xfrm>
        </p:grpSpPr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2257" y="215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latin typeface="Calibri" panose="020F0502020204030204" pitchFamily="34" charset="0"/>
                </a:rPr>
                <a:t>=</a:t>
              </a:r>
              <a:endParaRPr lang="nl-NL" b="1">
                <a:latin typeface="Calibri" panose="020F0502020204030204" pitchFamily="34" charset="0"/>
              </a:endParaRPr>
            </a:p>
          </p:txBody>
        </p:sp>
        <p:sp>
          <p:nvSpPr>
            <p:cNvPr id="14361" name="Text Box 25"/>
            <p:cNvSpPr txBox="1">
              <a:spLocks noChangeArrowheads="1"/>
            </p:cNvSpPr>
            <p:nvPr/>
          </p:nvSpPr>
          <p:spPr bwMode="auto">
            <a:xfrm>
              <a:off x="2533" y="2886"/>
              <a:ext cx="165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Deze producten zijn gelijk.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graphicFrame>
        <p:nvGraphicFramePr>
          <p:cNvPr id="16412" name="Object 28"/>
          <p:cNvGraphicFramePr>
            <a:graphicFrameLocks noChangeAspect="1"/>
          </p:cNvGraphicFramePr>
          <p:nvPr>
            <p:ph/>
          </p:nvPr>
        </p:nvGraphicFramePr>
        <p:xfrm>
          <a:off x="323850" y="6273800"/>
          <a:ext cx="21129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Vergelijking" r:id="rId5" imgW="1587240" imgH="406080" progId="Equation.3">
                  <p:embed/>
                </p:oleObj>
              </mc:Choice>
              <mc:Fallback>
                <p:oleObj name="Vergelijking" r:id="rId5" imgW="1587240" imgH="4060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6273800"/>
                        <a:ext cx="2112963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52" grpId="0"/>
      <p:bldP spid="14353" grpId="0"/>
      <p:bldP spid="34826" grpId="0" animBg="1"/>
      <p:bldP spid="143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3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971550" y="3033713"/>
          <a:ext cx="8921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Vergelijking" r:id="rId3" imgW="672840" imgH="406080" progId="Equation.3">
                  <p:embed/>
                </p:oleObj>
              </mc:Choice>
              <mc:Fallback>
                <p:oleObj name="Vergelijking" r:id="rId3" imgW="672840" imgH="406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033713"/>
                        <a:ext cx="8921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602413" y="3751263"/>
          <a:ext cx="77787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Vergelijking" r:id="rId5" imgW="583920" imgH="406080" progId="Equation.3">
                  <p:embed/>
                </p:oleObj>
              </mc:Choice>
              <mc:Fallback>
                <p:oleObj name="Vergelijking" r:id="rId5" imgW="583920" imgH="406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2413" y="3751263"/>
                        <a:ext cx="777875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2857500" y="3751263"/>
          <a:ext cx="77787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Vergelijking" r:id="rId7" imgW="583920" imgH="406080" progId="Equation.3">
                  <p:embed/>
                </p:oleObj>
              </mc:Choice>
              <mc:Fallback>
                <p:oleObj name="Vergelijking" r:id="rId7" imgW="583920" imgH="406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3751263"/>
                        <a:ext cx="777875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808038" y="12890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23850" y="5170488"/>
            <a:ext cx="65389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u="sng">
                <a:solidFill>
                  <a:srgbClr val="174691"/>
                </a:solidFill>
                <a:latin typeface="Calibri" panose="020F0502020204030204" pitchFamily="34" charset="0"/>
              </a:rPr>
              <a:t>Als</a:t>
            </a:r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 het product van de uiterste termen gelijk is aan het product </a:t>
            </a:r>
          </a:p>
          <a:p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van de middelste termen </a:t>
            </a:r>
            <a:r>
              <a:rPr lang="nl-BE" b="1" u="sng">
                <a:solidFill>
                  <a:srgbClr val="174691"/>
                </a:solidFill>
                <a:latin typeface="Calibri" panose="020F0502020204030204" pitchFamily="34" charset="0"/>
              </a:rPr>
              <a:t>dan</a:t>
            </a:r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 kun je een evenredigheid opbouwen.</a:t>
            </a:r>
            <a:endParaRPr lang="nl-NL" b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23850" y="1912938"/>
            <a:ext cx="6446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Maak een evenredigheid met de factoren van de gelijke producten.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23850" y="4575175"/>
            <a:ext cx="830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BE" b="1" i="1">
                <a:latin typeface="Calibri" panose="020F0502020204030204" pitchFamily="34" charset="0"/>
              </a:rPr>
              <a:t>Besluit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23850" y="2420938"/>
            <a:ext cx="1422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12 . 7 = 4 . 21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048125" y="20081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graphicFrame>
        <p:nvGraphicFramePr>
          <p:cNvPr id="15372" name="Object 12"/>
          <p:cNvGraphicFramePr>
            <a:graphicFrameLocks noChangeAspect="1"/>
          </p:cNvGraphicFramePr>
          <p:nvPr>
            <p:ph sz="quarter" idx="4"/>
          </p:nvPr>
        </p:nvGraphicFramePr>
        <p:xfrm>
          <a:off x="4684713" y="3033713"/>
          <a:ext cx="8953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Vergelijking" r:id="rId9" imgW="672840" imgH="406080" progId="Equation.3">
                  <p:embed/>
                </p:oleObj>
              </mc:Choice>
              <mc:Fallback>
                <p:oleObj name="Vergelijking" r:id="rId9" imgW="672840" imgH="4060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713" y="3033713"/>
                        <a:ext cx="8953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432435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Van gelijke producten naar evenredigheden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376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15377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Hoofdeigenschap van evenredigheden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5378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G11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graphicFrame>
        <p:nvGraphicFramePr>
          <p:cNvPr id="16412" name="Object 28"/>
          <p:cNvGraphicFramePr>
            <a:graphicFrameLocks noChangeAspect="1"/>
          </p:cNvGraphicFramePr>
          <p:nvPr/>
        </p:nvGraphicFramePr>
        <p:xfrm>
          <a:off x="323850" y="5949950"/>
          <a:ext cx="21129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Vergelijking" r:id="rId11" imgW="1587240" imgH="406080" progId="Equation.3">
                  <p:embed/>
                </p:oleObj>
              </mc:Choice>
              <mc:Fallback>
                <p:oleObj name="Vergelijking" r:id="rId11" imgW="1587240" imgH="4060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949950"/>
                        <a:ext cx="2112963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  <p:bldP spid="15369" grpId="0"/>
      <p:bldP spid="15370" grpId="0"/>
      <p:bldP spid="348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08038" y="12890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47663" y="1916113"/>
            <a:ext cx="80216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Je bekomt een evenredigheid als en slechts als het product van de uiterste termen </a:t>
            </a:r>
            <a:b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</a:br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gelijk is aan het product van de middelste termen. </a:t>
            </a:r>
            <a:r>
              <a:rPr lang="nl-BE">
                <a:latin typeface="Calibri" panose="020F0502020204030204" pitchFamily="34" charset="0"/>
              </a:rPr>
              <a:t>(De</a:t>
            </a:r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 kruisproducten </a:t>
            </a:r>
            <a:r>
              <a:rPr lang="nl-BE">
                <a:latin typeface="Calibri" panose="020F0502020204030204" pitchFamily="34" charset="0"/>
              </a:rPr>
              <a:t>zijn gelijk.)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31788" y="2708275"/>
            <a:ext cx="526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Dit noem je de</a:t>
            </a:r>
            <a:r>
              <a:rPr lang="nl-BE" b="1">
                <a:solidFill>
                  <a:srgbClr val="660066"/>
                </a:solidFill>
                <a:latin typeface="Calibri" panose="020F0502020204030204" pitchFamily="34" charset="0"/>
              </a:rPr>
              <a:t> </a:t>
            </a:r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hoofdeigenschap van evenredigheden</a:t>
            </a:r>
            <a:r>
              <a:rPr lang="nl-BE">
                <a:latin typeface="Calibri" panose="020F0502020204030204" pitchFamily="34" charset="0"/>
              </a:rPr>
              <a:t>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84175" y="3251200"/>
            <a:ext cx="5205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a, b, c en d zijn rationale getallen, verschillend van nul</a:t>
            </a:r>
            <a:endParaRPr lang="nl-NL">
              <a:latin typeface="Calibri" panose="020F0502020204030204" pitchFamily="34" charset="0"/>
            </a:endParaRPr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417513" y="3716338"/>
          <a:ext cx="99695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Vergelijking" r:id="rId3" imgW="749160" imgH="406080" progId="Equation.3">
                  <p:embed/>
                </p:oleObj>
              </mc:Choice>
              <mc:Fallback>
                <p:oleObj name="Vergelijking" r:id="rId3" imgW="749160" imgH="406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3716338"/>
                        <a:ext cx="996950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403350" y="378936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a . d = b . c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80841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Hoofdeigenschap van evenredigheden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6396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16397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Hoofdeigenschap van evenredigheden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6398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G11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1" grpId="0"/>
      <p:bldP spid="16393" grpId="0"/>
      <p:bldP spid="34826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185</Words>
  <Application>Microsoft Office PowerPoint</Application>
  <PresentationFormat>Diavoorstelling (4:3)</PresentationFormat>
  <Paragraphs>46</Paragraphs>
  <Slides>4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4</vt:i4>
      </vt:variant>
    </vt:vector>
  </HeadingPairs>
  <TitlesOfParts>
    <vt:vector size="12" baseType="lpstr">
      <vt:lpstr>Arial</vt:lpstr>
      <vt:lpstr>Comic Sans MS</vt:lpstr>
      <vt:lpstr>Times New Roman</vt:lpstr>
      <vt:lpstr>Calibri</vt:lpstr>
      <vt:lpstr>Impact</vt:lpstr>
      <vt:lpstr>Standaardontwerp</vt:lpstr>
      <vt:lpstr>Microsoft Vergelijkingseditor 3.0</vt:lpstr>
      <vt:lpstr>Microsoft Vergelijking 3.0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13</cp:revision>
  <dcterms:created xsi:type="dcterms:W3CDTF">2009-11-24T15:08:55Z</dcterms:created>
  <dcterms:modified xsi:type="dcterms:W3CDTF">2013-12-06T12:43:50Z</dcterms:modified>
</cp:coreProperties>
</file>