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6" r:id="rId3"/>
    <p:sldId id="267" r:id="rId4"/>
    <p:sldId id="268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5E"/>
    <a:srgbClr val="D49E00"/>
    <a:srgbClr val="3DB645"/>
    <a:srgbClr val="4A66AA"/>
    <a:srgbClr val="0000FF"/>
    <a:srgbClr val="F064FF"/>
    <a:srgbClr val="174691"/>
    <a:srgbClr val="E1CA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7D5288-0221-4EFB-9554-AA0C9E46F39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4439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C065E-A265-4713-85DD-3B05AD2BA13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2326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C05A13-ADE0-4A1B-9862-51EF5E36F04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81741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21EE824-D0EF-49BC-A222-F3267CA4FC5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17107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en vier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DC4066B-2785-432E-9C61-D748901F978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9641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C37C14-A948-475A-A16F-50314E7159F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0857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75A61-1433-4193-92B2-11A9423DBC3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3772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BDB8DB-5584-4F09-95D2-5BBA95F7715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4694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97FEED-C0B9-4937-939E-650E02A7EC9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36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F71FBE-D5F5-4CBD-87C6-F614E82F442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8669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FC88B-65D5-407A-8EF4-8E68AF36EEF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3249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5F8563-831A-4DBF-B7A8-F18AFCE675F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6361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B38C42-507A-4779-87EC-7A37956A154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0966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5A1A689-F958-4C4A-9205-8D0D4B077D82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076325" y="2770188"/>
            <a:ext cx="8061325" cy="1079500"/>
          </a:xfrm>
          <a:prstGeom prst="rect">
            <a:avLst/>
          </a:prstGeom>
          <a:solidFill>
            <a:srgbClr val="C59C22"/>
          </a:solidFill>
          <a:ln w="25400">
            <a:solidFill>
              <a:srgbClr val="C59C22"/>
            </a:solidFill>
            <a:miter lim="800000"/>
            <a:headEnd/>
            <a:tailEnd/>
          </a:ln>
        </p:spPr>
        <p:txBody>
          <a:bodyPr lIns="72000" rIns="72000" anchor="ctr"/>
          <a:lstStyle/>
          <a:p>
            <a:r>
              <a:rPr lang="nl-BE" sz="2000" b="1" i="1">
                <a:solidFill>
                  <a:srgbClr val="002C5E"/>
                </a:solidFill>
                <a:latin typeface="Comic Sans MS" panose="030F0702030302020204" pitchFamily="66" charset="0"/>
              </a:rPr>
              <a:t>  </a:t>
            </a:r>
            <a:r>
              <a:rPr lang="nl-BE" sz="3200" b="1" i="1">
                <a:solidFill>
                  <a:srgbClr val="174691"/>
                </a:solidFill>
                <a:latin typeface="Comic Sans MS" panose="030F0702030302020204" pitchFamily="66" charset="0"/>
              </a:rPr>
              <a:t>Hoofdeigenschap van evenredigheden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17413" name="Text Box 7"/>
          <p:cNvSpPr txBox="1">
            <a:spLocks noChangeArrowheads="1"/>
          </p:cNvSpPr>
          <p:nvPr/>
        </p:nvSpPr>
        <p:spPr bwMode="auto">
          <a:xfrm>
            <a:off x="7451725" y="6453188"/>
            <a:ext cx="1606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2C5E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b="1" i="1">
                <a:solidFill>
                  <a:srgbClr val="174691"/>
                </a:solidFill>
                <a:latin typeface="Comic Sans MS" panose="030F0702030302020204" pitchFamily="66" charset="0"/>
              </a:rPr>
              <a:t>© André Snijers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17414" name="Text Box 19"/>
          <p:cNvSpPr txBox="1">
            <a:spLocks noChangeArrowheads="1"/>
          </p:cNvSpPr>
          <p:nvPr/>
        </p:nvSpPr>
        <p:spPr bwMode="auto">
          <a:xfrm>
            <a:off x="3190875" y="1490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nl-BE" sz="2400">
              <a:latin typeface="Times New Roman" panose="02020603050405020304" pitchFamily="18" charset="0"/>
            </a:endParaRPr>
          </a:p>
        </p:txBody>
      </p:sp>
      <p:grpSp>
        <p:nvGrpSpPr>
          <p:cNvPr id="17415" name="Group 51"/>
          <p:cNvGrpSpPr>
            <a:grpSpLocks/>
          </p:cNvGrpSpPr>
          <p:nvPr/>
        </p:nvGrpSpPr>
        <p:grpSpPr bwMode="auto">
          <a:xfrm>
            <a:off x="457200" y="476250"/>
            <a:ext cx="3303588" cy="914400"/>
            <a:chOff x="288" y="300"/>
            <a:chExt cx="2081" cy="576"/>
          </a:xfrm>
        </p:grpSpPr>
        <p:sp>
          <p:nvSpPr>
            <p:cNvPr id="17416" name="Text Box 9"/>
            <p:cNvSpPr txBox="1">
              <a:spLocks noChangeArrowheads="1"/>
            </p:cNvSpPr>
            <p:nvPr/>
          </p:nvSpPr>
          <p:spPr bwMode="auto">
            <a:xfrm>
              <a:off x="297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b="1">
                  <a:solidFill>
                    <a:srgbClr val="FFFFFF"/>
                  </a:solidFill>
                </a:rPr>
                <a:t>M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7417" name="Text Box 10"/>
            <p:cNvSpPr txBox="1">
              <a:spLocks noChangeArrowheads="1"/>
            </p:cNvSpPr>
            <p:nvPr/>
          </p:nvSpPr>
          <p:spPr bwMode="auto">
            <a:xfrm>
              <a:off x="586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nl-BE" b="1">
                  <a:solidFill>
                    <a:srgbClr val="FFFFFF"/>
                  </a:solidFill>
                </a:rPr>
                <a:t>A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7418" name="Text Box 11"/>
            <p:cNvSpPr txBox="1">
              <a:spLocks noChangeArrowheads="1"/>
            </p:cNvSpPr>
            <p:nvPr/>
          </p:nvSpPr>
          <p:spPr bwMode="auto">
            <a:xfrm>
              <a:off x="1159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b="1">
                  <a:solidFill>
                    <a:srgbClr val="FFFFFF"/>
                  </a:solidFill>
                </a:rPr>
                <a:t>R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7419" name="Text Box 12"/>
            <p:cNvSpPr txBox="1">
              <a:spLocks noChangeArrowheads="1"/>
            </p:cNvSpPr>
            <p:nvPr/>
          </p:nvSpPr>
          <p:spPr bwMode="auto">
            <a:xfrm>
              <a:off x="872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b="1">
                  <a:solidFill>
                    <a:srgbClr val="FFFFFF"/>
                  </a:solidFill>
                </a:rPr>
                <a:t>T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7420" name="Text Box 13"/>
            <p:cNvSpPr txBox="1">
              <a:spLocks noChangeArrowheads="1"/>
            </p:cNvSpPr>
            <p:nvPr/>
          </p:nvSpPr>
          <p:spPr bwMode="auto">
            <a:xfrm>
              <a:off x="1724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b="1">
                  <a:solidFill>
                    <a:srgbClr val="FFFFFF"/>
                  </a:solidFill>
                </a:rPr>
                <a:t>X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7421" name="Text Box 14"/>
            <p:cNvSpPr txBox="1">
              <a:spLocks noChangeArrowheads="1"/>
            </p:cNvSpPr>
            <p:nvPr/>
          </p:nvSpPr>
          <p:spPr bwMode="auto">
            <a:xfrm>
              <a:off x="1445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7422" name="Text Box 29"/>
            <p:cNvSpPr txBox="1">
              <a:spLocks noChangeArrowheads="1"/>
            </p:cNvSpPr>
            <p:nvPr/>
          </p:nvSpPr>
          <p:spPr bwMode="auto">
            <a:xfrm>
              <a:off x="28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17423" name="Text Box 30"/>
            <p:cNvSpPr txBox="1">
              <a:spLocks noChangeArrowheads="1"/>
            </p:cNvSpPr>
            <p:nvPr/>
          </p:nvSpPr>
          <p:spPr bwMode="auto">
            <a:xfrm>
              <a:off x="57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W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7424" name="Text Box 31"/>
            <p:cNvSpPr txBox="1">
              <a:spLocks noChangeArrowheads="1"/>
            </p:cNvSpPr>
            <p:nvPr/>
          </p:nvSpPr>
          <p:spPr bwMode="auto">
            <a:xfrm>
              <a:off x="431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17425" name="Text Box 32"/>
            <p:cNvSpPr txBox="1">
              <a:spLocks noChangeArrowheads="1"/>
            </p:cNvSpPr>
            <p:nvPr/>
          </p:nvSpPr>
          <p:spPr bwMode="auto">
            <a:xfrm>
              <a:off x="100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K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7426" name="Text Box 33"/>
            <p:cNvSpPr txBox="1">
              <a:spLocks noChangeArrowheads="1"/>
            </p:cNvSpPr>
            <p:nvPr/>
          </p:nvSpPr>
          <p:spPr bwMode="auto">
            <a:xfrm>
              <a:off x="114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U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7427" name="Text Box 34"/>
            <p:cNvSpPr txBox="1">
              <a:spLocks noChangeArrowheads="1"/>
            </p:cNvSpPr>
            <p:nvPr/>
          </p:nvSpPr>
          <p:spPr bwMode="auto">
            <a:xfrm>
              <a:off x="129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N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7428" name="Text Box 35"/>
            <p:cNvSpPr txBox="1">
              <a:spLocks noChangeArrowheads="1"/>
            </p:cNvSpPr>
            <p:nvPr/>
          </p:nvSpPr>
          <p:spPr bwMode="auto">
            <a:xfrm>
              <a:off x="158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E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7429" name="Text Box 36"/>
            <p:cNvSpPr txBox="1">
              <a:spLocks noChangeArrowheads="1"/>
            </p:cNvSpPr>
            <p:nvPr/>
          </p:nvSpPr>
          <p:spPr bwMode="auto">
            <a:xfrm>
              <a:off x="1429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D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7430" name="Text Box 37"/>
            <p:cNvSpPr txBox="1">
              <a:spLocks noChangeArrowheads="1"/>
            </p:cNvSpPr>
            <p:nvPr/>
          </p:nvSpPr>
          <p:spPr bwMode="auto">
            <a:xfrm>
              <a:off x="720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7431" name="Text Box 38"/>
            <p:cNvSpPr txBox="1">
              <a:spLocks noChangeArrowheads="1"/>
            </p:cNvSpPr>
            <p:nvPr/>
          </p:nvSpPr>
          <p:spPr bwMode="auto">
            <a:xfrm>
              <a:off x="860" y="571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S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7432" name="Text Box 39"/>
            <p:cNvSpPr txBox="1">
              <a:spLocks noChangeArrowheads="1"/>
            </p:cNvSpPr>
            <p:nvPr/>
          </p:nvSpPr>
          <p:spPr bwMode="auto">
            <a:xfrm>
              <a:off x="1726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17433" name="Text Box 41"/>
            <p:cNvSpPr txBox="1">
              <a:spLocks noChangeArrowheads="1"/>
            </p:cNvSpPr>
            <p:nvPr/>
          </p:nvSpPr>
          <p:spPr bwMode="auto">
            <a:xfrm>
              <a:off x="1860" y="572"/>
              <a:ext cx="113" cy="163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7434" name="Group 49"/>
            <p:cNvGrpSpPr>
              <a:grpSpLocks/>
            </p:cNvGrpSpPr>
            <p:nvPr/>
          </p:nvGrpSpPr>
          <p:grpSpPr bwMode="auto">
            <a:xfrm>
              <a:off x="1927" y="422"/>
              <a:ext cx="442" cy="454"/>
              <a:chOff x="1927" y="422"/>
              <a:chExt cx="442" cy="454"/>
            </a:xfrm>
          </p:grpSpPr>
          <p:sp>
            <p:nvSpPr>
              <p:cNvPr id="17435" name="AutoShape 42"/>
              <p:cNvSpPr>
                <a:spLocks noChangeArrowheads="1"/>
              </p:cNvSpPr>
              <p:nvPr/>
            </p:nvSpPr>
            <p:spPr bwMode="auto">
              <a:xfrm>
                <a:off x="1927" y="422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436" name="AutoShape 46"/>
              <p:cNvSpPr>
                <a:spLocks noChangeArrowheads="1"/>
              </p:cNvSpPr>
              <p:nvPr/>
            </p:nvSpPr>
            <p:spPr bwMode="auto">
              <a:xfrm rot="10800000">
                <a:off x="1930" y="649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437" name="Text Box 47"/>
              <p:cNvSpPr txBox="1">
                <a:spLocks noChangeArrowheads="1"/>
              </p:cNvSpPr>
              <p:nvPr/>
            </p:nvSpPr>
            <p:spPr bwMode="auto">
              <a:xfrm>
                <a:off x="2095" y="485"/>
                <a:ext cx="91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algn="ctr"/>
                <a:r>
                  <a:rPr lang="nl-BE" sz="2400" b="1">
                    <a:solidFill>
                      <a:srgbClr val="174691"/>
                    </a:solidFill>
                  </a:rPr>
                  <a:t>2</a:t>
                </a:r>
                <a:endParaRPr lang="nl-NL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17438" name="Text Box 50"/>
          <p:cNvSpPr txBox="1">
            <a:spLocks noChangeArrowheads="1"/>
          </p:cNvSpPr>
          <p:nvPr/>
        </p:nvSpPr>
        <p:spPr bwMode="auto">
          <a:xfrm>
            <a:off x="-9525" y="2770188"/>
            <a:ext cx="1079500" cy="1079500"/>
          </a:xfrm>
          <a:prstGeom prst="rect">
            <a:avLst/>
          </a:prstGeom>
          <a:solidFill>
            <a:srgbClr val="174691"/>
          </a:solidFill>
          <a:ln w="9525">
            <a:solidFill>
              <a:srgbClr val="17469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l-BE" sz="2800" b="1" i="1">
                <a:solidFill>
                  <a:srgbClr val="FFFFFF"/>
                </a:solidFill>
                <a:latin typeface="Comic Sans MS" panose="030F0702030302020204" pitchFamily="66" charset="0"/>
              </a:rPr>
              <a:t>G11</a:t>
            </a:r>
            <a:endParaRPr lang="nl-NL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808038" y="12890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nl-BE"/>
          </a:p>
        </p:txBody>
      </p:sp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395288" y="3322638"/>
          <a:ext cx="773112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5" name="Vergelijking" r:id="rId3" imgW="583920" imgH="406080" progId="Equation.3">
                  <p:embed/>
                </p:oleObj>
              </mc:Choice>
              <mc:Fallback>
                <p:oleObj name="Vergelijking" r:id="rId3" imgW="583920" imgH="4060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3322638"/>
                        <a:ext cx="773112" cy="53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323850" y="5589588"/>
            <a:ext cx="71008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u="sng">
                <a:solidFill>
                  <a:srgbClr val="174691"/>
                </a:solidFill>
                <a:latin typeface="Calibri" panose="020F0502020204030204" pitchFamily="34" charset="0"/>
              </a:rPr>
              <a:t>Als</a:t>
            </a:r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  <a:t> je een evenredigheid hebt, </a:t>
            </a:r>
            <a:r>
              <a:rPr lang="nl-BE" b="1" u="sng">
                <a:solidFill>
                  <a:srgbClr val="174691"/>
                </a:solidFill>
                <a:latin typeface="Calibri" panose="020F0502020204030204" pitchFamily="34" charset="0"/>
              </a:rPr>
              <a:t>dan</a:t>
            </a:r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  <a:t> is het product van de uiterste termen </a:t>
            </a:r>
            <a:b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</a:br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  <a:t>gelijk aan het product van de middelste termen.</a:t>
            </a:r>
            <a:endParaRPr lang="nl-NL" b="1">
              <a:solidFill>
                <a:srgbClr val="174691"/>
              </a:solidFill>
              <a:latin typeface="Calibri" panose="020F0502020204030204" pitchFamily="34" charset="0"/>
            </a:endParaRPr>
          </a:p>
        </p:txBody>
      </p:sp>
      <p:grpSp>
        <p:nvGrpSpPr>
          <p:cNvPr id="14359" name="Group 23"/>
          <p:cNvGrpSpPr>
            <a:grpSpLocks/>
          </p:cNvGrpSpPr>
          <p:nvPr/>
        </p:nvGrpSpPr>
        <p:grpSpPr bwMode="auto">
          <a:xfrm>
            <a:off x="417513" y="3384550"/>
            <a:ext cx="3268662" cy="981075"/>
            <a:chOff x="263" y="2132"/>
            <a:chExt cx="2059" cy="618"/>
          </a:xfrm>
        </p:grpSpPr>
        <p:sp>
          <p:nvSpPr>
            <p:cNvPr id="14345" name="Line 9"/>
            <p:cNvSpPr>
              <a:spLocks noChangeShapeType="1"/>
            </p:cNvSpPr>
            <p:nvPr/>
          </p:nvSpPr>
          <p:spPr bwMode="auto">
            <a:xfrm>
              <a:off x="263" y="2132"/>
              <a:ext cx="610" cy="405"/>
            </a:xfrm>
            <a:prstGeom prst="line">
              <a:avLst/>
            </a:prstGeom>
            <a:noFill/>
            <a:ln w="31750">
              <a:solidFill>
                <a:srgbClr val="0066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14346" name="Text Box 10"/>
            <p:cNvSpPr txBox="1">
              <a:spLocks noChangeArrowheads="1"/>
            </p:cNvSpPr>
            <p:nvPr/>
          </p:nvSpPr>
          <p:spPr bwMode="auto">
            <a:xfrm>
              <a:off x="1883" y="2149"/>
              <a:ext cx="43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b="1">
                  <a:solidFill>
                    <a:srgbClr val="006600"/>
                  </a:solidFill>
                  <a:latin typeface="Calibri" panose="020F0502020204030204" pitchFamily="34" charset="0"/>
                </a:rPr>
                <a:t>3 . 12</a:t>
              </a:r>
              <a:endParaRPr lang="nl-NL" b="1">
                <a:solidFill>
                  <a:srgbClr val="0066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4347" name="Text Box 11"/>
            <p:cNvSpPr txBox="1">
              <a:spLocks noChangeArrowheads="1"/>
            </p:cNvSpPr>
            <p:nvPr/>
          </p:nvSpPr>
          <p:spPr bwMode="auto">
            <a:xfrm>
              <a:off x="846" y="2519"/>
              <a:ext cx="105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b="1">
                  <a:solidFill>
                    <a:srgbClr val="006600"/>
                  </a:solidFill>
                  <a:latin typeface="Calibri" panose="020F0502020204030204" pitchFamily="34" charset="0"/>
                </a:rPr>
                <a:t>uiterste termen</a:t>
              </a:r>
              <a:endParaRPr lang="nl-NL" b="1">
                <a:solidFill>
                  <a:srgbClr val="006600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14348" name="Group 12"/>
          <p:cNvGrpSpPr>
            <a:grpSpLocks/>
          </p:cNvGrpSpPr>
          <p:nvPr/>
        </p:nvGrpSpPr>
        <p:grpSpPr bwMode="auto">
          <a:xfrm>
            <a:off x="468313" y="2843213"/>
            <a:ext cx="3906837" cy="946150"/>
            <a:chOff x="288" y="657"/>
            <a:chExt cx="2461" cy="596"/>
          </a:xfrm>
        </p:grpSpPr>
        <p:sp>
          <p:nvSpPr>
            <p:cNvPr id="14349" name="Line 13"/>
            <p:cNvSpPr>
              <a:spLocks noChangeShapeType="1"/>
            </p:cNvSpPr>
            <p:nvPr/>
          </p:nvSpPr>
          <p:spPr bwMode="auto">
            <a:xfrm flipV="1">
              <a:off x="288" y="845"/>
              <a:ext cx="589" cy="408"/>
            </a:xfrm>
            <a:prstGeom prst="line">
              <a:avLst/>
            </a:prstGeom>
            <a:noFill/>
            <a:ln w="3175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14350" name="Text Box 14"/>
            <p:cNvSpPr txBox="1">
              <a:spLocks noChangeArrowheads="1"/>
            </p:cNvSpPr>
            <p:nvPr/>
          </p:nvSpPr>
          <p:spPr bwMode="auto">
            <a:xfrm>
              <a:off x="2383" y="1015"/>
              <a:ext cx="36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b="1">
                  <a:solidFill>
                    <a:srgbClr val="CC0000"/>
                  </a:solidFill>
                  <a:latin typeface="Calibri" panose="020F0502020204030204" pitchFamily="34" charset="0"/>
                </a:rPr>
                <a:t>4 . 9</a:t>
              </a:r>
              <a:endParaRPr lang="nl-NL" b="1">
                <a:solidFill>
                  <a:srgbClr val="CC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4351" name="Text Box 15"/>
            <p:cNvSpPr txBox="1">
              <a:spLocks noChangeArrowheads="1"/>
            </p:cNvSpPr>
            <p:nvPr/>
          </p:nvSpPr>
          <p:spPr bwMode="auto">
            <a:xfrm>
              <a:off x="867" y="657"/>
              <a:ext cx="11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b="1">
                  <a:solidFill>
                    <a:srgbClr val="CC0000"/>
                  </a:solidFill>
                  <a:latin typeface="Calibri" panose="020F0502020204030204" pitchFamily="34" charset="0"/>
                </a:rPr>
                <a:t>middelste termen</a:t>
              </a:r>
              <a:endParaRPr lang="nl-NL" b="1">
                <a:solidFill>
                  <a:srgbClr val="CC0000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323850" y="1912938"/>
            <a:ext cx="65960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Vermenigvuldig in deze evenredigheid de uiterste termen met elkaar</a:t>
            </a:r>
            <a:br>
              <a:rPr lang="nl-BE">
                <a:latin typeface="Calibri" panose="020F0502020204030204" pitchFamily="34" charset="0"/>
              </a:rPr>
            </a:br>
            <a:r>
              <a:rPr lang="nl-BE">
                <a:latin typeface="Calibri" panose="020F0502020204030204" pitchFamily="34" charset="0"/>
              </a:rPr>
              <a:t>en vermenigvuldig de middelste termen met elkaar.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323850" y="5084763"/>
            <a:ext cx="8302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nl-BE" b="1" i="1">
                <a:latin typeface="Calibri" panose="020F0502020204030204" pitchFamily="34" charset="0"/>
              </a:rPr>
              <a:t>Besluit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4324350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Van evenredigheden naar gelijke producten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14356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14357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Hoofdeigenschap van evenredigheden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4358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G11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14360" name="Text Box 24"/>
          <p:cNvSpPr txBox="1">
            <a:spLocks noChangeArrowheads="1"/>
          </p:cNvSpPr>
          <p:nvPr/>
        </p:nvSpPr>
        <p:spPr bwMode="auto">
          <a:xfrm>
            <a:off x="323850" y="4575175"/>
            <a:ext cx="3790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Wat stel je vast i.v.m. deze producten?</a:t>
            </a:r>
            <a:endParaRPr lang="nl-NL">
              <a:latin typeface="Calibri" panose="020F0502020204030204" pitchFamily="34" charset="0"/>
            </a:endParaRPr>
          </a:p>
        </p:txBody>
      </p:sp>
      <p:grpSp>
        <p:nvGrpSpPr>
          <p:cNvPr id="14362" name="Group 26"/>
          <p:cNvGrpSpPr>
            <a:grpSpLocks/>
          </p:cNvGrpSpPr>
          <p:nvPr/>
        </p:nvGrpSpPr>
        <p:grpSpPr bwMode="auto">
          <a:xfrm>
            <a:off x="3582988" y="3422650"/>
            <a:ext cx="3068637" cy="1525588"/>
            <a:chOff x="2257" y="2156"/>
            <a:chExt cx="1933" cy="961"/>
          </a:xfrm>
        </p:grpSpPr>
        <p:sp>
          <p:nvSpPr>
            <p:cNvPr id="14342" name="Text Box 6"/>
            <p:cNvSpPr txBox="1">
              <a:spLocks noChangeArrowheads="1"/>
            </p:cNvSpPr>
            <p:nvPr/>
          </p:nvSpPr>
          <p:spPr bwMode="auto">
            <a:xfrm>
              <a:off x="2257" y="2156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b="1">
                  <a:latin typeface="Calibri" panose="020F0502020204030204" pitchFamily="34" charset="0"/>
                </a:rPr>
                <a:t>=</a:t>
              </a:r>
              <a:endParaRPr lang="nl-NL" b="1">
                <a:latin typeface="Calibri" panose="020F0502020204030204" pitchFamily="34" charset="0"/>
              </a:endParaRPr>
            </a:p>
          </p:txBody>
        </p:sp>
        <p:sp>
          <p:nvSpPr>
            <p:cNvPr id="14361" name="Text Box 25"/>
            <p:cNvSpPr txBox="1">
              <a:spLocks noChangeArrowheads="1"/>
            </p:cNvSpPr>
            <p:nvPr/>
          </p:nvSpPr>
          <p:spPr bwMode="auto">
            <a:xfrm>
              <a:off x="2533" y="2886"/>
              <a:ext cx="165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Deze producten zijn gelijk.</a:t>
              </a:r>
              <a:endParaRPr lang="nl-NL">
                <a:latin typeface="Calibri" panose="020F0502020204030204" pitchFamily="34" charset="0"/>
              </a:endParaRPr>
            </a:p>
          </p:txBody>
        </p:sp>
      </p:grpSp>
      <p:graphicFrame>
        <p:nvGraphicFramePr>
          <p:cNvPr id="16412" name="Object 28"/>
          <p:cNvGraphicFramePr>
            <a:graphicFrameLocks noChangeAspect="1"/>
          </p:cNvGraphicFramePr>
          <p:nvPr>
            <p:ph/>
          </p:nvPr>
        </p:nvGraphicFramePr>
        <p:xfrm>
          <a:off x="323850" y="6273800"/>
          <a:ext cx="2112963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6" name="Vergelijking" r:id="rId5" imgW="1587240" imgH="406080" progId="Equation.3">
                  <p:embed/>
                </p:oleObj>
              </mc:Choice>
              <mc:Fallback>
                <p:oleObj name="Vergelijking" r:id="rId5" imgW="1587240" imgH="40608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6273800"/>
                        <a:ext cx="2112963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/>
      <p:bldP spid="14352" grpId="0"/>
      <p:bldP spid="14353" grpId="0"/>
      <p:bldP spid="34826" grpId="0" animBg="1"/>
      <p:bldP spid="1436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3" name="Object 3"/>
          <p:cNvGraphicFramePr>
            <a:graphicFrameLocks noChangeAspect="1"/>
          </p:cNvGraphicFramePr>
          <p:nvPr>
            <p:ph sz="quarter" idx="1"/>
          </p:nvPr>
        </p:nvGraphicFramePr>
        <p:xfrm>
          <a:off x="971550" y="3033713"/>
          <a:ext cx="89217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0" name="Vergelijking" r:id="rId3" imgW="672840" imgH="406080" progId="Equation.3">
                  <p:embed/>
                </p:oleObj>
              </mc:Choice>
              <mc:Fallback>
                <p:oleObj name="Vergelijking" r:id="rId3" imgW="672840" imgH="4060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3033713"/>
                        <a:ext cx="892175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6602413" y="3751263"/>
          <a:ext cx="777875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1" name="Vergelijking" r:id="rId5" imgW="583920" imgH="406080" progId="Equation.3">
                  <p:embed/>
                </p:oleObj>
              </mc:Choice>
              <mc:Fallback>
                <p:oleObj name="Vergelijking" r:id="rId5" imgW="583920" imgH="4060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2413" y="3751263"/>
                        <a:ext cx="777875" cy="541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2857500" y="3751263"/>
          <a:ext cx="777875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2" name="Vergelijking" r:id="rId7" imgW="583920" imgH="406080" progId="Equation.3">
                  <p:embed/>
                </p:oleObj>
              </mc:Choice>
              <mc:Fallback>
                <p:oleObj name="Vergelijking" r:id="rId7" imgW="583920" imgH="4060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0" y="3751263"/>
                        <a:ext cx="777875" cy="541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808038" y="12890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nl-BE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323850" y="5170488"/>
            <a:ext cx="65389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u="sng">
                <a:solidFill>
                  <a:srgbClr val="174691"/>
                </a:solidFill>
                <a:latin typeface="Calibri" panose="020F0502020204030204" pitchFamily="34" charset="0"/>
              </a:rPr>
              <a:t>Als</a:t>
            </a:r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  <a:t> het product van de uiterste termen gelijk is aan het product </a:t>
            </a:r>
          </a:p>
          <a:p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  <a:t>van de middelste termen </a:t>
            </a:r>
            <a:r>
              <a:rPr lang="nl-BE" b="1" u="sng">
                <a:solidFill>
                  <a:srgbClr val="174691"/>
                </a:solidFill>
                <a:latin typeface="Calibri" panose="020F0502020204030204" pitchFamily="34" charset="0"/>
              </a:rPr>
              <a:t>dan</a:t>
            </a:r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  <a:t> kun je een evenredigheid opbouwen.</a:t>
            </a:r>
            <a:endParaRPr lang="nl-NL" b="1">
              <a:solidFill>
                <a:srgbClr val="174691"/>
              </a:solidFill>
              <a:latin typeface="Calibri" panose="020F0502020204030204" pitchFamily="34" charset="0"/>
            </a:endParaRP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323850" y="1912938"/>
            <a:ext cx="64468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Maak een evenredigheid met de factoren van de gelijke producten.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323850" y="4575175"/>
            <a:ext cx="8302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nl-BE" b="1" i="1">
                <a:latin typeface="Calibri" panose="020F0502020204030204" pitchFamily="34" charset="0"/>
              </a:rPr>
              <a:t>Besluit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323850" y="2420938"/>
            <a:ext cx="1422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12 . 7 = 4 . 21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4048125" y="20081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nl-BE"/>
          </a:p>
        </p:txBody>
      </p:sp>
      <p:graphicFrame>
        <p:nvGraphicFramePr>
          <p:cNvPr id="15372" name="Object 12"/>
          <p:cNvGraphicFramePr>
            <a:graphicFrameLocks noChangeAspect="1"/>
          </p:cNvGraphicFramePr>
          <p:nvPr>
            <p:ph sz="quarter" idx="4"/>
          </p:nvPr>
        </p:nvGraphicFramePr>
        <p:xfrm>
          <a:off x="4684713" y="3033713"/>
          <a:ext cx="89535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3" name="Vergelijking" r:id="rId9" imgW="672840" imgH="406080" progId="Equation.3">
                  <p:embed/>
                </p:oleObj>
              </mc:Choice>
              <mc:Fallback>
                <p:oleObj name="Vergelijking" r:id="rId9" imgW="672840" imgH="4060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4713" y="3033713"/>
                        <a:ext cx="895350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4324350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Van gelijke producten naar evenredigheden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15376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15377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Hoofdeigenschap van evenredigheden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5378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G11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graphicFrame>
        <p:nvGraphicFramePr>
          <p:cNvPr id="16412" name="Object 28"/>
          <p:cNvGraphicFramePr>
            <a:graphicFrameLocks noChangeAspect="1"/>
          </p:cNvGraphicFramePr>
          <p:nvPr/>
        </p:nvGraphicFramePr>
        <p:xfrm>
          <a:off x="323850" y="5949950"/>
          <a:ext cx="2112963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4" name="Vergelijking" r:id="rId11" imgW="1587240" imgH="406080" progId="Equation.3">
                  <p:embed/>
                </p:oleObj>
              </mc:Choice>
              <mc:Fallback>
                <p:oleObj name="Vergelijking" r:id="rId11" imgW="1587240" imgH="40608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5949950"/>
                        <a:ext cx="2112963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/>
      <p:bldP spid="15368" grpId="0"/>
      <p:bldP spid="15369" grpId="0"/>
      <p:bldP spid="15370" grpId="0"/>
      <p:bldP spid="348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808038" y="12890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nl-BE"/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347663" y="1916113"/>
            <a:ext cx="80216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  <a:t>Je bekomt een evenredigheid als en slechts als het product van de uiterste termen </a:t>
            </a:r>
            <a:b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</a:br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  <a:t>gelijk is aan het product van de middelste termen. </a:t>
            </a:r>
            <a:r>
              <a:rPr lang="nl-BE">
                <a:latin typeface="Calibri" panose="020F0502020204030204" pitchFamily="34" charset="0"/>
              </a:rPr>
              <a:t>(De</a:t>
            </a:r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  <a:t> kruisproducten </a:t>
            </a:r>
            <a:r>
              <a:rPr lang="nl-BE">
                <a:latin typeface="Calibri" panose="020F0502020204030204" pitchFamily="34" charset="0"/>
              </a:rPr>
              <a:t>zijn gelijk.)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31788" y="2708275"/>
            <a:ext cx="526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Dit noem je de</a:t>
            </a:r>
            <a:r>
              <a:rPr lang="nl-BE" b="1">
                <a:solidFill>
                  <a:srgbClr val="660066"/>
                </a:solidFill>
                <a:latin typeface="Calibri" panose="020F0502020204030204" pitchFamily="34" charset="0"/>
              </a:rPr>
              <a:t> </a:t>
            </a:r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  <a:t>hoofdeigenschap van evenredigheden</a:t>
            </a:r>
            <a:r>
              <a:rPr lang="nl-BE">
                <a:latin typeface="Calibri" panose="020F0502020204030204" pitchFamily="34" charset="0"/>
              </a:rPr>
              <a:t>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384175" y="3251200"/>
            <a:ext cx="52054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a, b, c en d zijn rationale getallen, verschillend van nul</a:t>
            </a:r>
            <a:endParaRPr lang="nl-NL">
              <a:latin typeface="Calibri" panose="020F0502020204030204" pitchFamily="34" charset="0"/>
            </a:endParaRPr>
          </a:p>
        </p:txBody>
      </p:sp>
      <p:graphicFrame>
        <p:nvGraphicFramePr>
          <p:cNvPr id="16392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417513" y="3716338"/>
          <a:ext cx="996950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9" name="Vergelijking" r:id="rId3" imgW="749160" imgH="406080" progId="Equation.3">
                  <p:embed/>
                </p:oleObj>
              </mc:Choice>
              <mc:Fallback>
                <p:oleObj name="Vergelijking" r:id="rId3" imgW="749160" imgH="4060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513" y="3716338"/>
                        <a:ext cx="996950" cy="541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1403350" y="3789363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a . d = b . c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3808413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Hoofdeigenschap van evenredigheden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16396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16397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Hoofdeigenschap van evenredigheden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6398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G11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  <p:bldP spid="16390" grpId="0"/>
      <p:bldP spid="16391" grpId="0"/>
      <p:bldP spid="16393" grpId="0"/>
      <p:bldP spid="34826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185</Words>
  <Application>Microsoft Office PowerPoint</Application>
  <PresentationFormat>Diavoorstelling (4:3)</PresentationFormat>
  <Paragraphs>46</Paragraphs>
  <Slides>4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2</vt:i4>
      </vt:variant>
      <vt:variant>
        <vt:lpstr>Diatitels</vt:lpstr>
      </vt:variant>
      <vt:variant>
        <vt:i4>4</vt:i4>
      </vt:variant>
    </vt:vector>
  </HeadingPairs>
  <TitlesOfParts>
    <vt:vector size="12" baseType="lpstr">
      <vt:lpstr>Arial</vt:lpstr>
      <vt:lpstr>Comic Sans MS</vt:lpstr>
      <vt:lpstr>Times New Roman</vt:lpstr>
      <vt:lpstr>Calibri</vt:lpstr>
      <vt:lpstr>Impact</vt:lpstr>
      <vt:lpstr>Standaardontwerp</vt:lpstr>
      <vt:lpstr>Microsoft Vergelijkingseditor 3.0</vt:lpstr>
      <vt:lpstr>Microsoft Vergelijking 3.0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13</cp:revision>
  <dcterms:created xsi:type="dcterms:W3CDTF">2009-11-24T15:08:55Z</dcterms:created>
  <dcterms:modified xsi:type="dcterms:W3CDTF">2013-12-06T12:43:50Z</dcterms:modified>
</cp:coreProperties>
</file>