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6" r:id="rId3"/>
    <p:sldId id="267" r:id="rId4"/>
    <p:sldId id="271" r:id="rId5"/>
    <p:sldId id="268" r:id="rId6"/>
    <p:sldId id="270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EDB928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4DECA5-0144-4439-A7AF-B0501B6F2C23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48213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93E26-25CE-4F87-BA90-401AE58311C3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4028246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4BBD06-425F-4E13-A6DA-B3475B2221F9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62077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ECE40-DA57-4558-B6D7-1D3F93F00FD5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523068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F34B7-5966-471D-A088-47A7FB0722B1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39051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C2F784-3CE5-47F6-A4E5-D2D5428BF33E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99640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09B998-5E88-4EF6-A312-718A8D44F13F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525137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7767F0-FAA4-4AA0-BD0A-917955CC15BC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510564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B6259D-FC35-4E38-A9E7-3BE5E0E0EDCB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560014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F95E8E-28B6-40B4-9AE2-016E77B05092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95945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B8CF4-B78E-4B44-B2B7-D44820C3B026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847978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 smtClean="0"/>
              <a:t>Klik om de opmaakprofielen van de modeltekst te bewerken</a:t>
            </a:r>
          </a:p>
          <a:p>
            <a:pPr lvl="1"/>
            <a:r>
              <a:rPr lang="nl-NL" altLang="nl-BE" smtClean="0"/>
              <a:t>Tweede niveau</a:t>
            </a:r>
          </a:p>
          <a:p>
            <a:pPr lvl="2"/>
            <a:r>
              <a:rPr lang="nl-NL" altLang="nl-BE" smtClean="0"/>
              <a:t>Derde niveau</a:t>
            </a:r>
          </a:p>
          <a:p>
            <a:pPr lvl="3"/>
            <a:r>
              <a:rPr lang="nl-NL" altLang="nl-BE" smtClean="0"/>
              <a:t>Vierde niveau</a:t>
            </a:r>
          </a:p>
          <a:p>
            <a:pPr lvl="4"/>
            <a:r>
              <a:rPr lang="nl-NL" altLang="nl-BE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nl-NL" altLang="nl-B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E220FF-FA18-4964-AC08-C074D38C3108}" type="slidenum">
              <a:rPr lang="nl-NL" altLang="nl-BE"/>
              <a:pPr/>
              <a:t>‹nr.›</a:t>
            </a:fld>
            <a:endParaRPr lang="nl-NL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hyperlink" Target="file:///C:\02.%20Pelckmans%202de%20jaar%20-%20versie%202%20-%20W2013\00.%20Matrix%202de%20jaar\01.%20Matrix%202%20-%20Presentaties%20en%20applets%20getallenleer\12a_bewijs_hoofdeigenschap_deel1.html" TargetMode="Externa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hyperlink" Target="file:///C:\02.%20Pelckmans%202de%20jaar%20-%20versie%202%20-%20W2013\00.%20Matrix%202de%20jaar\01.%20Matrix%202%20-%20Presentaties%20en%20applets%20getallenleer\12b_bewijs_hoofdeigenschap_deel2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 </a:t>
            </a:r>
            <a:r>
              <a:rPr lang="nl-BE" alt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Bewijs: de hoofdeigenschap van</a:t>
            </a:r>
            <a:br>
              <a:rPr lang="nl-BE" alt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</a:br>
            <a:r>
              <a:rPr lang="nl-BE" alt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 evenredigheden</a:t>
            </a:r>
            <a:endParaRPr lang="nl-NL" altLang="nl-BE" sz="2400">
              <a:latin typeface="Times New Roman" panose="02020603050405020304" pitchFamily="18" charset="0"/>
            </a:endParaRP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2C5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nl-BE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altLang="nl-BE" sz="2400">
              <a:latin typeface="Times New Roman" panose="02020603050405020304" pitchFamily="18" charset="0"/>
            </a:endParaRPr>
          </a:p>
        </p:txBody>
      </p:sp>
      <p:sp>
        <p:nvSpPr>
          <p:cNvPr id="2052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 altLang="nl-BE" sz="2400">
              <a:latin typeface="Times New Roman" panose="02020603050405020304" pitchFamily="18" charset="0"/>
            </a:endParaRPr>
          </a:p>
        </p:txBody>
      </p:sp>
      <p:grpSp>
        <p:nvGrpSpPr>
          <p:cNvPr id="2053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b="1">
                  <a:solidFill>
                    <a:srgbClr val="FFFFFF"/>
                  </a:solidFill>
                </a:rPr>
                <a:t>M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56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b="1">
                  <a:solidFill>
                    <a:srgbClr val="FFFFFF"/>
                  </a:solidFill>
                </a:rPr>
                <a:t>A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57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b="1">
                  <a:solidFill>
                    <a:srgbClr val="FFFFFF"/>
                  </a:solidFill>
                </a:rPr>
                <a:t>R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58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b="1">
                  <a:solidFill>
                    <a:srgbClr val="FFFFFF"/>
                  </a:solidFill>
                </a:rPr>
                <a:t>T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59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b="1">
                  <a:solidFill>
                    <a:srgbClr val="FFFFFF"/>
                  </a:solidFill>
                </a:rPr>
                <a:t>X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0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b="1">
                  <a:solidFill>
                    <a:srgbClr val="FFFFFF"/>
                  </a:solidFill>
                </a:rPr>
                <a:t>I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1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2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W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3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4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K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5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U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6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N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7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E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8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D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69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I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0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l-BE" altLang="nl-BE" sz="1200" b="1">
                  <a:solidFill>
                    <a:srgbClr val="FFFFFF"/>
                  </a:solidFill>
                </a:rPr>
                <a:t>S</a:t>
              </a:r>
              <a:endParaRPr lang="nl-NL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1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alt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72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nl-BE" alt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073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74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alt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5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endParaRPr lang="nl-BE" alt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76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/>
                <a:r>
                  <a:rPr lang="nl-BE" altLang="nl-BE" sz="2400" b="1">
                    <a:solidFill>
                      <a:srgbClr val="174691"/>
                    </a:solidFill>
                  </a:rPr>
                  <a:t>2</a:t>
                </a:r>
                <a:endParaRPr lang="nl-NL" altLang="nl-BE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05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nl-BE" alt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G12</a:t>
            </a:r>
            <a:endParaRPr lang="nl-NL" altLang="nl-BE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61950" y="2349500"/>
            <a:ext cx="80216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</a:rPr>
              <a:t>Je bekomt een evenredigheid als en slechts als het product van de uiterste termen </a:t>
            </a:r>
            <a:b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</a:rPr>
            </a:br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</a:rPr>
              <a:t>gelijk is aan het product van de middelste termen.</a:t>
            </a:r>
            <a:endParaRPr lang="nl-BE" altLang="nl-BE">
              <a:solidFill>
                <a:srgbClr val="660066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</a:rPr>
              <a:t>De kruisproducten zijn gelijk.</a:t>
            </a:r>
            <a:endParaRPr lang="nl-NL" altLang="nl-BE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57188" y="4581525"/>
            <a:ext cx="810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Een eigenschap is een </a:t>
            </a:r>
            <a:r>
              <a:rPr lang="nl-BE" altLang="nl-BE" b="1">
                <a:latin typeface="Calibri" panose="020F0502020204030204" pitchFamily="34" charset="0"/>
              </a:rPr>
              <a:t>uitspraak </a:t>
            </a:r>
            <a:r>
              <a:rPr lang="nl-BE" altLang="nl-BE">
                <a:latin typeface="Calibri" panose="020F0502020204030204" pitchFamily="34" charset="0"/>
              </a:rPr>
              <a:t>over gekende begrippen die </a:t>
            </a:r>
            <a:r>
              <a:rPr lang="nl-BE" altLang="nl-BE" b="1">
                <a:latin typeface="Calibri" panose="020F0502020204030204" pitchFamily="34" charset="0"/>
              </a:rPr>
              <a:t>altijd waar</a:t>
            </a:r>
            <a:r>
              <a:rPr lang="nl-BE" altLang="nl-BE">
                <a:latin typeface="Calibri" panose="020F0502020204030204" pitchFamily="34" charset="0"/>
              </a:rPr>
              <a:t> is.</a:t>
            </a:r>
            <a:br>
              <a:rPr lang="nl-BE" altLang="nl-BE">
                <a:latin typeface="Calibri" panose="020F0502020204030204" pitchFamily="34" charset="0"/>
              </a:rPr>
            </a:br>
            <a:r>
              <a:rPr lang="nl-BE" altLang="nl-BE">
                <a:latin typeface="Calibri" panose="020F0502020204030204" pitchFamily="34" charset="0"/>
              </a:rPr>
              <a:t>Als je </a:t>
            </a:r>
            <a:r>
              <a:rPr lang="nl-BE" altLang="nl-BE" b="1">
                <a:latin typeface="Calibri" panose="020F0502020204030204" pitchFamily="34" charset="0"/>
              </a:rPr>
              <a:t>één tegenvoorbeeld</a:t>
            </a:r>
            <a:r>
              <a:rPr lang="nl-BE" altLang="nl-BE">
                <a:latin typeface="Calibri" panose="020F0502020204030204" pitchFamily="34" charset="0"/>
              </a:rPr>
              <a:t> kunt vinden, heb je </a:t>
            </a:r>
            <a:r>
              <a:rPr lang="nl-BE" altLang="nl-BE" b="1">
                <a:latin typeface="Calibri" panose="020F0502020204030204" pitchFamily="34" charset="0"/>
              </a:rPr>
              <a:t>geen eigenschap</a:t>
            </a:r>
            <a:r>
              <a:rPr lang="nl-BE" altLang="nl-BE">
                <a:latin typeface="Calibri" panose="020F0502020204030204" pitchFamily="34" charset="0"/>
              </a:rPr>
              <a:t>.</a:t>
            </a:r>
            <a:r>
              <a:rPr lang="nl-BE" altLang="nl-BE"/>
              <a:t> </a:t>
            </a:r>
            <a:endParaRPr lang="nl-NL" altLang="nl-BE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357188" y="5300663"/>
            <a:ext cx="8607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Omdat je onmogelijk alle voorbeelden kunt controleren, moet je de eigenschap bewijzen. </a:t>
            </a:r>
            <a:br>
              <a:rPr lang="nl-NL" altLang="nl-BE">
                <a:latin typeface="Calibri" panose="020F0502020204030204" pitchFamily="34" charset="0"/>
              </a:rPr>
            </a:br>
            <a:r>
              <a:rPr lang="nl-NL" altLang="nl-BE" b="1">
                <a:latin typeface="Calibri" panose="020F0502020204030204" pitchFamily="34" charset="0"/>
              </a:rPr>
              <a:t>Bewijzen</a:t>
            </a:r>
            <a:r>
              <a:rPr lang="nl-NL" altLang="nl-BE">
                <a:latin typeface="Calibri" panose="020F0502020204030204" pitchFamily="34" charset="0"/>
              </a:rPr>
              <a:t> is de </a:t>
            </a:r>
            <a:r>
              <a:rPr lang="nl-NL" altLang="nl-BE" b="1">
                <a:latin typeface="Calibri" panose="020F0502020204030204" pitchFamily="34" charset="0"/>
              </a:rPr>
              <a:t>waarheid aantonen</a:t>
            </a:r>
            <a:r>
              <a:rPr lang="nl-NL" altLang="nl-BE">
                <a:latin typeface="Calibri" panose="020F0502020204030204" pitchFamily="34" charset="0"/>
              </a:rPr>
              <a:t> van de eigenschap.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61950" y="6021388"/>
            <a:ext cx="2560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Hoe ga je hierbij te werk?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361950" y="6446838"/>
            <a:ext cx="81708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Bewijzen gebeurt door te </a:t>
            </a:r>
            <a:r>
              <a:rPr lang="nl-NL" altLang="nl-BE" b="1">
                <a:latin typeface="Calibri" panose="020F0502020204030204" pitchFamily="34" charset="0"/>
              </a:rPr>
              <a:t>verkennen</a:t>
            </a:r>
            <a:r>
              <a:rPr lang="nl-NL" altLang="nl-BE">
                <a:latin typeface="Calibri" panose="020F0502020204030204" pitchFamily="34" charset="0"/>
              </a:rPr>
              <a:t>, te </a:t>
            </a:r>
            <a:r>
              <a:rPr lang="nl-NL" altLang="nl-BE" b="1">
                <a:latin typeface="Calibri" panose="020F0502020204030204" pitchFamily="34" charset="0"/>
              </a:rPr>
              <a:t>analyseren</a:t>
            </a:r>
            <a:r>
              <a:rPr lang="nl-NL" altLang="nl-BE">
                <a:latin typeface="Calibri" panose="020F0502020204030204" pitchFamily="34" charset="0"/>
              </a:rPr>
              <a:t> en het </a:t>
            </a:r>
            <a:r>
              <a:rPr lang="nl-NL" altLang="nl-BE" b="1">
                <a:latin typeface="Calibri" panose="020F0502020204030204" pitchFamily="34" charset="0"/>
              </a:rPr>
              <a:t>bewijs</a:t>
            </a:r>
            <a:r>
              <a:rPr lang="nl-NL" altLang="nl-BE">
                <a:latin typeface="Calibri" panose="020F0502020204030204" pitchFamily="34" charset="0"/>
              </a:rPr>
              <a:t> te geven.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157003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>
                <a:solidFill>
                  <a:schemeClr val="bg1"/>
                </a:solidFill>
                <a:latin typeface="Calibri" panose="020F0502020204030204" pitchFamily="34" charset="0"/>
              </a:rPr>
              <a:t>Op verkenning</a:t>
            </a:r>
            <a:endParaRPr lang="nl-NL" altLang="nl-BE" sz="1800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3080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3090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                   Bewijs: de hoofdeigenschap van</a:t>
              </a:r>
              <a:b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                   evenredigheden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3091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G12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  <p:grpSp>
        <p:nvGrpSpPr>
          <p:cNvPr id="14357" name="Group 21"/>
          <p:cNvGrpSpPr>
            <a:grpSpLocks/>
          </p:cNvGrpSpPr>
          <p:nvPr/>
        </p:nvGrpSpPr>
        <p:grpSpPr bwMode="auto">
          <a:xfrm>
            <a:off x="468313" y="3429000"/>
            <a:ext cx="4216400" cy="539750"/>
            <a:chOff x="328" y="2274"/>
            <a:chExt cx="2656" cy="340"/>
          </a:xfrm>
        </p:grpSpPr>
        <p:graphicFrame>
          <p:nvGraphicFramePr>
            <p:cNvPr id="3087" name="Object 3"/>
            <p:cNvGraphicFramePr>
              <a:graphicFrameLocks noChangeAspect="1"/>
            </p:cNvGraphicFramePr>
            <p:nvPr/>
          </p:nvGraphicFramePr>
          <p:xfrm>
            <a:off x="328" y="2274"/>
            <a:ext cx="2656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Vergelijking" r:id="rId3" imgW="3149600" imgH="406400" progId="Equation.3">
                    <p:embed/>
                  </p:oleObj>
                </mc:Choice>
                <mc:Fallback>
                  <p:oleObj name="Vergelijking" r:id="rId3" imgW="3149600" imgH="40640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" y="2274"/>
                          <a:ext cx="2656" cy="340"/>
                        </a:xfrm>
                        <a:prstGeom prst="rect">
                          <a:avLst/>
                        </a:prstGeom>
                        <a:solidFill>
                          <a:srgbClr val="CCFFCC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8" name="Rectangle 15"/>
            <p:cNvSpPr>
              <a:spLocks noChangeArrowheads="1"/>
            </p:cNvSpPr>
            <p:nvPr/>
          </p:nvSpPr>
          <p:spPr bwMode="auto">
            <a:xfrm>
              <a:off x="1111" y="2338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>
                  <a:solidFill>
                    <a:srgbClr val="000000"/>
                  </a:solidFill>
                  <a:latin typeface="Calibri" panose="020F0502020204030204" pitchFamily="34" charset="0"/>
                </a:rPr>
                <a:t>ℚ</a:t>
              </a:r>
              <a:endParaRPr lang="nl-NL" altLang="nl-BE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089" name="Text Box 16"/>
            <p:cNvSpPr txBox="1">
              <a:spLocks noChangeArrowheads="1"/>
            </p:cNvSpPr>
            <p:nvPr/>
          </p:nvSpPr>
          <p:spPr bwMode="auto">
            <a:xfrm>
              <a:off x="1253" y="2405"/>
              <a:ext cx="87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tIns="18000" rIns="18000" bIns="180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sz="1600">
                  <a:latin typeface="Calibri" panose="020F0502020204030204" pitchFamily="34" charset="0"/>
                </a:rPr>
                <a:t>0</a:t>
              </a:r>
              <a:endParaRPr lang="nl-NL" altLang="nl-BE" sz="1600">
                <a:latin typeface="Calibri" panose="020F0502020204030204" pitchFamily="34" charset="0"/>
              </a:endParaRPr>
            </a:p>
          </p:txBody>
        </p:sp>
      </p:grp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384175" y="1844675"/>
            <a:ext cx="3817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 i="1">
                <a:latin typeface="Calibri" panose="020F0502020204030204" pitchFamily="34" charset="0"/>
              </a:rPr>
              <a:t>Hoofdeigenschap van evenredigheden</a:t>
            </a:r>
            <a:endParaRPr lang="nl-NL" altLang="nl-BE" b="1" i="1">
              <a:latin typeface="Calibri" panose="020F0502020204030204" pitchFamily="34" charset="0"/>
            </a:endParaRP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1374775" y="4141788"/>
            <a:ext cx="5903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is de verzameling van de rationale getallen, uitgezonderd nul.</a:t>
            </a:r>
            <a:endParaRPr lang="nl-NL" altLang="nl-BE">
              <a:latin typeface="Calibri" panose="020F0502020204030204" pitchFamily="34" charset="0"/>
            </a:endParaRPr>
          </a:p>
        </p:txBody>
      </p:sp>
      <p:grpSp>
        <p:nvGrpSpPr>
          <p:cNvPr id="14359" name="Group 23"/>
          <p:cNvGrpSpPr>
            <a:grpSpLocks/>
          </p:cNvGrpSpPr>
          <p:nvPr/>
        </p:nvGrpSpPr>
        <p:grpSpPr bwMode="auto">
          <a:xfrm>
            <a:off x="1042988" y="4076700"/>
            <a:ext cx="446087" cy="473075"/>
            <a:chOff x="228" y="1248"/>
            <a:chExt cx="281" cy="298"/>
          </a:xfrm>
        </p:grpSpPr>
        <p:sp>
          <p:nvSpPr>
            <p:cNvPr id="3085" name="Rectangle 24"/>
            <p:cNvSpPr>
              <a:spLocks noChangeArrowheads="1"/>
            </p:cNvSpPr>
            <p:nvPr/>
          </p:nvSpPr>
          <p:spPr bwMode="auto">
            <a:xfrm>
              <a:off x="228" y="1248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sz="2000" b="1">
                  <a:solidFill>
                    <a:srgbClr val="174691"/>
                  </a:solidFill>
                  <a:latin typeface="Calibri" panose="020F0502020204030204" pitchFamily="34" charset="0"/>
                </a:rPr>
                <a:t>ℚ</a:t>
              </a:r>
              <a:endParaRPr lang="nl-NL" altLang="nl-BE" sz="2000" b="1">
                <a:solidFill>
                  <a:srgbClr val="17469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086" name="Text Box 25"/>
            <p:cNvSpPr txBox="1">
              <a:spLocks noChangeArrowheads="1"/>
            </p:cNvSpPr>
            <p:nvPr/>
          </p:nvSpPr>
          <p:spPr bwMode="auto">
            <a:xfrm>
              <a:off x="336" y="1354"/>
              <a:ext cx="17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sz="1400" b="1">
                  <a:solidFill>
                    <a:srgbClr val="174691"/>
                  </a:solidFill>
                  <a:latin typeface="Calibri" panose="020F0502020204030204" pitchFamily="34" charset="0"/>
                </a:rPr>
                <a:t>0</a:t>
              </a:r>
              <a:endParaRPr lang="nl-NL" altLang="nl-BE" sz="1400" b="1">
                <a:solidFill>
                  <a:srgbClr val="174691"/>
                </a:solidFill>
                <a:latin typeface="Calibri" panose="020F050202020403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  <p:bldP spid="14343" grpId="0"/>
      <p:bldP spid="14344" grpId="0"/>
      <p:bldP spid="34826" grpId="0" animBg="1"/>
      <p:bldP spid="14356" grpId="0"/>
      <p:bldP spid="143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454025" y="3213100"/>
          <a:ext cx="246221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Vergelijking" r:id="rId3" imgW="1853396" imgH="406224" progId="Equation.3">
                  <p:embed/>
                </p:oleObj>
              </mc:Choice>
              <mc:Fallback>
                <p:oleObj name="Vergelijking" r:id="rId3" imgW="1853396" imgH="406224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025" y="3213100"/>
                        <a:ext cx="2462213" cy="5397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495300" y="5265738"/>
          <a:ext cx="256381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Vergelijking" r:id="rId5" imgW="1930400" imgH="406400" progId="Equation.3">
                  <p:embed/>
                </p:oleObj>
              </mc:Choice>
              <mc:Fallback>
                <p:oleObj name="Vergelijking" r:id="rId5" imgW="1930400" imgH="406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5265738"/>
                        <a:ext cx="2563813" cy="53975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52425" y="2341563"/>
            <a:ext cx="8396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>
                <a:latin typeface="Calibri" panose="020F0502020204030204" pitchFamily="34" charset="0"/>
              </a:rPr>
              <a:t>Je ziet een </a:t>
            </a:r>
            <a:r>
              <a:rPr lang="nl-NL" altLang="nl-BE" b="1">
                <a:solidFill>
                  <a:srgbClr val="174691"/>
                </a:solidFill>
                <a:latin typeface="Calibri" panose="020F0502020204030204" pitchFamily="34" charset="0"/>
              </a:rPr>
              <a:t>dubbele pijl</a:t>
            </a:r>
            <a:r>
              <a:rPr lang="nl-NL" altLang="nl-BE">
                <a:latin typeface="Calibri" panose="020F0502020204030204" pitchFamily="34" charset="0"/>
              </a:rPr>
              <a:t>.</a:t>
            </a:r>
            <a:r>
              <a:rPr lang="nl-NL" altLang="nl-BE" b="1">
                <a:latin typeface="Calibri" panose="020F0502020204030204" pitchFamily="34" charset="0"/>
              </a:rPr>
              <a:t> </a:t>
            </a:r>
            <a:r>
              <a:rPr lang="nl-NL" altLang="nl-BE">
                <a:latin typeface="Calibri" panose="020F0502020204030204" pitchFamily="34" charset="0"/>
              </a:rPr>
              <a:t>Dit wil zeggen dat de eigenschap bestaat uit </a:t>
            </a:r>
            <a:r>
              <a:rPr lang="nl-NL" altLang="nl-BE" b="1">
                <a:latin typeface="Calibri" panose="020F0502020204030204" pitchFamily="34" charset="0"/>
              </a:rPr>
              <a:t>twee delen</a:t>
            </a:r>
            <a:r>
              <a:rPr lang="nl-NL" altLang="nl-BE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23850" y="2781300"/>
            <a:ext cx="781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</a:rPr>
              <a:t>Deel 1</a:t>
            </a:r>
            <a:endParaRPr lang="nl-NL" altLang="nl-BE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grpSp>
        <p:nvGrpSpPr>
          <p:cNvPr id="15385" name="Group 25"/>
          <p:cNvGrpSpPr>
            <a:grpSpLocks/>
          </p:cNvGrpSpPr>
          <p:nvPr/>
        </p:nvGrpSpPr>
        <p:grpSpPr bwMode="auto">
          <a:xfrm>
            <a:off x="360363" y="3789363"/>
            <a:ext cx="6227762" cy="960437"/>
            <a:chOff x="1746" y="2203"/>
            <a:chExt cx="3923" cy="605"/>
          </a:xfrm>
        </p:grpSpPr>
        <p:sp>
          <p:nvSpPr>
            <p:cNvPr id="4116" name="Text Box 9"/>
            <p:cNvSpPr txBox="1">
              <a:spLocks noChangeArrowheads="1"/>
            </p:cNvSpPr>
            <p:nvPr/>
          </p:nvSpPr>
          <p:spPr bwMode="auto">
            <a:xfrm>
              <a:off x="1746" y="2231"/>
              <a:ext cx="3923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NL" altLang="nl-BE" b="1" i="1">
                  <a:solidFill>
                    <a:srgbClr val="CC0000"/>
                  </a:solidFill>
                  <a:latin typeface="Calibri" panose="020F0502020204030204" pitchFamily="34" charset="0"/>
                </a:rPr>
                <a:t>Als</a:t>
              </a:r>
              <a:r>
                <a:rPr lang="nl-NL" altLang="nl-BE">
                  <a:latin typeface="Calibri" panose="020F0502020204030204" pitchFamily="34" charset="0"/>
                </a:rPr>
                <a:t>                 een evenredigheid is, </a:t>
              </a:r>
              <a:r>
                <a:rPr lang="nl-NL" altLang="nl-BE" b="1" i="1">
                  <a:solidFill>
                    <a:srgbClr val="CC0000"/>
                  </a:solidFill>
                  <a:latin typeface="Calibri" panose="020F0502020204030204" pitchFamily="34" charset="0"/>
                </a:rPr>
                <a:t>dan</a:t>
              </a:r>
              <a:r>
                <a:rPr lang="nl-NL" altLang="nl-BE">
                  <a:latin typeface="Calibri" panose="020F0502020204030204" pitchFamily="34" charset="0"/>
                </a:rPr>
                <a:t> is het product van de</a:t>
              </a:r>
            </a:p>
            <a:p>
              <a:pPr eaLnBrk="1" hangingPunct="1"/>
              <a:endParaRPr lang="nl-NL" altLang="nl-BE">
                <a:latin typeface="Calibri" panose="020F0502020204030204" pitchFamily="34" charset="0"/>
              </a:endParaRPr>
            </a:p>
            <a:p>
              <a:pPr eaLnBrk="1" hangingPunct="1"/>
              <a:r>
                <a:rPr lang="nl-NL" altLang="nl-BE">
                  <a:latin typeface="Calibri" panose="020F0502020204030204" pitchFamily="34" charset="0"/>
                </a:rPr>
                <a:t>uiterste termen gelijk aan het product van de middelste termen.</a:t>
              </a:r>
            </a:p>
          </p:txBody>
        </p:sp>
        <p:graphicFrame>
          <p:nvGraphicFramePr>
            <p:cNvPr id="4117" name="Object 10"/>
            <p:cNvGraphicFramePr>
              <a:graphicFrameLocks noChangeAspect="1"/>
            </p:cNvGraphicFramePr>
            <p:nvPr/>
          </p:nvGraphicFramePr>
          <p:xfrm>
            <a:off x="2018" y="2203"/>
            <a:ext cx="467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4" name="Vergelijking" r:id="rId7" imgW="558558" imgH="406224" progId="Equation.3">
                    <p:embed/>
                  </p:oleObj>
                </mc:Choice>
                <mc:Fallback>
                  <p:oleObj name="Vergelijking" r:id="rId7" imgW="558558" imgH="406224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8" y="2203"/>
                          <a:ext cx="467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987675" y="3294063"/>
            <a:ext cx="1431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i="1">
                <a:latin typeface="Calibri" panose="020F0502020204030204" pitchFamily="34" charset="0"/>
              </a:rPr>
              <a:t>dit lees je als:</a:t>
            </a:r>
            <a:endParaRPr lang="nl-NL" altLang="nl-BE" i="1">
              <a:latin typeface="Calibri" panose="020F0502020204030204" pitchFamily="34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368300" y="4843463"/>
            <a:ext cx="781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</a:rPr>
              <a:t>Deel 2</a:t>
            </a:r>
            <a:endParaRPr lang="nl-NL" altLang="nl-BE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3140075" y="5357813"/>
            <a:ext cx="1431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 i="1">
                <a:latin typeface="Calibri" panose="020F0502020204030204" pitchFamily="34" charset="0"/>
              </a:rPr>
              <a:t>dit lees je als:</a:t>
            </a:r>
            <a:endParaRPr lang="nl-NL" altLang="nl-BE" i="1">
              <a:latin typeface="Calibri" panose="020F0502020204030204" pitchFamily="34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395288" y="5876925"/>
            <a:ext cx="82089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BE" b="1" i="1">
                <a:solidFill>
                  <a:srgbClr val="CC0000"/>
                </a:solidFill>
                <a:latin typeface="Calibri" panose="020F0502020204030204" pitchFamily="34" charset="0"/>
              </a:rPr>
              <a:t>Als</a:t>
            </a:r>
            <a:r>
              <a:rPr lang="nl-NL" altLang="nl-BE">
                <a:latin typeface="Calibri" panose="020F0502020204030204" pitchFamily="34" charset="0"/>
              </a:rPr>
              <a:t> twee producten gelijk zijn, </a:t>
            </a:r>
            <a:r>
              <a:rPr lang="nl-NL" altLang="nl-BE" b="1" i="1">
                <a:solidFill>
                  <a:srgbClr val="CC0000"/>
                </a:solidFill>
                <a:latin typeface="Calibri" panose="020F0502020204030204" pitchFamily="34" charset="0"/>
              </a:rPr>
              <a:t>dan</a:t>
            </a:r>
            <a:r>
              <a:rPr lang="nl-NL" altLang="nl-BE">
                <a:latin typeface="Calibri" panose="020F0502020204030204" pitchFamily="34" charset="0"/>
              </a:rPr>
              <a:t> kun je hier altijd een evenredigheid mee bouwen </a:t>
            </a:r>
            <a:br>
              <a:rPr lang="nl-NL" altLang="nl-BE">
                <a:latin typeface="Calibri" panose="020F0502020204030204" pitchFamily="34" charset="0"/>
              </a:rPr>
            </a:br>
            <a:r>
              <a:rPr lang="nl-NL" altLang="nl-BE">
                <a:latin typeface="Calibri" panose="020F0502020204030204" pitchFamily="34" charset="0"/>
              </a:rPr>
              <a:t>(waarbij a en d uiterste termen zijn en b en c middelste termen).</a:t>
            </a:r>
          </a:p>
        </p:txBody>
      </p:sp>
      <p:grpSp>
        <p:nvGrpSpPr>
          <p:cNvPr id="15387" name="Group 27"/>
          <p:cNvGrpSpPr>
            <a:grpSpLocks/>
          </p:cNvGrpSpPr>
          <p:nvPr/>
        </p:nvGrpSpPr>
        <p:grpSpPr bwMode="auto">
          <a:xfrm>
            <a:off x="468313" y="1700213"/>
            <a:ext cx="4216400" cy="539750"/>
            <a:chOff x="328" y="1071"/>
            <a:chExt cx="2656" cy="340"/>
          </a:xfrm>
        </p:grpSpPr>
        <p:graphicFrame>
          <p:nvGraphicFramePr>
            <p:cNvPr id="4113" name="Object 16"/>
            <p:cNvGraphicFramePr>
              <a:graphicFrameLocks noChangeAspect="1"/>
            </p:cNvGraphicFramePr>
            <p:nvPr/>
          </p:nvGraphicFramePr>
          <p:xfrm>
            <a:off x="328" y="1071"/>
            <a:ext cx="2656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5" name="Vergelijking" r:id="rId9" imgW="3149600" imgH="406400" progId="Equation.3">
                    <p:embed/>
                  </p:oleObj>
                </mc:Choice>
                <mc:Fallback>
                  <p:oleObj name="Vergelijking" r:id="rId9" imgW="3149600" imgH="40640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" y="1071"/>
                          <a:ext cx="2656" cy="340"/>
                        </a:xfrm>
                        <a:prstGeom prst="rect">
                          <a:avLst/>
                        </a:prstGeom>
                        <a:solidFill>
                          <a:srgbClr val="CCFFCC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>
              <a:off x="1104" y="112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>
                  <a:solidFill>
                    <a:srgbClr val="000000"/>
                  </a:solidFill>
                  <a:latin typeface="Calibri" panose="020F0502020204030204" pitchFamily="34" charset="0"/>
                </a:rPr>
                <a:t>ℚ</a:t>
              </a:r>
              <a:endParaRPr lang="nl-NL" altLang="nl-BE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115" name="Text Box 19"/>
            <p:cNvSpPr txBox="1">
              <a:spLocks noChangeArrowheads="1"/>
            </p:cNvSpPr>
            <p:nvPr/>
          </p:nvSpPr>
          <p:spPr bwMode="auto">
            <a:xfrm>
              <a:off x="1247" y="1190"/>
              <a:ext cx="87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tIns="18000" rIns="18000" bIns="180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sz="1600">
                  <a:latin typeface="Calibri" panose="020F0502020204030204" pitchFamily="34" charset="0"/>
                </a:rPr>
                <a:t>0</a:t>
              </a:r>
              <a:endParaRPr lang="nl-NL" altLang="nl-BE" sz="1600">
                <a:latin typeface="Calibri" panose="020F0502020204030204" pitchFamily="34" charset="0"/>
              </a:endParaRPr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196975"/>
            <a:ext cx="21193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17469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 i="1">
                <a:latin typeface="Calibri" panose="020F0502020204030204" pitchFamily="34" charset="0"/>
              </a:rPr>
              <a:t>STAP 1     Verkennen</a:t>
            </a:r>
            <a:endParaRPr lang="nl-NL" altLang="nl-BE" sz="1800" b="1" i="1">
              <a:latin typeface="Calibri" panose="020F0502020204030204" pitchFamily="34" charset="0"/>
            </a:endParaRPr>
          </a:p>
        </p:txBody>
      </p:sp>
      <p:grpSp>
        <p:nvGrpSpPr>
          <p:cNvPr id="4109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4111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                   Bewijs: de hoofdeigenschap van</a:t>
              </a:r>
              <a:b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                   evenredigheden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4112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G12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384175" y="6524625"/>
            <a:ext cx="3611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Je bewijst eerst deel 1 en dan deel 2.</a:t>
            </a:r>
            <a:endParaRPr lang="nl-NL" altLang="nl-BE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  <p:bldP spid="15367" grpId="0"/>
      <p:bldP spid="15371" grpId="0"/>
      <p:bldP spid="15372" grpId="0"/>
      <p:bldP spid="15373" grpId="0"/>
      <p:bldP spid="15374" grpId="0"/>
      <p:bldP spid="348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"/>
          <p:cNvSpPr txBox="1">
            <a:spLocks noChangeArrowheads="1"/>
          </p:cNvSpPr>
          <p:nvPr/>
        </p:nvSpPr>
        <p:spPr bwMode="auto">
          <a:xfrm>
            <a:off x="323850" y="1243013"/>
            <a:ext cx="3021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17469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 i="1">
                <a:latin typeface="Calibri" panose="020F0502020204030204" pitchFamily="34" charset="0"/>
              </a:rPr>
              <a:t>STAP 1     Verkennen (vervolg)</a:t>
            </a:r>
            <a:endParaRPr lang="nl-NL" altLang="nl-BE" sz="1800" b="1" i="1">
              <a:latin typeface="Calibri" panose="020F0502020204030204" pitchFamily="34" charset="0"/>
            </a:endParaRPr>
          </a:p>
        </p:txBody>
      </p:sp>
      <p:grpSp>
        <p:nvGrpSpPr>
          <p:cNvPr id="5123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2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                   Bewijs: de hoofdeigenschap van</a:t>
              </a:r>
              <a:b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                   evenredigheden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2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G12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323850" y="1773238"/>
            <a:ext cx="3984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nl-BE" altLang="nl-BE">
                <a:latin typeface="Calibri" panose="020F0502020204030204" pitchFamily="34" charset="0"/>
              </a:rPr>
              <a:t> Wat na </a:t>
            </a:r>
            <a:r>
              <a:rPr lang="nl-BE" altLang="nl-BE" b="1" i="1" u="sng">
                <a:solidFill>
                  <a:srgbClr val="174691"/>
                </a:solidFill>
                <a:latin typeface="Calibri" panose="020F0502020204030204" pitchFamily="34" charset="0"/>
              </a:rPr>
              <a:t>als</a:t>
            </a:r>
            <a:r>
              <a:rPr lang="nl-BE" altLang="nl-BE">
                <a:latin typeface="Calibri" panose="020F0502020204030204" pitchFamily="34" charset="0"/>
              </a:rPr>
              <a:t> staat, noem je het </a:t>
            </a:r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</a:rPr>
              <a:t>gegeven</a:t>
            </a:r>
            <a:r>
              <a:rPr lang="nl-BE" altLang="nl-BE">
                <a:latin typeface="Calibri" panose="020F0502020204030204" pitchFamily="34" charset="0"/>
              </a:rPr>
              <a:t>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815975" y="2312988"/>
            <a:ext cx="52689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Van het gegeven veronderstel je altijd dat het waar is.</a:t>
            </a:r>
            <a:r>
              <a:rPr lang="nl-BE" altLang="nl-BE"/>
              <a:t> </a:t>
            </a:r>
            <a:endParaRPr lang="nl-NL" altLang="nl-BE"/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323850" y="2852738"/>
            <a:ext cx="4384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nl-BE" altLang="nl-BE">
                <a:latin typeface="Calibri" panose="020F0502020204030204" pitchFamily="34" charset="0"/>
              </a:rPr>
              <a:t> Wat na </a:t>
            </a:r>
            <a:r>
              <a:rPr lang="nl-BE" altLang="nl-BE" b="1" i="1" u="sng">
                <a:solidFill>
                  <a:srgbClr val="174691"/>
                </a:solidFill>
                <a:latin typeface="Calibri" panose="020F0502020204030204" pitchFamily="34" charset="0"/>
              </a:rPr>
              <a:t>dan</a:t>
            </a:r>
            <a:r>
              <a:rPr lang="nl-BE" altLang="nl-BE">
                <a:latin typeface="Calibri" panose="020F0502020204030204" pitchFamily="34" charset="0"/>
              </a:rPr>
              <a:t> staat, noem je het </a:t>
            </a:r>
            <a:r>
              <a:rPr lang="nl-BE" altLang="nl-BE" b="1">
                <a:solidFill>
                  <a:srgbClr val="174691"/>
                </a:solidFill>
                <a:latin typeface="Calibri" panose="020F0502020204030204" pitchFamily="34" charset="0"/>
              </a:rPr>
              <a:t>te bewijzen</a:t>
            </a:r>
            <a:r>
              <a:rPr lang="nl-BE" altLang="nl-BE">
                <a:latin typeface="Calibri" panose="020F0502020204030204" pitchFamily="34" charset="0"/>
              </a:rPr>
              <a:t>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808038" y="3394075"/>
            <a:ext cx="5075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Van het te bewijzen moet je de waarheid aantonen.</a:t>
            </a:r>
            <a:r>
              <a:rPr lang="nl-BE" altLang="nl-BE"/>
              <a:t> </a:t>
            </a:r>
            <a:endParaRPr lang="nl-NL" alt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7" grpId="0"/>
      <p:bldP spid="21528" grpId="0"/>
      <p:bldP spid="21529" grpId="0"/>
      <p:bldP spid="215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23850" y="2500313"/>
            <a:ext cx="38639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nl-NL" altLang="nl-BE">
                <a:latin typeface="Calibri" panose="020F0502020204030204" pitchFamily="34" charset="0"/>
              </a:rPr>
              <a:t> Wat is gegeven? Waar vertrek je van?</a:t>
            </a:r>
          </a:p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    Noteer dit in symbolen.</a:t>
            </a:r>
            <a:endParaRPr lang="nl-NL" altLang="nl-BE">
              <a:latin typeface="Calibri" panose="020F0502020204030204" pitchFamily="34" charset="0"/>
            </a:endParaRPr>
          </a:p>
        </p:txBody>
      </p:sp>
      <p:grpSp>
        <p:nvGrpSpPr>
          <p:cNvPr id="16394" name="Group 10"/>
          <p:cNvGrpSpPr>
            <a:grpSpLocks/>
          </p:cNvGrpSpPr>
          <p:nvPr/>
        </p:nvGrpSpPr>
        <p:grpSpPr bwMode="auto">
          <a:xfrm>
            <a:off x="1839913" y="1700213"/>
            <a:ext cx="5324475" cy="588962"/>
            <a:chOff x="657" y="346"/>
            <a:chExt cx="3354" cy="371"/>
          </a:xfrm>
        </p:grpSpPr>
        <p:sp>
          <p:nvSpPr>
            <p:cNvPr id="6157" name="Line 11"/>
            <p:cNvSpPr>
              <a:spLocks noChangeShapeType="1"/>
            </p:cNvSpPr>
            <p:nvPr/>
          </p:nvSpPr>
          <p:spPr bwMode="auto">
            <a:xfrm>
              <a:off x="657" y="346"/>
              <a:ext cx="409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6158" name="Text Box 12"/>
            <p:cNvSpPr txBox="1">
              <a:spLocks noChangeArrowheads="1"/>
            </p:cNvSpPr>
            <p:nvPr/>
          </p:nvSpPr>
          <p:spPr bwMode="auto">
            <a:xfrm>
              <a:off x="1053" y="486"/>
              <a:ext cx="295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>
                  <a:latin typeface="Calibri" panose="020F0502020204030204" pitchFamily="34" charset="0"/>
                </a:rPr>
                <a:t>Vooruitdenken – terugdenken – een plan maken</a:t>
              </a:r>
              <a:endParaRPr lang="nl-NL" altLang="nl-BE">
                <a:latin typeface="Calibri" panose="020F0502020204030204" pitchFamily="34" charset="0"/>
              </a:endParaRPr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2154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17469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 i="1">
                <a:latin typeface="Calibri" panose="020F0502020204030204" pitchFamily="34" charset="0"/>
              </a:rPr>
              <a:t>STAP 2     Analyseren</a:t>
            </a:r>
            <a:endParaRPr lang="nl-NL" altLang="nl-BE" sz="1800" b="1" i="1">
              <a:latin typeface="Calibri" panose="020F0502020204030204" pitchFamily="34" charset="0"/>
            </a:endParaRPr>
          </a:p>
        </p:txBody>
      </p:sp>
      <p:grpSp>
        <p:nvGrpSpPr>
          <p:cNvPr id="6149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615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                   Bewijs: de hoofdeigenschap van</a:t>
              </a:r>
              <a:b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                   evenredigheden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5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G12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323850" y="3292475"/>
            <a:ext cx="4254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nl-NL" altLang="nl-BE">
                <a:latin typeface="Calibri" panose="020F0502020204030204" pitchFamily="34" charset="0"/>
              </a:rPr>
              <a:t> Wat wil je bewijzen? Waar wil je naartoe?</a:t>
            </a:r>
          </a:p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    Noteer dit in symbolen.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323850" y="4070350"/>
            <a:ext cx="6832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nl-NL" altLang="nl-BE">
                <a:latin typeface="Calibri" panose="020F0502020204030204" pitchFamily="34" charset="0"/>
              </a:rPr>
              <a:t> Wat moet je doen om van het gegeven tot het te bewijzen te komen?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323850" y="4600575"/>
            <a:ext cx="2282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nl-NL" altLang="nl-BE">
                <a:latin typeface="Calibri" panose="020F0502020204030204" pitchFamily="34" charset="0"/>
              </a:rPr>
              <a:t> Hoe kun je dit doen?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323850" y="5122863"/>
            <a:ext cx="31146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nl-NL" altLang="nl-BE">
                <a:latin typeface="Calibri" panose="020F0502020204030204" pitchFamily="34" charset="0"/>
              </a:rPr>
              <a:t> Welke eigenschap gebruik je?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323850" y="5649913"/>
            <a:ext cx="2955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nl-NL" altLang="nl-BE">
                <a:latin typeface="Calibri" panose="020F0502020204030204" pitchFamily="34" charset="0"/>
              </a:rPr>
              <a:t> Is dit wat je moet bewijzen?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34826" grpId="0"/>
      <p:bldP spid="16415" grpId="0"/>
      <p:bldP spid="16416" grpId="0"/>
      <p:bldP spid="16417" grpId="0"/>
      <p:bldP spid="16418" grpId="0"/>
      <p:bldP spid="164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AutoShape 3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2124075" y="3429000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19460" name="AutoShape 4">
            <a:hlinkClick r:id="" action="ppaction://noaction" highlightClick="1"/>
            <a:hlinkHover r:id="rId4" action="ppaction://hlinkfile"/>
          </p:cNvPr>
          <p:cNvSpPr>
            <a:spLocks noChangeArrowheads="1"/>
          </p:cNvSpPr>
          <p:nvPr/>
        </p:nvSpPr>
        <p:spPr bwMode="auto">
          <a:xfrm>
            <a:off x="2124075" y="6021388"/>
            <a:ext cx="719138" cy="647700"/>
          </a:xfrm>
          <a:prstGeom prst="actionButtonInformation">
            <a:avLst/>
          </a:prstGeom>
          <a:solidFill>
            <a:srgbClr val="EDB928"/>
          </a:solidFill>
          <a:ln w="25400">
            <a:solidFill>
              <a:srgbClr val="002C5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nl-BE"/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2733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17469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 i="1">
                <a:latin typeface="Calibri" panose="020F0502020204030204" pitchFamily="34" charset="0"/>
              </a:rPr>
              <a:t>STAP 3     Bewijs van deel 1</a:t>
            </a:r>
            <a:endParaRPr lang="nl-NL" altLang="nl-BE" sz="1800" b="1" i="1">
              <a:latin typeface="Calibri" panose="020F0502020204030204" pitchFamily="34" charset="0"/>
            </a:endParaRPr>
          </a:p>
        </p:txBody>
      </p:sp>
      <p:grpSp>
        <p:nvGrpSpPr>
          <p:cNvPr id="7173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7184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                   Bewijs: de hoofdeigenschap van</a:t>
              </a:r>
              <a:b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</a:br>
              <a:r>
                <a:rPr lang="nl-BE" altLang="nl-BE">
                  <a:solidFill>
                    <a:srgbClr val="174691"/>
                  </a:solidFill>
                  <a:latin typeface="Impact" panose="020B0806030902050204" pitchFamily="34" charset="0"/>
                </a:rPr>
                <a:t>                             evenredigheden</a:t>
              </a:r>
              <a:endParaRPr lang="nl-NL" altLang="nl-BE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185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nl-BE" altLang="nl-BE">
                  <a:solidFill>
                    <a:srgbClr val="FCFDFE"/>
                  </a:solidFill>
                  <a:latin typeface="Impact" panose="020B0806030902050204" pitchFamily="34" charset="0"/>
                </a:rPr>
                <a:t>G12</a:t>
              </a:r>
              <a:endParaRPr lang="nl-BE" altLang="nl-BE">
                <a:latin typeface="Impact" panose="020B0806030902050204" pitchFamily="34" charset="0"/>
              </a:endParaRPr>
            </a:p>
          </p:txBody>
        </p:sp>
      </p:grpSp>
      <p:grpSp>
        <p:nvGrpSpPr>
          <p:cNvPr id="19483" name="Group 27"/>
          <p:cNvGrpSpPr>
            <a:grpSpLocks/>
          </p:cNvGrpSpPr>
          <p:nvPr/>
        </p:nvGrpSpPr>
        <p:grpSpPr bwMode="auto">
          <a:xfrm>
            <a:off x="504825" y="2420938"/>
            <a:ext cx="3789363" cy="539750"/>
            <a:chOff x="318" y="1525"/>
            <a:chExt cx="2387" cy="340"/>
          </a:xfrm>
        </p:grpSpPr>
        <p:graphicFrame>
          <p:nvGraphicFramePr>
            <p:cNvPr id="7181" name="Object 13"/>
            <p:cNvGraphicFramePr>
              <a:graphicFrameLocks noChangeAspect="1"/>
            </p:cNvGraphicFramePr>
            <p:nvPr/>
          </p:nvGraphicFramePr>
          <p:xfrm>
            <a:off x="318" y="1525"/>
            <a:ext cx="2387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8" name="Vergelijking" r:id="rId5" imgW="2832100" imgH="406400" progId="Equation.3">
                    <p:embed/>
                  </p:oleObj>
                </mc:Choice>
                <mc:Fallback>
                  <p:oleObj name="Vergelijking" r:id="rId5" imgW="2832100" imgH="4064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8" y="1525"/>
                          <a:ext cx="2387" cy="340"/>
                        </a:xfrm>
                        <a:prstGeom prst="rect">
                          <a:avLst/>
                        </a:prstGeom>
                        <a:solidFill>
                          <a:srgbClr val="CCFFCC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2" name="Rectangle 15"/>
            <p:cNvSpPr>
              <a:spLocks noChangeArrowheads="1"/>
            </p:cNvSpPr>
            <p:nvPr/>
          </p:nvSpPr>
          <p:spPr bwMode="auto">
            <a:xfrm>
              <a:off x="1098" y="1589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>
                  <a:solidFill>
                    <a:srgbClr val="000000"/>
                  </a:solidFill>
                  <a:latin typeface="Calibri" panose="020F0502020204030204" pitchFamily="34" charset="0"/>
                </a:rPr>
                <a:t>ℚ</a:t>
              </a:r>
              <a:endParaRPr lang="nl-NL" altLang="nl-BE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183" name="Text Box 16"/>
            <p:cNvSpPr txBox="1">
              <a:spLocks noChangeArrowheads="1"/>
            </p:cNvSpPr>
            <p:nvPr/>
          </p:nvSpPr>
          <p:spPr bwMode="auto">
            <a:xfrm>
              <a:off x="1247" y="1644"/>
              <a:ext cx="87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tIns="18000" rIns="18000" bIns="180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sz="1600">
                  <a:latin typeface="Calibri" panose="020F0502020204030204" pitchFamily="34" charset="0"/>
                </a:rPr>
                <a:t>0</a:t>
              </a:r>
              <a:endParaRPr lang="nl-NL" altLang="nl-BE" sz="1600">
                <a:latin typeface="Calibri" panose="020F0502020204030204" pitchFamily="34" charset="0"/>
              </a:endParaRPr>
            </a:p>
          </p:txBody>
        </p:sp>
      </p:grpSp>
      <p:grpSp>
        <p:nvGrpSpPr>
          <p:cNvPr id="19484" name="Group 28"/>
          <p:cNvGrpSpPr>
            <a:grpSpLocks/>
          </p:cNvGrpSpPr>
          <p:nvPr/>
        </p:nvGrpSpPr>
        <p:grpSpPr bwMode="auto">
          <a:xfrm>
            <a:off x="503238" y="4976813"/>
            <a:ext cx="3636962" cy="539750"/>
            <a:chOff x="380" y="3158"/>
            <a:chExt cx="2291" cy="340"/>
          </a:xfrm>
        </p:grpSpPr>
        <p:graphicFrame>
          <p:nvGraphicFramePr>
            <p:cNvPr id="7178" name="Object 18"/>
            <p:cNvGraphicFramePr>
              <a:graphicFrameLocks noChangeAspect="1"/>
            </p:cNvGraphicFramePr>
            <p:nvPr/>
          </p:nvGraphicFramePr>
          <p:xfrm>
            <a:off x="380" y="3158"/>
            <a:ext cx="2291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9" name="Vergelijking" r:id="rId7" imgW="2717800" imgH="406400" progId="Equation.3">
                    <p:embed/>
                  </p:oleObj>
                </mc:Choice>
                <mc:Fallback>
                  <p:oleObj name="Vergelijking" r:id="rId7" imgW="2717800" imgH="40640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0" y="3158"/>
                          <a:ext cx="2291" cy="340"/>
                        </a:xfrm>
                        <a:prstGeom prst="rect">
                          <a:avLst/>
                        </a:prstGeom>
                        <a:solidFill>
                          <a:srgbClr val="CCFFCC"/>
                        </a:solidFill>
                        <a:ln w="12700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79" name="Rectangle 20"/>
            <p:cNvSpPr>
              <a:spLocks noChangeArrowheads="1"/>
            </p:cNvSpPr>
            <p:nvPr/>
          </p:nvSpPr>
          <p:spPr bwMode="auto">
            <a:xfrm>
              <a:off x="1159" y="3220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b="1">
                  <a:solidFill>
                    <a:srgbClr val="000000"/>
                  </a:solidFill>
                  <a:latin typeface="Calibri" panose="020F0502020204030204" pitchFamily="34" charset="0"/>
                </a:rPr>
                <a:t>ℚ</a:t>
              </a:r>
              <a:endParaRPr lang="nl-NL" altLang="nl-BE" b="1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180" name="Text Box 21"/>
            <p:cNvSpPr txBox="1">
              <a:spLocks noChangeArrowheads="1"/>
            </p:cNvSpPr>
            <p:nvPr/>
          </p:nvSpPr>
          <p:spPr bwMode="auto">
            <a:xfrm>
              <a:off x="1304" y="3277"/>
              <a:ext cx="87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8000" tIns="18000" rIns="18000" bIns="1800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nl-BE" altLang="nl-BE" sz="1600">
                  <a:latin typeface="Calibri" panose="020F0502020204030204" pitchFamily="34" charset="0"/>
                </a:rPr>
                <a:t>0</a:t>
              </a:r>
              <a:endParaRPr lang="nl-NL" altLang="nl-BE" sz="1600">
                <a:latin typeface="Calibri" panose="020F0502020204030204" pitchFamily="34" charset="0"/>
              </a:endParaRPr>
            </a:p>
          </p:txBody>
        </p:sp>
      </p:grp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323850" y="1773238"/>
            <a:ext cx="6950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BE" altLang="nl-BE">
                <a:latin typeface="Calibri" panose="020F0502020204030204" pitchFamily="34" charset="0"/>
              </a:rPr>
              <a:t>Het is absoluut nodig dat je een verklaring geeft voor elke stap die je zet.</a:t>
            </a:r>
            <a:endParaRPr lang="nl-NL" altLang="nl-BE">
              <a:latin typeface="Calibri" panose="020F0502020204030204" pitchFamily="34" charset="0"/>
            </a:endParaRP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323850" y="4437063"/>
            <a:ext cx="2733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17469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BE" altLang="nl-BE" sz="1800" b="1" i="1">
                <a:latin typeface="Calibri" panose="020F0502020204030204" pitchFamily="34" charset="0"/>
              </a:rPr>
              <a:t>STAP 3     Bewijs van deel 2</a:t>
            </a:r>
            <a:endParaRPr lang="nl-NL" altLang="nl-BE" sz="1800" b="1" i="1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/>
      <p:bldP spid="19460" grpId="0" animBg="1"/>
      <p:bldP spid="34826" grpId="0"/>
      <p:bldP spid="19480" grpId="0"/>
      <p:bldP spid="2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387</Words>
  <Application>Microsoft Office PowerPoint</Application>
  <PresentationFormat>Diavoorstelling (4:3)</PresentationFormat>
  <Paragraphs>76</Paragraphs>
  <Slides>6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Arial</vt:lpstr>
      <vt:lpstr>Calibri</vt:lpstr>
      <vt:lpstr>Comic Sans MS</vt:lpstr>
      <vt:lpstr>Impact</vt:lpstr>
      <vt:lpstr>Times New Roman</vt:lpstr>
      <vt:lpstr>Standaardontwerp</vt:lpstr>
      <vt:lpstr>Vergelijking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19</cp:revision>
  <dcterms:created xsi:type="dcterms:W3CDTF">2009-11-24T15:08:55Z</dcterms:created>
  <dcterms:modified xsi:type="dcterms:W3CDTF">2013-12-16T17:00:48Z</dcterms:modified>
</cp:coreProperties>
</file>