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7" r:id="rId3"/>
    <p:sldId id="266" r:id="rId4"/>
    <p:sldId id="267" r:id="rId5"/>
    <p:sldId id="268" r:id="rId6"/>
    <p:sldId id="271" r:id="rId7"/>
    <p:sldId id="270" r:id="rId8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3DB645"/>
    <a:srgbClr val="4A66AA"/>
    <a:srgbClr val="0000FF"/>
    <a:srgbClr val="F064FF"/>
    <a:srgbClr val="174691"/>
    <a:srgbClr val="E1C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B1E3F1-B0EA-4A2F-85EF-E5FB1F85EB3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3873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9ADCDD-714E-46EF-92FC-AD9E1D08CEE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0477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38D4D1-E3A7-465E-BC73-80CEB67E012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3188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en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abel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nl-BE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278431-0A2C-45C3-94CC-DDF84177F93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0775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3603C7-88C3-44E0-A04E-3EFD654A362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8170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A56C83-1456-4080-AE16-DDB56A414FB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5086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480151-BFC9-48D7-9231-3C191B7F0FC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8908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C8719D-4A20-4E15-9643-2A74425EE3E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0786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730CBE-74B7-438F-B0C0-96B54ADFD3F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0210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AC6671-A974-4ECA-AD03-C90B15F4240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1939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BBC2D6-11B9-4D47-B937-94107F75C51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3573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C01D0C-03F1-427F-8D61-3EA19198E78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1937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9292F2A-9635-4FA8-9B96-400688EB474F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1076325" y="2770188"/>
            <a:ext cx="8061325" cy="1079500"/>
          </a:xfrm>
          <a:prstGeom prst="rect">
            <a:avLst/>
          </a:prstGeo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sz="2000" b="1" i="1">
                <a:solidFill>
                  <a:srgbClr val="002C5E"/>
                </a:solidFill>
                <a:latin typeface="Comic Sans MS" panose="030F0702030302020204" pitchFamily="66" charset="0"/>
              </a:rPr>
              <a:t>  </a:t>
            </a:r>
            <a: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Recht en omgekeerd evenredige</a:t>
            </a:r>
            <a:b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</a:br>
            <a: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 grootheden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7451725" y="64531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</a:rPr>
              <a:t>© André Snijers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3076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 sz="2400">
              <a:latin typeface="Times New Roman" panose="02020603050405020304" pitchFamily="18" charset="0"/>
            </a:endParaRPr>
          </a:p>
        </p:txBody>
      </p:sp>
      <p:grpSp>
        <p:nvGrpSpPr>
          <p:cNvPr id="3077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3079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M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80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A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81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R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82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T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83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X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84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85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3086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W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87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3088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K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89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U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90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N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91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E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92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D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93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94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S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95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3096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3097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3098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9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0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3078" name="Text Box 50"/>
          <p:cNvSpPr txBox="1">
            <a:spLocks noChangeArrowheads="1"/>
          </p:cNvSpPr>
          <p:nvPr/>
        </p:nvSpPr>
        <p:spPr bwMode="auto">
          <a:xfrm>
            <a:off x="-9525" y="2770188"/>
            <a:ext cx="1079500" cy="1079500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BE" sz="2800" b="1" i="1">
                <a:solidFill>
                  <a:srgbClr val="FFFFFF"/>
                </a:solidFill>
                <a:latin typeface="Comic Sans MS" panose="030F0702030302020204" pitchFamily="66" charset="0"/>
              </a:rPr>
              <a:t>G13</a:t>
            </a:r>
            <a:endParaRPr lang="nl-N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50838" y="1844675"/>
            <a:ext cx="50847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Voor 1 kg appels betaal je 2,5 euro. Vul de tabel aan.</a:t>
            </a:r>
            <a:endParaRPr lang="nl-NL">
              <a:latin typeface="Calibri" panose="020F0502020204030204" pitchFamily="34" charset="0"/>
            </a:endParaRPr>
          </a:p>
        </p:txBody>
      </p:sp>
      <p:graphicFrame>
        <p:nvGraphicFramePr>
          <p:cNvPr id="5171" name="Group 51"/>
          <p:cNvGraphicFramePr>
            <a:graphicFrameLocks noGrp="1"/>
          </p:cNvGraphicFramePr>
          <p:nvPr>
            <p:ph idx="1"/>
          </p:nvPr>
        </p:nvGraphicFramePr>
        <p:xfrm>
          <a:off x="466725" y="2349500"/>
          <a:ext cx="6121400" cy="1323975"/>
        </p:xfrm>
        <a:graphic>
          <a:graphicData uri="http://schemas.openxmlformats.org/drawingml/2006/table">
            <a:tbl>
              <a:tblPr/>
              <a:tblGrid>
                <a:gridCol w="2520950"/>
                <a:gridCol w="719137"/>
                <a:gridCol w="720725"/>
                <a:gridCol w="719138"/>
                <a:gridCol w="720725"/>
                <a:gridCol w="720725"/>
              </a:tblGrid>
              <a:tr h="6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FCB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FCB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611188" y="2349500"/>
            <a:ext cx="5786437" cy="1306513"/>
            <a:chOff x="169" y="890"/>
            <a:chExt cx="3645" cy="823"/>
          </a:xfrm>
        </p:grpSpPr>
        <p:sp>
          <p:nvSpPr>
            <p:cNvPr id="4137" name="Text Box 30"/>
            <p:cNvSpPr txBox="1">
              <a:spLocks noChangeArrowheads="1"/>
            </p:cNvSpPr>
            <p:nvPr/>
          </p:nvSpPr>
          <p:spPr bwMode="auto">
            <a:xfrm>
              <a:off x="172" y="890"/>
              <a:ext cx="126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Hoeveelheid appels</a:t>
              </a:r>
              <a:br>
                <a:rPr lang="nl-BE">
                  <a:latin typeface="Calibri" panose="020F0502020204030204" pitchFamily="34" charset="0"/>
                </a:rPr>
              </a:br>
              <a:r>
                <a:rPr lang="nl-BE">
                  <a:latin typeface="Calibri" panose="020F0502020204030204" pitchFamily="34" charset="0"/>
                </a:rPr>
                <a:t>(in kg)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4138" name="Text Box 33"/>
            <p:cNvSpPr txBox="1">
              <a:spLocks noChangeArrowheads="1"/>
            </p:cNvSpPr>
            <p:nvPr/>
          </p:nvSpPr>
          <p:spPr bwMode="auto">
            <a:xfrm>
              <a:off x="169" y="1309"/>
              <a:ext cx="62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Bedrag</a:t>
              </a:r>
            </a:p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(in euro)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4139" name="Text Box 44"/>
            <p:cNvSpPr txBox="1">
              <a:spLocks noChangeArrowheads="1"/>
            </p:cNvSpPr>
            <p:nvPr/>
          </p:nvSpPr>
          <p:spPr bwMode="auto">
            <a:xfrm>
              <a:off x="1810" y="981"/>
              <a:ext cx="1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0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4140" name="Text Box 45"/>
            <p:cNvSpPr txBox="1">
              <a:spLocks noChangeArrowheads="1"/>
            </p:cNvSpPr>
            <p:nvPr/>
          </p:nvSpPr>
          <p:spPr bwMode="auto">
            <a:xfrm>
              <a:off x="2264" y="981"/>
              <a:ext cx="1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1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4141" name="Text Box 46"/>
            <p:cNvSpPr txBox="1">
              <a:spLocks noChangeArrowheads="1"/>
            </p:cNvSpPr>
            <p:nvPr/>
          </p:nvSpPr>
          <p:spPr bwMode="auto">
            <a:xfrm>
              <a:off x="2717" y="981"/>
              <a:ext cx="1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2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4142" name="Text Box 47"/>
            <p:cNvSpPr txBox="1">
              <a:spLocks noChangeArrowheads="1"/>
            </p:cNvSpPr>
            <p:nvPr/>
          </p:nvSpPr>
          <p:spPr bwMode="auto">
            <a:xfrm>
              <a:off x="3171" y="983"/>
              <a:ext cx="1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3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4143" name="Text Box 48"/>
            <p:cNvSpPr txBox="1">
              <a:spLocks noChangeArrowheads="1"/>
            </p:cNvSpPr>
            <p:nvPr/>
          </p:nvSpPr>
          <p:spPr bwMode="auto">
            <a:xfrm>
              <a:off x="3625" y="981"/>
              <a:ext cx="1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4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sp>
        <p:nvSpPr>
          <p:cNvPr id="5173" name="Text Box 53"/>
          <p:cNvSpPr txBox="1">
            <a:spLocks noChangeArrowheads="1"/>
          </p:cNvSpPr>
          <p:nvPr/>
        </p:nvSpPr>
        <p:spPr bwMode="auto">
          <a:xfrm>
            <a:off x="3203575" y="3141663"/>
            <a:ext cx="300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0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74" name="Text Box 54"/>
          <p:cNvSpPr txBox="1">
            <a:spLocks noChangeArrowheads="1"/>
          </p:cNvSpPr>
          <p:nvPr/>
        </p:nvSpPr>
        <p:spPr bwMode="auto">
          <a:xfrm>
            <a:off x="3851275" y="3141663"/>
            <a:ext cx="473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2,5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75" name="Text Box 55"/>
          <p:cNvSpPr txBox="1">
            <a:spLocks noChangeArrowheads="1"/>
          </p:cNvSpPr>
          <p:nvPr/>
        </p:nvSpPr>
        <p:spPr bwMode="auto">
          <a:xfrm>
            <a:off x="4632325" y="3141663"/>
            <a:ext cx="300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5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76" name="Text Box 56"/>
          <p:cNvSpPr txBox="1">
            <a:spLocks noChangeArrowheads="1"/>
          </p:cNvSpPr>
          <p:nvPr/>
        </p:nvSpPr>
        <p:spPr bwMode="auto">
          <a:xfrm>
            <a:off x="5270500" y="3141663"/>
            <a:ext cx="473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7,5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77" name="Text Box 57"/>
          <p:cNvSpPr txBox="1">
            <a:spLocks noChangeArrowheads="1"/>
          </p:cNvSpPr>
          <p:nvPr/>
        </p:nvSpPr>
        <p:spPr bwMode="auto">
          <a:xfrm>
            <a:off x="6011863" y="3141663"/>
            <a:ext cx="415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10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78" name="Text Box 58"/>
          <p:cNvSpPr txBox="1">
            <a:spLocks noChangeArrowheads="1"/>
          </p:cNvSpPr>
          <p:nvPr/>
        </p:nvSpPr>
        <p:spPr bwMode="auto">
          <a:xfrm>
            <a:off x="336550" y="3854450"/>
            <a:ext cx="1498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Wiskundetaal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5179" name="Rectangle 59"/>
          <p:cNvSpPr>
            <a:spLocks noChangeArrowheads="1"/>
          </p:cNvSpPr>
          <p:nvPr/>
        </p:nvSpPr>
        <p:spPr bwMode="auto">
          <a:xfrm>
            <a:off x="346075" y="4371975"/>
            <a:ext cx="84248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>
                <a:latin typeface="Calibri" panose="020F0502020204030204" pitchFamily="34" charset="0"/>
              </a:rPr>
              <a:t>Twee grootheden zijn </a:t>
            </a:r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</a:rPr>
              <a:t>recht evenredig</a:t>
            </a:r>
            <a:r>
              <a:rPr lang="nl-NL" b="1">
                <a:latin typeface="Calibri" panose="020F0502020204030204" pitchFamily="34" charset="0"/>
              </a:rPr>
              <a:t> </a:t>
            </a:r>
            <a:r>
              <a:rPr lang="nl-NL">
                <a:latin typeface="Calibri" panose="020F0502020204030204" pitchFamily="34" charset="0"/>
              </a:rPr>
              <a:t>als er bij een toename van de ene grootheid een gelijkmatige toename is bij de andere grootheid.</a:t>
            </a:r>
          </a:p>
        </p:txBody>
      </p:sp>
      <p:sp>
        <p:nvSpPr>
          <p:cNvPr id="5180" name="Rectangle 60"/>
          <p:cNvSpPr>
            <a:spLocks noChangeArrowheads="1"/>
          </p:cNvSpPr>
          <p:nvPr/>
        </p:nvSpPr>
        <p:spPr bwMode="auto">
          <a:xfrm>
            <a:off x="334963" y="6165850"/>
            <a:ext cx="82089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>
                <a:latin typeface="Calibri" panose="020F0502020204030204" pitchFamily="34" charset="0"/>
              </a:rPr>
              <a:t>De getallen 2 en 5, 4 en 10, …  staan onder elkaar in de tabel. Deze maatgetallen noem je daarom </a:t>
            </a:r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</a:rPr>
              <a:t>overeenkomstige maatgetallen</a:t>
            </a:r>
            <a:r>
              <a:rPr lang="nl-NL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5184" name="Rectangle 64"/>
          <p:cNvSpPr>
            <a:spLocks noChangeArrowheads="1"/>
          </p:cNvSpPr>
          <p:nvPr/>
        </p:nvSpPr>
        <p:spPr bwMode="auto">
          <a:xfrm>
            <a:off x="452438" y="5110163"/>
            <a:ext cx="2436812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>
                <a:latin typeface="Calibri" panose="020F0502020204030204" pitchFamily="34" charset="0"/>
              </a:rPr>
              <a:t>Hoe meer…, hoe meer…</a:t>
            </a:r>
          </a:p>
        </p:txBody>
      </p:sp>
      <p:sp>
        <p:nvSpPr>
          <p:cNvPr id="5185" name="Rectangle 65"/>
          <p:cNvSpPr>
            <a:spLocks noChangeArrowheads="1"/>
          </p:cNvSpPr>
          <p:nvPr/>
        </p:nvSpPr>
        <p:spPr bwMode="auto">
          <a:xfrm>
            <a:off x="4956175" y="5543550"/>
            <a:ext cx="2795588" cy="3762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>
                <a:latin typeface="Calibri" panose="020F0502020204030204" pitchFamily="34" charset="0"/>
              </a:rPr>
              <a:t>Hoe minder…, hoe minder…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299085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Recht evenredige grootheden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4134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4135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  Recht en omgekeerd evenredige grootheden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4136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G13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73" grpId="0"/>
      <p:bldP spid="5174" grpId="0"/>
      <p:bldP spid="5175" grpId="0"/>
      <p:bldP spid="5176" grpId="0"/>
      <p:bldP spid="5177" grpId="0"/>
      <p:bldP spid="5178" grpId="0"/>
      <p:bldP spid="5179" grpId="0"/>
      <p:bldP spid="5180" grpId="0"/>
      <p:bldP spid="5184" grpId="0" animBg="1"/>
      <p:bldP spid="5185" grpId="0" animBg="1"/>
      <p:bldP spid="348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4" name="Group 4"/>
          <p:cNvGraphicFramePr>
            <a:graphicFrameLocks noGrp="1"/>
          </p:cNvGraphicFramePr>
          <p:nvPr>
            <p:ph idx="1"/>
          </p:nvPr>
        </p:nvGraphicFramePr>
        <p:xfrm>
          <a:off x="466725" y="1844675"/>
          <a:ext cx="6121400" cy="1323975"/>
        </p:xfrm>
        <a:graphic>
          <a:graphicData uri="http://schemas.openxmlformats.org/drawingml/2006/table">
            <a:tbl>
              <a:tblPr/>
              <a:tblGrid>
                <a:gridCol w="2520950"/>
                <a:gridCol w="719137"/>
                <a:gridCol w="720725"/>
                <a:gridCol w="719138"/>
                <a:gridCol w="720725"/>
                <a:gridCol w="720725"/>
              </a:tblGrid>
              <a:tr h="6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FCB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FCB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555625" y="1844675"/>
            <a:ext cx="5816600" cy="1306513"/>
            <a:chOff x="169" y="890"/>
            <a:chExt cx="3664" cy="823"/>
          </a:xfrm>
        </p:grpSpPr>
        <p:sp>
          <p:nvSpPr>
            <p:cNvPr id="1067" name="Text Box 28"/>
            <p:cNvSpPr txBox="1">
              <a:spLocks noChangeArrowheads="1"/>
            </p:cNvSpPr>
            <p:nvPr/>
          </p:nvSpPr>
          <p:spPr bwMode="auto">
            <a:xfrm>
              <a:off x="172" y="890"/>
              <a:ext cx="1519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Verdana" panose="020B0604030504040204" pitchFamily="34" charset="0"/>
                </a:rPr>
                <a:t>Hoeveelheid appels</a:t>
              </a:r>
              <a:br>
                <a:rPr lang="nl-BE">
                  <a:latin typeface="Verdana" panose="020B0604030504040204" pitchFamily="34" charset="0"/>
                </a:rPr>
              </a:br>
              <a:r>
                <a:rPr lang="nl-BE">
                  <a:latin typeface="Verdana" panose="020B0604030504040204" pitchFamily="34" charset="0"/>
                </a:rPr>
                <a:t>(in kg)</a:t>
              </a:r>
              <a:endParaRPr lang="nl-NL">
                <a:latin typeface="Verdana" panose="020B0604030504040204" pitchFamily="34" charset="0"/>
              </a:endParaRPr>
            </a:p>
          </p:txBody>
        </p:sp>
        <p:sp>
          <p:nvSpPr>
            <p:cNvPr id="1068" name="Text Box 29"/>
            <p:cNvSpPr txBox="1">
              <a:spLocks noChangeArrowheads="1"/>
            </p:cNvSpPr>
            <p:nvPr/>
          </p:nvSpPr>
          <p:spPr bwMode="auto">
            <a:xfrm>
              <a:off x="169" y="1309"/>
              <a:ext cx="753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Verdana" panose="020B0604030504040204" pitchFamily="34" charset="0"/>
                </a:rPr>
                <a:t>Bedrag</a:t>
              </a:r>
            </a:p>
            <a:p>
              <a:pPr eaLnBrk="1" hangingPunct="1"/>
              <a:r>
                <a:rPr lang="nl-BE">
                  <a:latin typeface="Verdana" panose="020B0604030504040204" pitchFamily="34" charset="0"/>
                </a:rPr>
                <a:t>(in euro)</a:t>
              </a:r>
              <a:endParaRPr lang="nl-NL">
                <a:latin typeface="Verdana" panose="020B0604030504040204" pitchFamily="34" charset="0"/>
              </a:endParaRPr>
            </a:p>
          </p:txBody>
        </p:sp>
        <p:sp>
          <p:nvSpPr>
            <p:cNvPr id="1069" name="Text Box 30"/>
            <p:cNvSpPr txBox="1">
              <a:spLocks noChangeArrowheads="1"/>
            </p:cNvSpPr>
            <p:nvPr/>
          </p:nvSpPr>
          <p:spPr bwMode="auto">
            <a:xfrm>
              <a:off x="1810" y="981"/>
              <a:ext cx="2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Verdana" panose="020B0604030504040204" pitchFamily="34" charset="0"/>
                </a:rPr>
                <a:t>0</a:t>
              </a:r>
              <a:endParaRPr lang="nl-NL">
                <a:latin typeface="Verdana" panose="020B0604030504040204" pitchFamily="34" charset="0"/>
              </a:endParaRPr>
            </a:p>
          </p:txBody>
        </p:sp>
        <p:sp>
          <p:nvSpPr>
            <p:cNvPr id="1070" name="Text Box 31"/>
            <p:cNvSpPr txBox="1">
              <a:spLocks noChangeArrowheads="1"/>
            </p:cNvSpPr>
            <p:nvPr/>
          </p:nvSpPr>
          <p:spPr bwMode="auto">
            <a:xfrm>
              <a:off x="2264" y="981"/>
              <a:ext cx="2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Verdana" panose="020B0604030504040204" pitchFamily="34" charset="0"/>
                </a:rPr>
                <a:t>1</a:t>
              </a:r>
              <a:endParaRPr lang="nl-NL">
                <a:latin typeface="Verdana" panose="020B0604030504040204" pitchFamily="34" charset="0"/>
              </a:endParaRPr>
            </a:p>
          </p:txBody>
        </p:sp>
        <p:sp>
          <p:nvSpPr>
            <p:cNvPr id="1071" name="Text Box 32"/>
            <p:cNvSpPr txBox="1">
              <a:spLocks noChangeArrowheads="1"/>
            </p:cNvSpPr>
            <p:nvPr/>
          </p:nvSpPr>
          <p:spPr bwMode="auto">
            <a:xfrm>
              <a:off x="2717" y="981"/>
              <a:ext cx="2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Verdana" panose="020B0604030504040204" pitchFamily="34" charset="0"/>
                </a:rPr>
                <a:t>2</a:t>
              </a:r>
              <a:endParaRPr lang="nl-NL">
                <a:latin typeface="Verdana" panose="020B0604030504040204" pitchFamily="34" charset="0"/>
              </a:endParaRPr>
            </a:p>
          </p:txBody>
        </p:sp>
        <p:sp>
          <p:nvSpPr>
            <p:cNvPr id="1072" name="Text Box 33"/>
            <p:cNvSpPr txBox="1">
              <a:spLocks noChangeArrowheads="1"/>
            </p:cNvSpPr>
            <p:nvPr/>
          </p:nvSpPr>
          <p:spPr bwMode="auto">
            <a:xfrm>
              <a:off x="3171" y="983"/>
              <a:ext cx="2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Verdana" panose="020B0604030504040204" pitchFamily="34" charset="0"/>
                </a:rPr>
                <a:t>3</a:t>
              </a:r>
              <a:endParaRPr lang="nl-NL">
                <a:latin typeface="Verdana" panose="020B0604030504040204" pitchFamily="34" charset="0"/>
              </a:endParaRPr>
            </a:p>
          </p:txBody>
        </p:sp>
        <p:sp>
          <p:nvSpPr>
            <p:cNvPr id="1073" name="Text Box 34"/>
            <p:cNvSpPr txBox="1">
              <a:spLocks noChangeArrowheads="1"/>
            </p:cNvSpPr>
            <p:nvPr/>
          </p:nvSpPr>
          <p:spPr bwMode="auto">
            <a:xfrm>
              <a:off x="3625" y="981"/>
              <a:ext cx="2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Verdana" panose="020B0604030504040204" pitchFamily="34" charset="0"/>
                </a:rPr>
                <a:t>4</a:t>
              </a:r>
              <a:endParaRPr lang="nl-NL">
                <a:latin typeface="Verdana" panose="020B0604030504040204" pitchFamily="34" charset="0"/>
              </a:endParaRPr>
            </a:p>
          </p:txBody>
        </p:sp>
      </p:grpSp>
      <p:grpSp>
        <p:nvGrpSpPr>
          <p:cNvPr id="3" name="Group 46"/>
          <p:cNvGrpSpPr>
            <a:grpSpLocks/>
          </p:cNvGrpSpPr>
          <p:nvPr/>
        </p:nvGrpSpPr>
        <p:grpSpPr bwMode="auto">
          <a:xfrm>
            <a:off x="3149600" y="2636838"/>
            <a:ext cx="3294063" cy="366712"/>
            <a:chOff x="1810" y="935"/>
            <a:chExt cx="2075" cy="231"/>
          </a:xfrm>
        </p:grpSpPr>
        <p:sp>
          <p:nvSpPr>
            <p:cNvPr id="1062" name="Text Box 35"/>
            <p:cNvSpPr txBox="1">
              <a:spLocks noChangeArrowheads="1"/>
            </p:cNvSpPr>
            <p:nvPr/>
          </p:nvSpPr>
          <p:spPr bwMode="auto">
            <a:xfrm>
              <a:off x="1810" y="935"/>
              <a:ext cx="2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Verdana" panose="020B0604030504040204" pitchFamily="34" charset="0"/>
                </a:rPr>
                <a:t>0</a:t>
              </a:r>
              <a:endParaRPr lang="nl-NL">
                <a:latin typeface="Verdana" panose="020B0604030504040204" pitchFamily="34" charset="0"/>
              </a:endParaRPr>
            </a:p>
          </p:txBody>
        </p:sp>
        <p:sp>
          <p:nvSpPr>
            <p:cNvPr id="1063" name="Text Box 36"/>
            <p:cNvSpPr txBox="1">
              <a:spLocks noChangeArrowheads="1"/>
            </p:cNvSpPr>
            <p:nvPr/>
          </p:nvSpPr>
          <p:spPr bwMode="auto">
            <a:xfrm>
              <a:off x="2196" y="935"/>
              <a:ext cx="3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Verdana" panose="020B0604030504040204" pitchFamily="34" charset="0"/>
                </a:rPr>
                <a:t>2,5</a:t>
              </a:r>
              <a:endParaRPr lang="nl-NL">
                <a:latin typeface="Verdana" panose="020B0604030504040204" pitchFamily="34" charset="0"/>
              </a:endParaRPr>
            </a:p>
          </p:txBody>
        </p:sp>
        <p:sp>
          <p:nvSpPr>
            <p:cNvPr id="1064" name="Text Box 37"/>
            <p:cNvSpPr txBox="1">
              <a:spLocks noChangeArrowheads="1"/>
            </p:cNvSpPr>
            <p:nvPr/>
          </p:nvSpPr>
          <p:spPr bwMode="auto">
            <a:xfrm>
              <a:off x="2717" y="935"/>
              <a:ext cx="2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Verdana" panose="020B0604030504040204" pitchFamily="34" charset="0"/>
                </a:rPr>
                <a:t>5</a:t>
              </a:r>
              <a:endParaRPr lang="nl-NL">
                <a:latin typeface="Verdana" panose="020B0604030504040204" pitchFamily="34" charset="0"/>
              </a:endParaRPr>
            </a:p>
          </p:txBody>
        </p:sp>
        <p:sp>
          <p:nvSpPr>
            <p:cNvPr id="1065" name="Text Box 38"/>
            <p:cNvSpPr txBox="1">
              <a:spLocks noChangeArrowheads="1"/>
            </p:cNvSpPr>
            <p:nvPr/>
          </p:nvSpPr>
          <p:spPr bwMode="auto">
            <a:xfrm>
              <a:off x="3104" y="935"/>
              <a:ext cx="3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Verdana" panose="020B0604030504040204" pitchFamily="34" charset="0"/>
                </a:rPr>
                <a:t>7,5</a:t>
              </a:r>
              <a:endParaRPr lang="nl-NL">
                <a:latin typeface="Verdana" panose="020B0604030504040204" pitchFamily="34" charset="0"/>
              </a:endParaRPr>
            </a:p>
          </p:txBody>
        </p:sp>
        <p:sp>
          <p:nvSpPr>
            <p:cNvPr id="1066" name="Text Box 39"/>
            <p:cNvSpPr txBox="1">
              <a:spLocks noChangeArrowheads="1"/>
            </p:cNvSpPr>
            <p:nvPr/>
          </p:nvSpPr>
          <p:spPr bwMode="auto">
            <a:xfrm>
              <a:off x="3585" y="935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Verdana" panose="020B0604030504040204" pitchFamily="34" charset="0"/>
                </a:rPr>
                <a:t>10</a:t>
              </a:r>
              <a:endParaRPr lang="nl-NL">
                <a:latin typeface="Verdana" panose="020B0604030504040204" pitchFamily="34" charset="0"/>
              </a:endParaRPr>
            </a:p>
          </p:txBody>
        </p:sp>
      </p:grpSp>
      <p:graphicFrame>
        <p:nvGraphicFramePr>
          <p:cNvPr id="15410" name="Object 50"/>
          <p:cNvGraphicFramePr>
            <a:graphicFrameLocks noChangeAspect="1"/>
          </p:cNvGraphicFramePr>
          <p:nvPr/>
        </p:nvGraphicFramePr>
        <p:xfrm>
          <a:off x="5981700" y="6291263"/>
          <a:ext cx="201136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Vergelijking" r:id="rId3" imgW="1511280" imgH="406080" progId="Equation.3">
                  <p:embed/>
                </p:oleObj>
              </mc:Choice>
              <mc:Fallback>
                <p:oleObj name="Vergelijking" r:id="rId3" imgW="1511280" imgH="40608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1700" y="6291263"/>
                        <a:ext cx="2011363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12" name="Rectangle 52"/>
          <p:cNvSpPr>
            <a:spLocks noChangeArrowheads="1"/>
          </p:cNvSpPr>
          <p:nvPr/>
        </p:nvSpPr>
        <p:spPr bwMode="auto">
          <a:xfrm>
            <a:off x="323850" y="5229225"/>
            <a:ext cx="8496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>
                <a:latin typeface="Calibri" panose="020F0502020204030204" pitchFamily="34" charset="0"/>
              </a:rPr>
              <a:t>Voor elke recht evenredige verhouding kun je </a:t>
            </a:r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</a:rPr>
              <a:t>twee</a:t>
            </a:r>
            <a:r>
              <a:rPr lang="nl-NL">
                <a:solidFill>
                  <a:srgbClr val="0000FF"/>
                </a:solidFill>
                <a:latin typeface="Calibri" panose="020F0502020204030204" pitchFamily="34" charset="0"/>
              </a:rPr>
              <a:t> </a:t>
            </a:r>
            <a:r>
              <a:rPr lang="nl-NL">
                <a:latin typeface="Calibri" panose="020F0502020204030204" pitchFamily="34" charset="0"/>
              </a:rPr>
              <a:t>evenredigheidsfactoren berekenen.</a:t>
            </a:r>
          </a:p>
        </p:txBody>
      </p:sp>
      <p:sp>
        <p:nvSpPr>
          <p:cNvPr id="15413" name="Text Box 53"/>
          <p:cNvSpPr txBox="1">
            <a:spLocks noChangeArrowheads="1"/>
          </p:cNvSpPr>
          <p:nvPr/>
        </p:nvSpPr>
        <p:spPr bwMode="auto">
          <a:xfrm>
            <a:off x="3949700" y="6137275"/>
            <a:ext cx="419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en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5414" name="Rectangle 54"/>
          <p:cNvSpPr>
            <a:spLocks noChangeArrowheads="1"/>
          </p:cNvSpPr>
          <p:nvPr/>
        </p:nvSpPr>
        <p:spPr bwMode="auto">
          <a:xfrm>
            <a:off x="323850" y="4724400"/>
            <a:ext cx="54721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>
                <a:latin typeface="Calibri" panose="020F0502020204030204" pitchFamily="34" charset="0"/>
              </a:rPr>
              <a:t>Deze constante noem je de </a:t>
            </a:r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</a:rPr>
              <a:t>evenredigheidsfactor</a:t>
            </a:r>
            <a:r>
              <a:rPr lang="nl-NL" b="1">
                <a:latin typeface="Calibri" panose="020F0502020204030204" pitchFamily="34" charset="0"/>
              </a:rPr>
              <a:t> </a:t>
            </a:r>
            <a:r>
              <a:rPr lang="nl-NL">
                <a:latin typeface="Calibri" panose="020F0502020204030204" pitchFamily="34" charset="0"/>
              </a:rPr>
              <a:t>f.</a:t>
            </a:r>
          </a:p>
        </p:txBody>
      </p:sp>
      <p:sp>
        <p:nvSpPr>
          <p:cNvPr id="15415" name="Rectangle 55"/>
          <p:cNvSpPr>
            <a:spLocks noChangeArrowheads="1"/>
          </p:cNvSpPr>
          <p:nvPr/>
        </p:nvSpPr>
        <p:spPr bwMode="auto">
          <a:xfrm>
            <a:off x="323850" y="3940175"/>
            <a:ext cx="58324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>
                <a:latin typeface="Calibri" panose="020F0502020204030204" pitchFamily="34" charset="0"/>
              </a:rPr>
              <a:t>Bij recht evenredige grootheden is het </a:t>
            </a:r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</a:rPr>
              <a:t>quotiënt</a:t>
            </a:r>
            <a:r>
              <a:rPr lang="nl-NL" b="1">
                <a:latin typeface="Calibri" panose="020F0502020204030204" pitchFamily="34" charset="0"/>
              </a:rPr>
              <a:t> </a:t>
            </a:r>
            <a:r>
              <a:rPr lang="nl-NL">
                <a:latin typeface="Calibri" panose="020F0502020204030204" pitchFamily="34" charset="0"/>
              </a:rPr>
              <a:t>van de </a:t>
            </a:r>
          </a:p>
          <a:p>
            <a:pPr eaLnBrk="1" hangingPunct="1"/>
            <a:r>
              <a:rPr lang="nl-NL">
                <a:latin typeface="Calibri" panose="020F0502020204030204" pitchFamily="34" charset="0"/>
              </a:rPr>
              <a:t>overeenkomstige maatgetallen (≠ 0) gelijk (constant).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3883025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Recht evenredige grootheden (vervolg)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1058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1060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  Recht en omgekeerd evenredige grootheden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061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G13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5178" name="Text Box 58"/>
          <p:cNvSpPr txBox="1">
            <a:spLocks noChangeArrowheads="1"/>
          </p:cNvSpPr>
          <p:nvPr/>
        </p:nvSpPr>
        <p:spPr bwMode="auto">
          <a:xfrm>
            <a:off x="336550" y="3429000"/>
            <a:ext cx="1498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Wiskundetaal</a:t>
            </a:r>
            <a:endParaRPr lang="nl-NL" b="1" i="1">
              <a:latin typeface="Calibri" panose="020F0502020204030204" pitchFamily="34" charset="0"/>
            </a:endParaRPr>
          </a:p>
        </p:txBody>
      </p:sp>
      <p:graphicFrame>
        <p:nvGraphicFramePr>
          <p:cNvPr id="15409" name="Object 49"/>
          <p:cNvGraphicFramePr>
            <a:graphicFrameLocks noChangeAspect="1"/>
          </p:cNvGraphicFramePr>
          <p:nvPr/>
        </p:nvGraphicFramePr>
        <p:xfrm>
          <a:off x="1654175" y="5805488"/>
          <a:ext cx="20002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Vergelijking" r:id="rId5" imgW="1511280" imgH="406080" progId="Equation.3">
                  <p:embed/>
                </p:oleObj>
              </mc:Choice>
              <mc:Fallback>
                <p:oleObj name="Vergelijking" r:id="rId5" imgW="1511280" imgH="406080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4175" y="5805488"/>
                        <a:ext cx="2000250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80" name="Group 56"/>
          <p:cNvGrpSpPr>
            <a:grpSpLocks/>
          </p:cNvGrpSpPr>
          <p:nvPr/>
        </p:nvGrpSpPr>
        <p:grpSpPr bwMode="auto">
          <a:xfrm>
            <a:off x="331788" y="5764213"/>
            <a:ext cx="1331912" cy="627062"/>
            <a:chOff x="209" y="3631"/>
            <a:chExt cx="839" cy="395"/>
          </a:xfrm>
        </p:grpSpPr>
        <p:sp>
          <p:nvSpPr>
            <p:cNvPr id="1075" name="Text Box 51"/>
            <p:cNvSpPr txBox="1">
              <a:spLocks noChangeArrowheads="1"/>
            </p:cNvSpPr>
            <p:nvPr/>
          </p:nvSpPr>
          <p:spPr bwMode="auto">
            <a:xfrm>
              <a:off x="209" y="3631"/>
              <a:ext cx="83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hoeveelheid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1076" name="Text Box 52"/>
            <p:cNvSpPr txBox="1">
              <a:spLocks noChangeArrowheads="1"/>
            </p:cNvSpPr>
            <p:nvPr/>
          </p:nvSpPr>
          <p:spPr bwMode="auto">
            <a:xfrm>
              <a:off x="385" y="3795"/>
              <a:ext cx="52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bedrag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1079" name="Line 55"/>
            <p:cNvSpPr>
              <a:spLocks noChangeShapeType="1"/>
            </p:cNvSpPr>
            <p:nvPr/>
          </p:nvSpPr>
          <p:spPr bwMode="auto">
            <a:xfrm>
              <a:off x="247" y="3838"/>
              <a:ext cx="7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1082" name="Group 58"/>
          <p:cNvGrpSpPr>
            <a:grpSpLocks/>
          </p:cNvGrpSpPr>
          <p:nvPr/>
        </p:nvGrpSpPr>
        <p:grpSpPr bwMode="auto">
          <a:xfrm>
            <a:off x="4624388" y="6221413"/>
            <a:ext cx="1331912" cy="649287"/>
            <a:chOff x="2913" y="3919"/>
            <a:chExt cx="839" cy="409"/>
          </a:xfrm>
        </p:grpSpPr>
        <p:sp>
          <p:nvSpPr>
            <p:cNvPr id="1077" name="Text Box 53"/>
            <p:cNvSpPr txBox="1">
              <a:spLocks noChangeArrowheads="1"/>
            </p:cNvSpPr>
            <p:nvPr/>
          </p:nvSpPr>
          <p:spPr bwMode="auto">
            <a:xfrm>
              <a:off x="2913" y="4097"/>
              <a:ext cx="83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hoeveelheid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1078" name="Text Box 54"/>
            <p:cNvSpPr txBox="1">
              <a:spLocks noChangeArrowheads="1"/>
            </p:cNvSpPr>
            <p:nvPr/>
          </p:nvSpPr>
          <p:spPr bwMode="auto">
            <a:xfrm>
              <a:off x="3079" y="3919"/>
              <a:ext cx="52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bedrag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1081" name="Line 57"/>
            <p:cNvSpPr>
              <a:spLocks noChangeShapeType="1"/>
            </p:cNvSpPr>
            <p:nvPr/>
          </p:nvSpPr>
          <p:spPr bwMode="auto">
            <a:xfrm>
              <a:off x="2962" y="4140"/>
              <a:ext cx="7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12" grpId="0"/>
      <p:bldP spid="15413" grpId="0"/>
      <p:bldP spid="15414" grpId="0"/>
      <p:bldP spid="15415" grpId="0"/>
      <p:bldP spid="34826" grpId="0" animBg="1"/>
      <p:bldP spid="517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519" name="Group 63"/>
          <p:cNvGraphicFramePr>
            <a:graphicFrameLocks noGrp="1"/>
          </p:cNvGraphicFramePr>
          <p:nvPr>
            <p:ph idx="1"/>
          </p:nvPr>
        </p:nvGraphicFramePr>
        <p:xfrm>
          <a:off x="434975" y="2105025"/>
          <a:ext cx="6480175" cy="1036638"/>
        </p:xfrm>
        <a:graphic>
          <a:graphicData uri="http://schemas.openxmlformats.org/drawingml/2006/table">
            <a:tbl>
              <a:tblPr/>
              <a:tblGrid>
                <a:gridCol w="3960813"/>
                <a:gridCol w="503237"/>
                <a:gridCol w="504825"/>
                <a:gridCol w="503238"/>
                <a:gridCol w="504825"/>
                <a:gridCol w="503237"/>
              </a:tblGrid>
              <a:tr h="5187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FCB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8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FCB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512763" y="2195513"/>
            <a:ext cx="6326187" cy="839787"/>
            <a:chOff x="158" y="407"/>
            <a:chExt cx="3985" cy="458"/>
          </a:xfrm>
        </p:grpSpPr>
        <p:sp>
          <p:nvSpPr>
            <p:cNvPr id="5157" name="Text Box 27"/>
            <p:cNvSpPr txBox="1">
              <a:spLocks noChangeArrowheads="1"/>
            </p:cNvSpPr>
            <p:nvPr/>
          </p:nvSpPr>
          <p:spPr bwMode="auto">
            <a:xfrm>
              <a:off x="161" y="407"/>
              <a:ext cx="1664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Hoeveelheid appels (in kg)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5158" name="Text Box 28"/>
            <p:cNvSpPr txBox="1">
              <a:spLocks noChangeArrowheads="1"/>
            </p:cNvSpPr>
            <p:nvPr/>
          </p:nvSpPr>
          <p:spPr bwMode="auto">
            <a:xfrm>
              <a:off x="158" y="651"/>
              <a:ext cx="1588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Bedrag (in euro)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5159" name="Text Box 29"/>
            <p:cNvSpPr txBox="1">
              <a:spLocks noChangeArrowheads="1"/>
            </p:cNvSpPr>
            <p:nvPr/>
          </p:nvSpPr>
          <p:spPr bwMode="auto">
            <a:xfrm>
              <a:off x="2658" y="407"/>
              <a:ext cx="189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0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5160" name="Text Box 30"/>
            <p:cNvSpPr txBox="1">
              <a:spLocks noChangeArrowheads="1"/>
            </p:cNvSpPr>
            <p:nvPr/>
          </p:nvSpPr>
          <p:spPr bwMode="auto">
            <a:xfrm>
              <a:off x="2978" y="407"/>
              <a:ext cx="189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1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5161" name="Text Box 31"/>
            <p:cNvSpPr txBox="1">
              <a:spLocks noChangeArrowheads="1"/>
            </p:cNvSpPr>
            <p:nvPr/>
          </p:nvSpPr>
          <p:spPr bwMode="auto">
            <a:xfrm>
              <a:off x="3293" y="407"/>
              <a:ext cx="189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2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5162" name="Text Box 32"/>
            <p:cNvSpPr txBox="1">
              <a:spLocks noChangeArrowheads="1"/>
            </p:cNvSpPr>
            <p:nvPr/>
          </p:nvSpPr>
          <p:spPr bwMode="auto">
            <a:xfrm>
              <a:off x="3611" y="407"/>
              <a:ext cx="189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3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5163" name="Text Box 33"/>
            <p:cNvSpPr txBox="1">
              <a:spLocks noChangeArrowheads="1"/>
            </p:cNvSpPr>
            <p:nvPr/>
          </p:nvSpPr>
          <p:spPr bwMode="auto">
            <a:xfrm>
              <a:off x="3935" y="407"/>
              <a:ext cx="188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4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5164" name="Text Box 35"/>
            <p:cNvSpPr txBox="1">
              <a:spLocks noChangeArrowheads="1"/>
            </p:cNvSpPr>
            <p:nvPr/>
          </p:nvSpPr>
          <p:spPr bwMode="auto">
            <a:xfrm>
              <a:off x="2655" y="661"/>
              <a:ext cx="189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0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5165" name="Text Box 36"/>
            <p:cNvSpPr txBox="1">
              <a:spLocks noChangeArrowheads="1"/>
            </p:cNvSpPr>
            <p:nvPr/>
          </p:nvSpPr>
          <p:spPr bwMode="auto">
            <a:xfrm>
              <a:off x="2905" y="664"/>
              <a:ext cx="298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2,5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5166" name="Text Box 37"/>
            <p:cNvSpPr txBox="1">
              <a:spLocks noChangeArrowheads="1"/>
            </p:cNvSpPr>
            <p:nvPr/>
          </p:nvSpPr>
          <p:spPr bwMode="auto">
            <a:xfrm>
              <a:off x="3293" y="664"/>
              <a:ext cx="189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5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5167" name="Text Box 38"/>
            <p:cNvSpPr txBox="1">
              <a:spLocks noChangeArrowheads="1"/>
            </p:cNvSpPr>
            <p:nvPr/>
          </p:nvSpPr>
          <p:spPr bwMode="auto">
            <a:xfrm>
              <a:off x="3537" y="664"/>
              <a:ext cx="298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7,5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5168" name="Text Box 39"/>
            <p:cNvSpPr txBox="1">
              <a:spLocks noChangeArrowheads="1"/>
            </p:cNvSpPr>
            <p:nvPr/>
          </p:nvSpPr>
          <p:spPr bwMode="auto">
            <a:xfrm>
              <a:off x="3881" y="665"/>
              <a:ext cx="26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10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sp>
        <p:nvSpPr>
          <p:cNvPr id="19499" name="Rectangle 43"/>
          <p:cNvSpPr>
            <a:spLocks noChangeArrowheads="1"/>
          </p:cNvSpPr>
          <p:nvPr/>
        </p:nvSpPr>
        <p:spPr bwMode="auto">
          <a:xfrm>
            <a:off x="323850" y="1693863"/>
            <a:ext cx="7216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>
                <a:latin typeface="Calibri" panose="020F0502020204030204" pitchFamily="34" charset="0"/>
              </a:rPr>
              <a:t>Breng de gegevens uit de tabel over in een assenstelsel en teken de grafiek.</a:t>
            </a:r>
          </a:p>
        </p:txBody>
      </p:sp>
      <p:sp>
        <p:nvSpPr>
          <p:cNvPr id="19502" name="Rectangle 46"/>
          <p:cNvSpPr>
            <a:spLocks noChangeArrowheads="1"/>
          </p:cNvSpPr>
          <p:nvPr/>
        </p:nvSpPr>
        <p:spPr bwMode="auto">
          <a:xfrm>
            <a:off x="5435600" y="4038600"/>
            <a:ext cx="33845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>
                <a:latin typeface="Calibri" panose="020F0502020204030204" pitchFamily="34" charset="0"/>
              </a:rPr>
              <a:t>Bij recht evenredige grootheden is de grafiek een </a:t>
            </a:r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</a:rPr>
              <a:t>rechte door de oorsprong</a:t>
            </a:r>
            <a:r>
              <a:rPr lang="nl-NL">
                <a:solidFill>
                  <a:srgbClr val="0000FF"/>
                </a:solidFill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190625"/>
            <a:ext cx="3883025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Recht evenredige grootheden (vervolg)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5149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5155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  Recht en omgekeerd evenredige grootheden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5156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G13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5178" name="Text Box 58"/>
          <p:cNvSpPr txBox="1">
            <a:spLocks noChangeArrowheads="1"/>
          </p:cNvSpPr>
          <p:nvPr/>
        </p:nvSpPr>
        <p:spPr bwMode="auto">
          <a:xfrm>
            <a:off x="5435600" y="3429000"/>
            <a:ext cx="1498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Wiskundetaal</a:t>
            </a:r>
            <a:endParaRPr lang="nl-NL" b="1" i="1">
              <a:latin typeface="Calibri" panose="020F0502020204030204" pitchFamily="34" charset="0"/>
            </a:endParaRPr>
          </a:p>
        </p:txBody>
      </p:sp>
      <p:pic>
        <p:nvPicPr>
          <p:cNvPr id="23" name="Afbeelding 22" descr="01_grafiek_recht_evenredig_0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63" y="3181350"/>
            <a:ext cx="4551362" cy="364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Afbeelding 23" descr="01_grafiek_recht_evenredig_0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63" y="3181350"/>
            <a:ext cx="4551362" cy="364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Afbeelding 24" descr="01_grafiek_recht_evenredig_0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63" y="3181350"/>
            <a:ext cx="4551362" cy="364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Afbeelding 25" descr="01_grafiek_recht_evenredig_04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63" y="3181350"/>
            <a:ext cx="4551362" cy="364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99" grpId="0"/>
      <p:bldP spid="19502" grpId="0"/>
      <p:bldP spid="34826" grpId="0" animBg="1"/>
      <p:bldP spid="51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76" name="Group 72"/>
          <p:cNvGraphicFramePr>
            <a:graphicFrameLocks noGrp="1"/>
          </p:cNvGraphicFramePr>
          <p:nvPr>
            <p:ph idx="1"/>
          </p:nvPr>
        </p:nvGraphicFramePr>
        <p:xfrm>
          <a:off x="395288" y="2320925"/>
          <a:ext cx="6624637" cy="1036638"/>
        </p:xfrm>
        <a:graphic>
          <a:graphicData uri="http://schemas.openxmlformats.org/drawingml/2006/table">
            <a:tbl>
              <a:tblPr/>
              <a:tblGrid>
                <a:gridCol w="3744912"/>
                <a:gridCol w="573088"/>
                <a:gridCol w="579437"/>
                <a:gridCol w="574675"/>
                <a:gridCol w="576263"/>
                <a:gridCol w="576262"/>
              </a:tblGrid>
              <a:tr h="5178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FCB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7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FCB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73"/>
          <p:cNvGrpSpPr>
            <a:grpSpLocks/>
          </p:cNvGrpSpPr>
          <p:nvPr/>
        </p:nvGrpSpPr>
        <p:grpSpPr bwMode="auto">
          <a:xfrm>
            <a:off x="406400" y="2401888"/>
            <a:ext cx="6551613" cy="882650"/>
            <a:chOff x="102" y="1050"/>
            <a:chExt cx="4127" cy="556"/>
          </a:xfrm>
        </p:grpSpPr>
        <p:sp>
          <p:nvSpPr>
            <p:cNvPr id="6187" name="Text Box 27"/>
            <p:cNvSpPr txBox="1">
              <a:spLocks noChangeArrowheads="1"/>
            </p:cNvSpPr>
            <p:nvPr/>
          </p:nvSpPr>
          <p:spPr bwMode="auto">
            <a:xfrm>
              <a:off x="102" y="1060"/>
              <a:ext cx="191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gemiddelde snelheid (in km/u)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6188" name="Text Box 28"/>
            <p:cNvSpPr txBox="1">
              <a:spLocks noChangeArrowheads="1"/>
            </p:cNvSpPr>
            <p:nvPr/>
          </p:nvSpPr>
          <p:spPr bwMode="auto">
            <a:xfrm>
              <a:off x="113" y="1375"/>
              <a:ext cx="208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reistijd (in uur)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6189" name="Text Box 29"/>
            <p:cNvSpPr txBox="1">
              <a:spLocks noChangeArrowheads="1"/>
            </p:cNvSpPr>
            <p:nvPr/>
          </p:nvSpPr>
          <p:spPr bwMode="auto">
            <a:xfrm>
              <a:off x="2496" y="1057"/>
              <a:ext cx="2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30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6190" name="Text Box 30"/>
            <p:cNvSpPr txBox="1">
              <a:spLocks noChangeArrowheads="1"/>
            </p:cNvSpPr>
            <p:nvPr/>
          </p:nvSpPr>
          <p:spPr bwMode="auto">
            <a:xfrm>
              <a:off x="2863" y="1054"/>
              <a:ext cx="2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60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6191" name="Text Box 31"/>
            <p:cNvSpPr txBox="1">
              <a:spLocks noChangeArrowheads="1"/>
            </p:cNvSpPr>
            <p:nvPr/>
          </p:nvSpPr>
          <p:spPr bwMode="auto">
            <a:xfrm>
              <a:off x="3222" y="1054"/>
              <a:ext cx="2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90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6192" name="Text Box 32"/>
            <p:cNvSpPr txBox="1">
              <a:spLocks noChangeArrowheads="1"/>
            </p:cNvSpPr>
            <p:nvPr/>
          </p:nvSpPr>
          <p:spPr bwMode="auto">
            <a:xfrm>
              <a:off x="3538" y="1050"/>
              <a:ext cx="33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120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6193" name="Text Box 33"/>
            <p:cNvSpPr txBox="1">
              <a:spLocks noChangeArrowheads="1"/>
            </p:cNvSpPr>
            <p:nvPr/>
          </p:nvSpPr>
          <p:spPr bwMode="auto">
            <a:xfrm>
              <a:off x="3894" y="1054"/>
              <a:ext cx="33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150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sp>
        <p:nvSpPr>
          <p:cNvPr id="21539" name="Text Box 35"/>
          <p:cNvSpPr txBox="1">
            <a:spLocks noChangeArrowheads="1"/>
          </p:cNvSpPr>
          <p:nvPr/>
        </p:nvSpPr>
        <p:spPr bwMode="auto">
          <a:xfrm>
            <a:off x="4211638" y="2917825"/>
            <a:ext cx="415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30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40" name="Text Box 36"/>
          <p:cNvSpPr txBox="1">
            <a:spLocks noChangeArrowheads="1"/>
          </p:cNvSpPr>
          <p:nvPr/>
        </p:nvSpPr>
        <p:spPr bwMode="auto">
          <a:xfrm>
            <a:off x="4787900" y="2917825"/>
            <a:ext cx="415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15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41" name="Text Box 37"/>
          <p:cNvSpPr txBox="1">
            <a:spLocks noChangeArrowheads="1"/>
          </p:cNvSpPr>
          <p:nvPr/>
        </p:nvSpPr>
        <p:spPr bwMode="auto">
          <a:xfrm>
            <a:off x="5364163" y="2917825"/>
            <a:ext cx="415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10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42" name="Text Box 38"/>
          <p:cNvSpPr txBox="1">
            <a:spLocks noChangeArrowheads="1"/>
          </p:cNvSpPr>
          <p:nvPr/>
        </p:nvSpPr>
        <p:spPr bwMode="auto">
          <a:xfrm>
            <a:off x="5889625" y="2924175"/>
            <a:ext cx="4730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7,5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43" name="Text Box 39"/>
          <p:cNvSpPr txBox="1">
            <a:spLocks noChangeArrowheads="1"/>
          </p:cNvSpPr>
          <p:nvPr/>
        </p:nvSpPr>
        <p:spPr bwMode="auto">
          <a:xfrm>
            <a:off x="6546850" y="2917825"/>
            <a:ext cx="3000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6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385763" y="1844675"/>
            <a:ext cx="6035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>
                <a:latin typeface="Calibri" panose="020F0502020204030204" pitchFamily="34" charset="0"/>
              </a:rPr>
              <a:t>De afstand Brussel-Praag is ongeveer 900 km. </a:t>
            </a:r>
            <a:r>
              <a:rPr lang="nl-BE">
                <a:latin typeface="Calibri" panose="020F0502020204030204" pitchFamily="34" charset="0"/>
              </a:rPr>
              <a:t>Vul de tabel aan.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47" name="Rectangle 43"/>
          <p:cNvSpPr>
            <a:spLocks noChangeArrowheads="1"/>
          </p:cNvSpPr>
          <p:nvPr/>
        </p:nvSpPr>
        <p:spPr bwMode="auto">
          <a:xfrm>
            <a:off x="287338" y="3940175"/>
            <a:ext cx="7308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>
                <a:latin typeface="Calibri" panose="020F0502020204030204" pitchFamily="34" charset="0"/>
              </a:rPr>
              <a:t>Twee grootheden zijn </a:t>
            </a:r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</a:rPr>
              <a:t>omgekeerd evenredig</a:t>
            </a:r>
            <a:r>
              <a:rPr lang="nl-NL" b="1">
                <a:latin typeface="Calibri" panose="020F0502020204030204" pitchFamily="34" charset="0"/>
              </a:rPr>
              <a:t> </a:t>
            </a:r>
            <a:r>
              <a:rPr lang="nl-NL">
                <a:latin typeface="Calibri" panose="020F0502020204030204" pitchFamily="34" charset="0"/>
              </a:rPr>
              <a:t>als er bij een toename van </a:t>
            </a:r>
          </a:p>
          <a:p>
            <a:pPr eaLnBrk="1" hangingPunct="1"/>
            <a:r>
              <a:rPr lang="nl-NL">
                <a:latin typeface="Calibri" panose="020F0502020204030204" pitchFamily="34" charset="0"/>
              </a:rPr>
              <a:t>de ene grootheid een gelijkmatige afname is van de andere grootheid.</a:t>
            </a:r>
          </a:p>
        </p:txBody>
      </p:sp>
      <p:sp>
        <p:nvSpPr>
          <p:cNvPr id="21548" name="Rectangle 44"/>
          <p:cNvSpPr>
            <a:spLocks noChangeArrowheads="1"/>
          </p:cNvSpPr>
          <p:nvPr/>
        </p:nvSpPr>
        <p:spPr bwMode="auto">
          <a:xfrm>
            <a:off x="323850" y="5734050"/>
            <a:ext cx="66960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>
                <a:latin typeface="Calibri" panose="020F0502020204030204" pitchFamily="34" charset="0"/>
              </a:rPr>
              <a:t>Bij omgekeerd evenredige grootheden is het </a:t>
            </a:r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</a:rPr>
              <a:t>product</a:t>
            </a:r>
            <a:r>
              <a:rPr lang="nl-NL" b="1">
                <a:latin typeface="Calibri" panose="020F0502020204030204" pitchFamily="34" charset="0"/>
              </a:rPr>
              <a:t> </a:t>
            </a:r>
            <a:r>
              <a:rPr lang="nl-NL">
                <a:latin typeface="Calibri" panose="020F0502020204030204" pitchFamily="34" charset="0"/>
              </a:rPr>
              <a:t>van de </a:t>
            </a:r>
          </a:p>
          <a:p>
            <a:pPr eaLnBrk="1" hangingPunct="1"/>
            <a:r>
              <a:rPr lang="nl-NL">
                <a:latin typeface="Calibri" panose="020F0502020204030204" pitchFamily="34" charset="0"/>
              </a:rPr>
              <a:t>overeenkomstige maatgetallen steeds gelijk (constant).</a:t>
            </a:r>
          </a:p>
        </p:txBody>
      </p:sp>
      <p:sp>
        <p:nvSpPr>
          <p:cNvPr id="21549" name="Rectangle 45"/>
          <p:cNvSpPr>
            <a:spLocks noChangeArrowheads="1"/>
          </p:cNvSpPr>
          <p:nvPr/>
        </p:nvSpPr>
        <p:spPr bwMode="auto">
          <a:xfrm>
            <a:off x="452438" y="4781550"/>
            <a:ext cx="2616200" cy="3762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>
                <a:latin typeface="Calibri" panose="020F0502020204030204" pitchFamily="34" charset="0"/>
              </a:rPr>
              <a:t>Hoe minder…, hoe meer…</a:t>
            </a:r>
          </a:p>
        </p:txBody>
      </p:sp>
      <p:sp>
        <p:nvSpPr>
          <p:cNvPr id="21550" name="Text Box 46"/>
          <p:cNvSpPr txBox="1">
            <a:spLocks noChangeArrowheads="1"/>
          </p:cNvSpPr>
          <p:nvPr/>
        </p:nvSpPr>
        <p:spPr bwMode="auto">
          <a:xfrm>
            <a:off x="628650" y="6381750"/>
            <a:ext cx="31511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gemiddelde snelheid . reistijd =</a:t>
            </a:r>
            <a:r>
              <a:rPr lang="nl-BE"/>
              <a:t> </a:t>
            </a:r>
            <a:endParaRPr lang="nl-NL"/>
          </a:p>
        </p:txBody>
      </p:sp>
      <p:sp>
        <p:nvSpPr>
          <p:cNvPr id="21551" name="Text Box 47"/>
          <p:cNvSpPr txBox="1">
            <a:spLocks noChangeArrowheads="1"/>
          </p:cNvSpPr>
          <p:nvPr/>
        </p:nvSpPr>
        <p:spPr bwMode="auto">
          <a:xfrm>
            <a:off x="3608388" y="6381750"/>
            <a:ext cx="5318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900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53" name="Text Box 49"/>
          <p:cNvSpPr txBox="1">
            <a:spLocks noChangeArrowheads="1"/>
          </p:cNvSpPr>
          <p:nvPr/>
        </p:nvSpPr>
        <p:spPr bwMode="auto">
          <a:xfrm>
            <a:off x="261938" y="3494088"/>
            <a:ext cx="1498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Wiskundetaal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21555" name="Rectangle 51"/>
          <p:cNvSpPr>
            <a:spLocks noChangeArrowheads="1"/>
          </p:cNvSpPr>
          <p:nvPr/>
        </p:nvSpPr>
        <p:spPr bwMode="auto">
          <a:xfrm>
            <a:off x="5051425" y="5140325"/>
            <a:ext cx="2616200" cy="3762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>
                <a:latin typeface="Calibri" panose="020F0502020204030204" pitchFamily="34" charset="0"/>
              </a:rPr>
              <a:t>Hoe meer…, hoe minder…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3554413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Omgekeerd evenredige grootheden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6184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6185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  Recht en omgekeerd evenredige grootheden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186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G13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39" grpId="0"/>
      <p:bldP spid="21540" grpId="0"/>
      <p:bldP spid="21541" grpId="0"/>
      <p:bldP spid="21542" grpId="0"/>
      <p:bldP spid="21543" grpId="0"/>
      <p:bldP spid="21544" grpId="0"/>
      <p:bldP spid="21547" grpId="0"/>
      <p:bldP spid="21548" grpId="0"/>
      <p:bldP spid="21549" grpId="0" animBg="1"/>
      <p:bldP spid="21550" grpId="0"/>
      <p:bldP spid="21551" grpId="0"/>
      <p:bldP spid="21553" grpId="0"/>
      <p:bldP spid="21555" grpId="0" animBg="1"/>
      <p:bldP spid="348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9" name="Group 3"/>
          <p:cNvGraphicFramePr>
            <a:graphicFrameLocks noGrp="1"/>
          </p:cNvGraphicFramePr>
          <p:nvPr>
            <p:ph idx="1"/>
          </p:nvPr>
        </p:nvGraphicFramePr>
        <p:xfrm>
          <a:off x="439738" y="2154238"/>
          <a:ext cx="6624637" cy="1036637"/>
        </p:xfrm>
        <a:graphic>
          <a:graphicData uri="http://schemas.openxmlformats.org/drawingml/2006/table">
            <a:tbl>
              <a:tblPr/>
              <a:tblGrid>
                <a:gridCol w="3744912"/>
                <a:gridCol w="573088"/>
                <a:gridCol w="579437"/>
                <a:gridCol w="574675"/>
                <a:gridCol w="576263"/>
                <a:gridCol w="576262"/>
              </a:tblGrid>
              <a:tr h="5178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FCB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7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FCB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468313" y="2185988"/>
            <a:ext cx="6551612" cy="882650"/>
            <a:chOff x="102" y="1150"/>
            <a:chExt cx="4127" cy="556"/>
          </a:xfrm>
        </p:grpSpPr>
        <p:sp>
          <p:nvSpPr>
            <p:cNvPr id="7205" name="Text Box 27"/>
            <p:cNvSpPr txBox="1">
              <a:spLocks noChangeArrowheads="1"/>
            </p:cNvSpPr>
            <p:nvPr/>
          </p:nvSpPr>
          <p:spPr bwMode="auto">
            <a:xfrm>
              <a:off x="102" y="1160"/>
              <a:ext cx="191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gemiddelde snelheid (in km/u)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7206" name="Text Box 28"/>
            <p:cNvSpPr txBox="1">
              <a:spLocks noChangeArrowheads="1"/>
            </p:cNvSpPr>
            <p:nvPr/>
          </p:nvSpPr>
          <p:spPr bwMode="auto">
            <a:xfrm>
              <a:off x="113" y="1475"/>
              <a:ext cx="208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reistijd (in uur)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7207" name="Text Box 29"/>
            <p:cNvSpPr txBox="1">
              <a:spLocks noChangeArrowheads="1"/>
            </p:cNvSpPr>
            <p:nvPr/>
          </p:nvSpPr>
          <p:spPr bwMode="auto">
            <a:xfrm>
              <a:off x="2496" y="1157"/>
              <a:ext cx="2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30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7208" name="Text Box 30"/>
            <p:cNvSpPr txBox="1">
              <a:spLocks noChangeArrowheads="1"/>
            </p:cNvSpPr>
            <p:nvPr/>
          </p:nvSpPr>
          <p:spPr bwMode="auto">
            <a:xfrm>
              <a:off x="2863" y="1154"/>
              <a:ext cx="2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60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7209" name="Text Box 31"/>
            <p:cNvSpPr txBox="1">
              <a:spLocks noChangeArrowheads="1"/>
            </p:cNvSpPr>
            <p:nvPr/>
          </p:nvSpPr>
          <p:spPr bwMode="auto">
            <a:xfrm>
              <a:off x="3222" y="1154"/>
              <a:ext cx="2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90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7210" name="Text Box 32"/>
            <p:cNvSpPr txBox="1">
              <a:spLocks noChangeArrowheads="1"/>
            </p:cNvSpPr>
            <p:nvPr/>
          </p:nvSpPr>
          <p:spPr bwMode="auto">
            <a:xfrm>
              <a:off x="3538" y="1150"/>
              <a:ext cx="33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120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7211" name="Text Box 33"/>
            <p:cNvSpPr txBox="1">
              <a:spLocks noChangeArrowheads="1"/>
            </p:cNvSpPr>
            <p:nvPr/>
          </p:nvSpPr>
          <p:spPr bwMode="auto">
            <a:xfrm>
              <a:off x="3894" y="1154"/>
              <a:ext cx="33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150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7212" name="Text Box 34"/>
            <p:cNvSpPr txBox="1">
              <a:spLocks noChangeArrowheads="1"/>
            </p:cNvSpPr>
            <p:nvPr/>
          </p:nvSpPr>
          <p:spPr bwMode="auto">
            <a:xfrm>
              <a:off x="2496" y="1475"/>
              <a:ext cx="2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30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7213" name="Text Box 35"/>
            <p:cNvSpPr txBox="1">
              <a:spLocks noChangeArrowheads="1"/>
            </p:cNvSpPr>
            <p:nvPr/>
          </p:nvSpPr>
          <p:spPr bwMode="auto">
            <a:xfrm>
              <a:off x="2859" y="1475"/>
              <a:ext cx="2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15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7214" name="Text Box 36"/>
            <p:cNvSpPr txBox="1">
              <a:spLocks noChangeArrowheads="1"/>
            </p:cNvSpPr>
            <p:nvPr/>
          </p:nvSpPr>
          <p:spPr bwMode="auto">
            <a:xfrm>
              <a:off x="3215" y="1475"/>
              <a:ext cx="2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10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7215" name="Text Box 37"/>
            <p:cNvSpPr txBox="1">
              <a:spLocks noChangeArrowheads="1"/>
            </p:cNvSpPr>
            <p:nvPr/>
          </p:nvSpPr>
          <p:spPr bwMode="auto">
            <a:xfrm>
              <a:off x="3564" y="1475"/>
              <a:ext cx="29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7,5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7216" name="Text Box 38"/>
            <p:cNvSpPr txBox="1">
              <a:spLocks noChangeArrowheads="1"/>
            </p:cNvSpPr>
            <p:nvPr/>
          </p:nvSpPr>
          <p:spPr bwMode="auto">
            <a:xfrm>
              <a:off x="3987" y="1475"/>
              <a:ext cx="1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6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sp>
        <p:nvSpPr>
          <p:cNvPr id="24624" name="Rectangle 48"/>
          <p:cNvSpPr>
            <a:spLocks noChangeArrowheads="1"/>
          </p:cNvSpPr>
          <p:nvPr/>
        </p:nvSpPr>
        <p:spPr bwMode="auto">
          <a:xfrm>
            <a:off x="307975" y="1693863"/>
            <a:ext cx="7216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>
                <a:latin typeface="Calibri" panose="020F0502020204030204" pitchFamily="34" charset="0"/>
              </a:rPr>
              <a:t>Breng de gegevens uit de tabel over in een assenstelsel en teken de grafiek.</a:t>
            </a:r>
          </a:p>
        </p:txBody>
      </p: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5148263" y="4084638"/>
            <a:ext cx="38163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>
                <a:latin typeface="Calibri" panose="020F0502020204030204" pitchFamily="34" charset="0"/>
              </a:rPr>
              <a:t>Bij omgekeerd evenredige grootheden is de grafiek </a:t>
            </a:r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</a:rPr>
              <a:t>een deel van een hyperbool</a:t>
            </a:r>
            <a:r>
              <a:rPr lang="nl-NL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21553" name="Text Box 49"/>
          <p:cNvSpPr txBox="1">
            <a:spLocks noChangeArrowheads="1"/>
          </p:cNvSpPr>
          <p:nvPr/>
        </p:nvSpPr>
        <p:spPr bwMode="auto">
          <a:xfrm>
            <a:off x="5148263" y="3494088"/>
            <a:ext cx="1498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Wiskundetaal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190625"/>
            <a:ext cx="4446588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Omgekeerd evenredige grootheden (vervolg)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7198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7203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  Recht en omgekeerd evenredige grootheden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7204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G13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pic>
        <p:nvPicPr>
          <p:cNvPr id="23" name="Afbeelding 22" descr="02_grafiek_omgekeerd_evenredig_0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3221038"/>
            <a:ext cx="4638675" cy="363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Afbeelding 23" descr="02_grafiek_omgekeerd_evenredig_0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3221038"/>
            <a:ext cx="4638675" cy="363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Afbeelding 24" descr="02_grafiek_omgekeerd_evenredig_0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3221038"/>
            <a:ext cx="4638675" cy="363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Afbeelding 25" descr="02_grafiek_omgekeerd_evenredig_04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3221038"/>
            <a:ext cx="4638675" cy="363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24" grpId="0"/>
      <p:bldP spid="24626" grpId="0"/>
      <p:bldP spid="21553" grpId="0"/>
      <p:bldP spid="348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5" name="Group 3"/>
          <p:cNvGraphicFramePr>
            <a:graphicFrameLocks noGrp="1"/>
          </p:cNvGraphicFramePr>
          <p:nvPr>
            <p:ph idx="1"/>
          </p:nvPr>
        </p:nvGraphicFramePr>
        <p:xfrm>
          <a:off x="395288" y="2781300"/>
          <a:ext cx="6121400" cy="1295400"/>
        </p:xfrm>
        <a:graphic>
          <a:graphicData uri="http://schemas.openxmlformats.org/drawingml/2006/table">
            <a:tbl>
              <a:tblPr/>
              <a:tblGrid>
                <a:gridCol w="2520950"/>
                <a:gridCol w="719137"/>
                <a:gridCol w="720725"/>
                <a:gridCol w="719138"/>
                <a:gridCol w="720725"/>
                <a:gridCol w="720725"/>
              </a:tblGrid>
              <a:tr h="6619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FCB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FCB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547688" y="2919413"/>
            <a:ext cx="5824537" cy="1014412"/>
            <a:chOff x="174" y="1389"/>
            <a:chExt cx="3669" cy="639"/>
          </a:xfrm>
        </p:grpSpPr>
        <p:sp>
          <p:nvSpPr>
            <p:cNvPr id="8230" name="Text Box 27"/>
            <p:cNvSpPr txBox="1">
              <a:spLocks noChangeArrowheads="1"/>
            </p:cNvSpPr>
            <p:nvPr/>
          </p:nvSpPr>
          <p:spPr bwMode="auto">
            <a:xfrm>
              <a:off x="174" y="1389"/>
              <a:ext cx="109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aantal leerlingen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8231" name="Text Box 28"/>
            <p:cNvSpPr txBox="1">
              <a:spLocks noChangeArrowheads="1"/>
            </p:cNvSpPr>
            <p:nvPr/>
          </p:nvSpPr>
          <p:spPr bwMode="auto">
            <a:xfrm>
              <a:off x="174" y="1794"/>
              <a:ext cx="98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reistijd (in uur)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8232" name="Text Box 29"/>
            <p:cNvSpPr txBox="1">
              <a:spLocks noChangeArrowheads="1"/>
            </p:cNvSpPr>
            <p:nvPr/>
          </p:nvSpPr>
          <p:spPr bwMode="auto">
            <a:xfrm>
              <a:off x="1775" y="1389"/>
              <a:ext cx="2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25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8233" name="Text Box 30"/>
            <p:cNvSpPr txBox="1">
              <a:spLocks noChangeArrowheads="1"/>
            </p:cNvSpPr>
            <p:nvPr/>
          </p:nvSpPr>
          <p:spPr bwMode="auto">
            <a:xfrm>
              <a:off x="2222" y="1389"/>
              <a:ext cx="2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30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8234" name="Text Box 31"/>
            <p:cNvSpPr txBox="1">
              <a:spLocks noChangeArrowheads="1"/>
            </p:cNvSpPr>
            <p:nvPr/>
          </p:nvSpPr>
          <p:spPr bwMode="auto">
            <a:xfrm>
              <a:off x="2678" y="1389"/>
              <a:ext cx="2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35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8235" name="Text Box 32"/>
            <p:cNvSpPr txBox="1">
              <a:spLocks noChangeArrowheads="1"/>
            </p:cNvSpPr>
            <p:nvPr/>
          </p:nvSpPr>
          <p:spPr bwMode="auto">
            <a:xfrm>
              <a:off x="3138" y="1389"/>
              <a:ext cx="2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40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8236" name="Text Box 33"/>
            <p:cNvSpPr txBox="1">
              <a:spLocks noChangeArrowheads="1"/>
            </p:cNvSpPr>
            <p:nvPr/>
          </p:nvSpPr>
          <p:spPr bwMode="auto">
            <a:xfrm>
              <a:off x="3576" y="1389"/>
              <a:ext cx="2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45</a:t>
              </a:r>
              <a:endParaRPr lang="nl-NL">
                <a:latin typeface="Calibri" panose="020F0502020204030204" pitchFamily="34" charset="0"/>
              </a:endParaRPr>
            </a:p>
          </p:txBody>
        </p:sp>
        <p:grpSp>
          <p:nvGrpSpPr>
            <p:cNvPr id="8237" name="Group 45"/>
            <p:cNvGrpSpPr>
              <a:grpSpLocks/>
            </p:cNvGrpSpPr>
            <p:nvPr/>
          </p:nvGrpSpPr>
          <p:grpSpPr bwMode="auto">
            <a:xfrm>
              <a:off x="1774" y="1797"/>
              <a:ext cx="2069" cy="231"/>
              <a:chOff x="1774" y="1797"/>
              <a:chExt cx="2069" cy="231"/>
            </a:xfrm>
          </p:grpSpPr>
          <p:sp>
            <p:nvSpPr>
              <p:cNvPr id="8238" name="Text Box 35"/>
              <p:cNvSpPr txBox="1">
                <a:spLocks noChangeArrowheads="1"/>
              </p:cNvSpPr>
              <p:nvPr/>
            </p:nvSpPr>
            <p:spPr bwMode="auto">
              <a:xfrm>
                <a:off x="1774" y="1797"/>
                <a:ext cx="26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nl-BE">
                    <a:latin typeface="Calibri" panose="020F0502020204030204" pitchFamily="34" charset="0"/>
                  </a:rPr>
                  <a:t>10</a:t>
                </a:r>
                <a:endParaRPr lang="nl-NL">
                  <a:latin typeface="Calibri" panose="020F0502020204030204" pitchFamily="34" charset="0"/>
                </a:endParaRPr>
              </a:p>
            </p:txBody>
          </p:sp>
          <p:sp>
            <p:nvSpPr>
              <p:cNvPr id="8239" name="Text Box 36"/>
              <p:cNvSpPr txBox="1">
                <a:spLocks noChangeArrowheads="1"/>
              </p:cNvSpPr>
              <p:nvPr/>
            </p:nvSpPr>
            <p:spPr bwMode="auto">
              <a:xfrm>
                <a:off x="2224" y="1797"/>
                <a:ext cx="26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nl-BE">
                    <a:latin typeface="Calibri" panose="020F0502020204030204" pitchFamily="34" charset="0"/>
                  </a:rPr>
                  <a:t>10</a:t>
                </a:r>
                <a:endParaRPr lang="nl-NL">
                  <a:latin typeface="Calibri" panose="020F0502020204030204" pitchFamily="34" charset="0"/>
                </a:endParaRPr>
              </a:p>
            </p:txBody>
          </p:sp>
          <p:sp>
            <p:nvSpPr>
              <p:cNvPr id="8240" name="Text Box 37"/>
              <p:cNvSpPr txBox="1">
                <a:spLocks noChangeArrowheads="1"/>
              </p:cNvSpPr>
              <p:nvPr/>
            </p:nvSpPr>
            <p:spPr bwMode="auto">
              <a:xfrm>
                <a:off x="2675" y="1797"/>
                <a:ext cx="26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nl-BE">
                    <a:latin typeface="Calibri" panose="020F0502020204030204" pitchFamily="34" charset="0"/>
                  </a:rPr>
                  <a:t>10</a:t>
                </a:r>
                <a:endParaRPr lang="nl-NL">
                  <a:latin typeface="Calibri" panose="020F0502020204030204" pitchFamily="34" charset="0"/>
                </a:endParaRPr>
              </a:p>
            </p:txBody>
          </p:sp>
          <p:sp>
            <p:nvSpPr>
              <p:cNvPr id="8241" name="Text Box 38"/>
              <p:cNvSpPr txBox="1">
                <a:spLocks noChangeArrowheads="1"/>
              </p:cNvSpPr>
              <p:nvPr/>
            </p:nvSpPr>
            <p:spPr bwMode="auto">
              <a:xfrm>
                <a:off x="3132" y="1797"/>
                <a:ext cx="26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nl-BE">
                    <a:latin typeface="Calibri" panose="020F0502020204030204" pitchFamily="34" charset="0"/>
                  </a:rPr>
                  <a:t>10</a:t>
                </a:r>
                <a:endParaRPr lang="nl-NL">
                  <a:latin typeface="Calibri" panose="020F0502020204030204" pitchFamily="34" charset="0"/>
                </a:endParaRPr>
              </a:p>
            </p:txBody>
          </p:sp>
          <p:sp>
            <p:nvSpPr>
              <p:cNvPr id="8242" name="Text Box 39"/>
              <p:cNvSpPr txBox="1">
                <a:spLocks noChangeArrowheads="1"/>
              </p:cNvSpPr>
              <p:nvPr/>
            </p:nvSpPr>
            <p:spPr bwMode="auto">
              <a:xfrm>
                <a:off x="3581" y="1797"/>
                <a:ext cx="26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nl-BE">
                    <a:latin typeface="Calibri" panose="020F0502020204030204" pitchFamily="34" charset="0"/>
                  </a:rPr>
                  <a:t>10</a:t>
                </a:r>
                <a:endParaRPr lang="nl-NL">
                  <a:latin typeface="Calibri" panose="020F0502020204030204" pitchFamily="34" charset="0"/>
                </a:endParaRPr>
              </a:p>
            </p:txBody>
          </p:sp>
        </p:grpSp>
      </p:grpSp>
      <p:sp>
        <p:nvSpPr>
          <p:cNvPr id="23594" name="Rectangle 42"/>
          <p:cNvSpPr>
            <a:spLocks noChangeArrowheads="1"/>
          </p:cNvSpPr>
          <p:nvPr/>
        </p:nvSpPr>
        <p:spPr bwMode="auto">
          <a:xfrm>
            <a:off x="323850" y="1838325"/>
            <a:ext cx="75866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>
                <a:latin typeface="Calibri" panose="020F0502020204030204" pitchFamily="34" charset="0"/>
              </a:rPr>
              <a:t>De leerlingen van het tweede jaar gaan op skivakantie naar Oostenrijk.</a:t>
            </a:r>
          </a:p>
        </p:txBody>
      </p:sp>
      <p:sp>
        <p:nvSpPr>
          <p:cNvPr id="23595" name="Rectangle 43"/>
          <p:cNvSpPr>
            <a:spLocks noChangeArrowheads="1"/>
          </p:cNvSpPr>
          <p:nvPr/>
        </p:nvSpPr>
        <p:spPr bwMode="auto">
          <a:xfrm>
            <a:off x="323850" y="2270125"/>
            <a:ext cx="43894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>
                <a:latin typeface="Calibri" panose="020F0502020204030204" pitchFamily="34" charset="0"/>
              </a:rPr>
              <a:t>Bekijk de gegevens in de onderstaande tabel.</a:t>
            </a:r>
          </a:p>
        </p:txBody>
      </p:sp>
      <p:sp>
        <p:nvSpPr>
          <p:cNvPr id="23598" name="Rectangle 46"/>
          <p:cNvSpPr>
            <a:spLocks noChangeArrowheads="1"/>
          </p:cNvSpPr>
          <p:nvPr/>
        </p:nvSpPr>
        <p:spPr bwMode="auto">
          <a:xfrm>
            <a:off x="323850" y="4308475"/>
            <a:ext cx="37830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>
                <a:latin typeface="Calibri" panose="020F0502020204030204" pitchFamily="34" charset="0"/>
              </a:rPr>
              <a:t>Zijn deze grootheden recht evenredig?</a:t>
            </a:r>
          </a:p>
        </p:txBody>
      </p:sp>
      <p:sp>
        <p:nvSpPr>
          <p:cNvPr id="23599" name="Rectangle 47"/>
          <p:cNvSpPr>
            <a:spLocks noChangeArrowheads="1"/>
          </p:cNvSpPr>
          <p:nvPr/>
        </p:nvSpPr>
        <p:spPr bwMode="auto">
          <a:xfrm>
            <a:off x="290513" y="5583238"/>
            <a:ext cx="4352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>
                <a:latin typeface="Calibri" panose="020F0502020204030204" pitchFamily="34" charset="0"/>
              </a:rPr>
              <a:t>Zijn deze grootheden omgekeerd evenredig?</a:t>
            </a:r>
          </a:p>
        </p:txBody>
      </p:sp>
      <p:sp>
        <p:nvSpPr>
          <p:cNvPr id="23601" name="Text Box 49"/>
          <p:cNvSpPr txBox="1">
            <a:spLocks noChangeArrowheads="1"/>
          </p:cNvSpPr>
          <p:nvPr/>
        </p:nvSpPr>
        <p:spPr bwMode="auto">
          <a:xfrm>
            <a:off x="303213" y="6086475"/>
            <a:ext cx="681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Neen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3602" name="Text Box 50"/>
          <p:cNvSpPr txBox="1">
            <a:spLocks noChangeArrowheads="1"/>
          </p:cNvSpPr>
          <p:nvPr/>
        </p:nvSpPr>
        <p:spPr bwMode="auto">
          <a:xfrm>
            <a:off x="306388" y="4762500"/>
            <a:ext cx="4811712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sz="2000">
                <a:latin typeface="Verdana" panose="020B0604030504040204" pitchFamily="34" charset="0"/>
              </a:rPr>
              <a:t>      </a:t>
            </a:r>
            <a:r>
              <a:rPr lang="nl-NL">
                <a:latin typeface="Calibri" panose="020F0502020204030204" pitchFamily="34" charset="0"/>
              </a:rPr>
              <a:t>want het </a:t>
            </a:r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</a:rPr>
              <a:t>quotiënt</a:t>
            </a:r>
            <a:r>
              <a:rPr lang="nl-NL" b="1">
                <a:latin typeface="Calibri" panose="020F0502020204030204" pitchFamily="34" charset="0"/>
              </a:rPr>
              <a:t> </a:t>
            </a:r>
            <a:r>
              <a:rPr lang="nl-NL">
                <a:latin typeface="Calibri" panose="020F0502020204030204" pitchFamily="34" charset="0"/>
              </a:rPr>
              <a:t>van de overeenkomstige 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maatgetallen </a:t>
            </a:r>
            <a:r>
              <a:rPr lang="nl-BE">
                <a:latin typeface="Calibri" panose="020F0502020204030204" pitchFamily="34" charset="0"/>
              </a:rPr>
              <a:t>is niet gelijk (constant).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3603" name="Text Box 51"/>
          <p:cNvSpPr txBox="1">
            <a:spLocks noChangeArrowheads="1"/>
          </p:cNvSpPr>
          <p:nvPr/>
        </p:nvSpPr>
        <p:spPr bwMode="auto">
          <a:xfrm>
            <a:off x="306388" y="6048375"/>
            <a:ext cx="4738687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sz="2000">
                <a:latin typeface="Verdana" panose="020B0604030504040204" pitchFamily="34" charset="0"/>
              </a:rPr>
              <a:t>      </a:t>
            </a:r>
            <a:r>
              <a:rPr lang="nl-NL">
                <a:latin typeface="Calibri" panose="020F0502020204030204" pitchFamily="34" charset="0"/>
              </a:rPr>
              <a:t>want het </a:t>
            </a:r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</a:rPr>
              <a:t>product</a:t>
            </a:r>
            <a:r>
              <a:rPr lang="nl-NL" b="1">
                <a:latin typeface="Calibri" panose="020F0502020204030204" pitchFamily="34" charset="0"/>
              </a:rPr>
              <a:t> </a:t>
            </a:r>
            <a:r>
              <a:rPr lang="nl-NL">
                <a:latin typeface="Calibri" panose="020F0502020204030204" pitchFamily="34" charset="0"/>
              </a:rPr>
              <a:t>van de overeenkomstige 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maatgetallen </a:t>
            </a:r>
            <a:r>
              <a:rPr lang="nl-BE">
                <a:latin typeface="Calibri" panose="020F0502020204030204" pitchFamily="34" charset="0"/>
              </a:rPr>
              <a:t>is niet gelijk (constant).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3604" name="Text Box 52"/>
          <p:cNvSpPr txBox="1">
            <a:spLocks noChangeArrowheads="1"/>
          </p:cNvSpPr>
          <p:nvPr/>
        </p:nvSpPr>
        <p:spPr bwMode="auto">
          <a:xfrm>
            <a:off x="301625" y="4797425"/>
            <a:ext cx="6810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Neen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190625"/>
            <a:ext cx="2851150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Niet evenredige grootheden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8227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8228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  Recht en omgekeerd evenredige grootheden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8229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G13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94" grpId="0"/>
      <p:bldP spid="23595" grpId="0"/>
      <p:bldP spid="23598" grpId="0"/>
      <p:bldP spid="23599" grpId="0"/>
      <p:bldP spid="23601" grpId="0"/>
      <p:bldP spid="23602" grpId="0"/>
      <p:bldP spid="23603" grpId="0"/>
      <p:bldP spid="23604" grpId="0"/>
      <p:bldP spid="34826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504</Words>
  <Application>Microsoft Office PowerPoint</Application>
  <PresentationFormat>Diavoorstelling (4:3)</PresentationFormat>
  <Paragraphs>150</Paragraphs>
  <Slides>7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5" baseType="lpstr">
      <vt:lpstr>Arial</vt:lpstr>
      <vt:lpstr>Calibri</vt:lpstr>
      <vt:lpstr>Comic Sans MS</vt:lpstr>
      <vt:lpstr>Times New Roman</vt:lpstr>
      <vt:lpstr>Impact</vt:lpstr>
      <vt:lpstr>Verdana</vt:lpstr>
      <vt:lpstr>Standaardontwerp</vt:lpstr>
      <vt:lpstr>Microsoft Vergelijking 3.0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38</cp:revision>
  <dcterms:created xsi:type="dcterms:W3CDTF">2009-11-24T15:08:55Z</dcterms:created>
  <dcterms:modified xsi:type="dcterms:W3CDTF">2013-12-06T12:46:04Z</dcterms:modified>
</cp:coreProperties>
</file>