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6" r:id="rId4"/>
    <p:sldId id="267" r:id="rId5"/>
    <p:sldId id="268" r:id="rId6"/>
    <p:sldId id="271" r:id="rId7"/>
    <p:sldId id="270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1E3F1-B0EA-4A2F-85EF-E5FB1F85EB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87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ADCDD-714E-46EF-92FC-AD9E1D08CEE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47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8D4D1-E3A7-465E-BC73-80CEB67E01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18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78431-0A2C-45C3-94CC-DDF84177F93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77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603C7-88C3-44E0-A04E-3EFD654A36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17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56C83-1456-4080-AE16-DDB56A414F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0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0151-BFC9-48D7-9231-3C191B7F0FC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90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8719D-4A20-4E15-9643-2A74425EE3E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78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30CBE-74B7-438F-B0C0-96B54ADFD3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21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C6671-A974-4ECA-AD03-C90B15F4240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93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BC2D6-11B9-4D47-B937-94107F75C51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57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01D0C-03F1-427F-8D61-3EA19198E78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93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292F2A-9635-4FA8-9B96-400688EB474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Recht en omgekeerd evenredige</a:t>
            </a:r>
            <a:b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grootheden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307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0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2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3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5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86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7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88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9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0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1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2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3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4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5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96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097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3098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078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G13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0838" y="1844675"/>
            <a:ext cx="5084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Voor 1 kg appels betaal je 2,5 euro. Vul de tabel aan.</a:t>
            </a:r>
            <a:endParaRPr lang="nl-NL">
              <a:latin typeface="Calibri" panose="020F0502020204030204" pitchFamily="34" charset="0"/>
            </a:endParaRPr>
          </a:p>
        </p:txBody>
      </p:sp>
      <p:graphicFrame>
        <p:nvGraphicFramePr>
          <p:cNvPr id="5171" name="Group 51"/>
          <p:cNvGraphicFramePr>
            <a:graphicFrameLocks noGrp="1"/>
          </p:cNvGraphicFramePr>
          <p:nvPr>
            <p:ph idx="1"/>
          </p:nvPr>
        </p:nvGraphicFramePr>
        <p:xfrm>
          <a:off x="466725" y="2349500"/>
          <a:ext cx="6121400" cy="1323975"/>
        </p:xfrm>
        <a:graphic>
          <a:graphicData uri="http://schemas.openxmlformats.org/drawingml/2006/table">
            <a:tbl>
              <a:tblPr/>
              <a:tblGrid>
                <a:gridCol w="2520950"/>
                <a:gridCol w="719137"/>
                <a:gridCol w="720725"/>
                <a:gridCol w="719138"/>
                <a:gridCol w="720725"/>
                <a:gridCol w="72072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611188" y="2349500"/>
            <a:ext cx="5786437" cy="1306513"/>
            <a:chOff x="169" y="890"/>
            <a:chExt cx="3645" cy="823"/>
          </a:xfrm>
        </p:grpSpPr>
        <p:sp>
          <p:nvSpPr>
            <p:cNvPr id="4137" name="Text Box 30"/>
            <p:cNvSpPr txBox="1">
              <a:spLocks noChangeArrowheads="1"/>
            </p:cNvSpPr>
            <p:nvPr/>
          </p:nvSpPr>
          <p:spPr bwMode="auto">
            <a:xfrm>
              <a:off x="172" y="890"/>
              <a:ext cx="12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Hoeveelheid appels</a:t>
              </a:r>
              <a:br>
                <a:rPr lang="nl-BE">
                  <a:latin typeface="Calibri" panose="020F0502020204030204" pitchFamily="34" charset="0"/>
                </a:rPr>
              </a:br>
              <a:r>
                <a:rPr lang="nl-BE">
                  <a:latin typeface="Calibri" panose="020F0502020204030204" pitchFamily="34" charset="0"/>
                </a:rPr>
                <a:t>(in kg)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38" name="Text Box 33"/>
            <p:cNvSpPr txBox="1">
              <a:spLocks noChangeArrowheads="1"/>
            </p:cNvSpPr>
            <p:nvPr/>
          </p:nvSpPr>
          <p:spPr bwMode="auto">
            <a:xfrm>
              <a:off x="169" y="1309"/>
              <a:ext cx="6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Bedrag</a:t>
              </a:r>
            </a:p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(in euro)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39" name="Text Box 44"/>
            <p:cNvSpPr txBox="1">
              <a:spLocks noChangeArrowheads="1"/>
            </p:cNvSpPr>
            <p:nvPr/>
          </p:nvSpPr>
          <p:spPr bwMode="auto">
            <a:xfrm>
              <a:off x="1810" y="981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40" name="Text Box 45"/>
            <p:cNvSpPr txBox="1">
              <a:spLocks noChangeArrowheads="1"/>
            </p:cNvSpPr>
            <p:nvPr/>
          </p:nvSpPr>
          <p:spPr bwMode="auto">
            <a:xfrm>
              <a:off x="2264" y="981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41" name="Text Box 46"/>
            <p:cNvSpPr txBox="1">
              <a:spLocks noChangeArrowheads="1"/>
            </p:cNvSpPr>
            <p:nvPr/>
          </p:nvSpPr>
          <p:spPr bwMode="auto">
            <a:xfrm>
              <a:off x="2717" y="981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42" name="Text Box 47"/>
            <p:cNvSpPr txBox="1">
              <a:spLocks noChangeArrowheads="1"/>
            </p:cNvSpPr>
            <p:nvPr/>
          </p:nvSpPr>
          <p:spPr bwMode="auto">
            <a:xfrm>
              <a:off x="3171" y="983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43" name="Text Box 48"/>
            <p:cNvSpPr txBox="1">
              <a:spLocks noChangeArrowheads="1"/>
            </p:cNvSpPr>
            <p:nvPr/>
          </p:nvSpPr>
          <p:spPr bwMode="auto">
            <a:xfrm>
              <a:off x="3625" y="981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4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3203575" y="3141663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851275" y="31416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2,5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4632325" y="3141663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5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270500" y="314166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7,5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6011863" y="3141663"/>
            <a:ext cx="415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36550" y="3854450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346075" y="4371975"/>
            <a:ext cx="8424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Twee grootheden zijn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recht evenredig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als er bij een toename van de ene grootheid een gelijkmatige toename is bij de andere grootheid.</a:t>
            </a:r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334963" y="6165850"/>
            <a:ext cx="8208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 getallen 2 en 5, 4 en 10, …  staan onder elkaar in de tabel. Deze maatgetallen noem je daarom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overeenkomstige maatgetallen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452438" y="5110163"/>
            <a:ext cx="2436812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Hoe meer…, hoe meer…</a:t>
            </a: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4956175" y="5543550"/>
            <a:ext cx="2795588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Hoe minder…, hoe minder…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9908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Recht evenredige grootheden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3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3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Recht en omgekeerd evenredige grootheden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3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73" grpId="0"/>
      <p:bldP spid="5174" grpId="0"/>
      <p:bldP spid="5175" grpId="0"/>
      <p:bldP spid="5176" grpId="0"/>
      <p:bldP spid="5177" grpId="0"/>
      <p:bldP spid="5178" grpId="0"/>
      <p:bldP spid="5179" grpId="0"/>
      <p:bldP spid="5180" grpId="0"/>
      <p:bldP spid="5184" grpId="0" animBg="1"/>
      <p:bldP spid="5185" grpId="0" animBg="1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Group 4"/>
          <p:cNvGraphicFramePr>
            <a:graphicFrameLocks noGrp="1"/>
          </p:cNvGraphicFramePr>
          <p:nvPr>
            <p:ph idx="1"/>
          </p:nvPr>
        </p:nvGraphicFramePr>
        <p:xfrm>
          <a:off x="466725" y="1844675"/>
          <a:ext cx="6121400" cy="1323975"/>
        </p:xfrm>
        <a:graphic>
          <a:graphicData uri="http://schemas.openxmlformats.org/drawingml/2006/table">
            <a:tbl>
              <a:tblPr/>
              <a:tblGrid>
                <a:gridCol w="2520950"/>
                <a:gridCol w="719137"/>
                <a:gridCol w="720725"/>
                <a:gridCol w="719138"/>
                <a:gridCol w="720725"/>
                <a:gridCol w="72072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55625" y="1844675"/>
            <a:ext cx="5816600" cy="1306513"/>
            <a:chOff x="169" y="890"/>
            <a:chExt cx="3664" cy="823"/>
          </a:xfrm>
        </p:grpSpPr>
        <p:sp>
          <p:nvSpPr>
            <p:cNvPr id="1067" name="Text Box 28"/>
            <p:cNvSpPr txBox="1">
              <a:spLocks noChangeArrowheads="1"/>
            </p:cNvSpPr>
            <p:nvPr/>
          </p:nvSpPr>
          <p:spPr bwMode="auto">
            <a:xfrm>
              <a:off x="172" y="890"/>
              <a:ext cx="151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Hoeveelheid appels</a:t>
              </a:r>
              <a:br>
                <a:rPr lang="nl-BE">
                  <a:latin typeface="Verdana" panose="020B0604030504040204" pitchFamily="34" charset="0"/>
                </a:rPr>
              </a:br>
              <a:r>
                <a:rPr lang="nl-BE">
                  <a:latin typeface="Verdana" panose="020B0604030504040204" pitchFamily="34" charset="0"/>
                </a:rPr>
                <a:t>(in kg)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68" name="Text Box 29"/>
            <p:cNvSpPr txBox="1">
              <a:spLocks noChangeArrowheads="1"/>
            </p:cNvSpPr>
            <p:nvPr/>
          </p:nvSpPr>
          <p:spPr bwMode="auto">
            <a:xfrm>
              <a:off x="169" y="1309"/>
              <a:ext cx="7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Bedrag</a:t>
              </a:r>
            </a:p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(in euro)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69" name="Text Box 30"/>
            <p:cNvSpPr txBox="1">
              <a:spLocks noChangeArrowheads="1"/>
            </p:cNvSpPr>
            <p:nvPr/>
          </p:nvSpPr>
          <p:spPr bwMode="auto">
            <a:xfrm>
              <a:off x="1810" y="981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0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70" name="Text Box 31"/>
            <p:cNvSpPr txBox="1">
              <a:spLocks noChangeArrowheads="1"/>
            </p:cNvSpPr>
            <p:nvPr/>
          </p:nvSpPr>
          <p:spPr bwMode="auto">
            <a:xfrm>
              <a:off x="2264" y="981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1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71" name="Text Box 32"/>
            <p:cNvSpPr txBox="1">
              <a:spLocks noChangeArrowheads="1"/>
            </p:cNvSpPr>
            <p:nvPr/>
          </p:nvSpPr>
          <p:spPr bwMode="auto">
            <a:xfrm>
              <a:off x="2717" y="981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2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72" name="Text Box 33"/>
            <p:cNvSpPr txBox="1">
              <a:spLocks noChangeArrowheads="1"/>
            </p:cNvSpPr>
            <p:nvPr/>
          </p:nvSpPr>
          <p:spPr bwMode="auto">
            <a:xfrm>
              <a:off x="3171" y="983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3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73" name="Text Box 34"/>
            <p:cNvSpPr txBox="1">
              <a:spLocks noChangeArrowheads="1"/>
            </p:cNvSpPr>
            <p:nvPr/>
          </p:nvSpPr>
          <p:spPr bwMode="auto">
            <a:xfrm>
              <a:off x="3625" y="981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4</a:t>
              </a:r>
              <a:endParaRPr lang="nl-NL">
                <a:latin typeface="Verdana" panose="020B0604030504040204" pitchFamily="34" charset="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149600" y="2636838"/>
            <a:ext cx="3294063" cy="366712"/>
            <a:chOff x="1810" y="935"/>
            <a:chExt cx="2075" cy="231"/>
          </a:xfrm>
        </p:grpSpPr>
        <p:sp>
          <p:nvSpPr>
            <p:cNvPr id="1062" name="Text Box 35"/>
            <p:cNvSpPr txBox="1">
              <a:spLocks noChangeArrowheads="1"/>
            </p:cNvSpPr>
            <p:nvPr/>
          </p:nvSpPr>
          <p:spPr bwMode="auto">
            <a:xfrm>
              <a:off x="1810" y="935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0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63" name="Text Box 36"/>
            <p:cNvSpPr txBox="1">
              <a:spLocks noChangeArrowheads="1"/>
            </p:cNvSpPr>
            <p:nvPr/>
          </p:nvSpPr>
          <p:spPr bwMode="auto">
            <a:xfrm>
              <a:off x="2196" y="935"/>
              <a:ext cx="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2,5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64" name="Text Box 37"/>
            <p:cNvSpPr txBox="1">
              <a:spLocks noChangeArrowheads="1"/>
            </p:cNvSpPr>
            <p:nvPr/>
          </p:nvSpPr>
          <p:spPr bwMode="auto">
            <a:xfrm>
              <a:off x="2717" y="935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5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65" name="Text Box 38"/>
            <p:cNvSpPr txBox="1">
              <a:spLocks noChangeArrowheads="1"/>
            </p:cNvSpPr>
            <p:nvPr/>
          </p:nvSpPr>
          <p:spPr bwMode="auto">
            <a:xfrm>
              <a:off x="3104" y="935"/>
              <a:ext cx="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7,5</a:t>
              </a:r>
              <a:endParaRPr lang="nl-NL">
                <a:latin typeface="Verdana" panose="020B0604030504040204" pitchFamily="34" charset="0"/>
              </a:endParaRPr>
            </a:p>
          </p:txBody>
        </p:sp>
        <p:sp>
          <p:nvSpPr>
            <p:cNvPr id="1066" name="Text Box 39"/>
            <p:cNvSpPr txBox="1">
              <a:spLocks noChangeArrowheads="1"/>
            </p:cNvSpPr>
            <p:nvPr/>
          </p:nvSpPr>
          <p:spPr bwMode="auto">
            <a:xfrm>
              <a:off x="3585" y="935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Verdana" panose="020B0604030504040204" pitchFamily="34" charset="0"/>
                </a:rPr>
                <a:t>10</a:t>
              </a:r>
              <a:endParaRPr lang="nl-NL">
                <a:latin typeface="Verdana" panose="020B0604030504040204" pitchFamily="34" charset="0"/>
              </a:endParaRPr>
            </a:p>
          </p:txBody>
        </p:sp>
      </p:grpSp>
      <p:graphicFrame>
        <p:nvGraphicFramePr>
          <p:cNvPr id="15410" name="Object 50"/>
          <p:cNvGraphicFramePr>
            <a:graphicFrameLocks noChangeAspect="1"/>
          </p:cNvGraphicFramePr>
          <p:nvPr/>
        </p:nvGraphicFramePr>
        <p:xfrm>
          <a:off x="5981700" y="6291263"/>
          <a:ext cx="20113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Vergelijking" r:id="rId3" imgW="1511280" imgH="406080" progId="Equation.3">
                  <p:embed/>
                </p:oleObj>
              </mc:Choice>
              <mc:Fallback>
                <p:oleObj name="Vergelijking" r:id="rId3" imgW="1511280" imgH="4060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6291263"/>
                        <a:ext cx="20113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323850" y="5229225"/>
            <a:ext cx="8496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Voor elke recht evenredige verhouding kun je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twee</a:t>
            </a:r>
            <a:r>
              <a:rPr lang="nl-NL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evenredigheidsfactoren berekenen.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3949700" y="6137275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323850" y="4724400"/>
            <a:ext cx="5472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Deze constante noem je de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evenredigheidsfactor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f.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323850" y="3940175"/>
            <a:ext cx="5832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Bij recht evenredige grootheden is het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quotiënt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de </a:t>
            </a:r>
          </a:p>
          <a:p>
            <a:pPr eaLnBrk="1" hangingPunct="1"/>
            <a:r>
              <a:rPr lang="nl-NL">
                <a:latin typeface="Calibri" panose="020F0502020204030204" pitchFamily="34" charset="0"/>
              </a:rPr>
              <a:t>overeenkomstige maatgetallen (≠ 0) gelijk (constant).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8830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Recht evenredige grootheden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5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06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Recht en omgekeerd evenredige grootheden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6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36550" y="3429000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graphicFrame>
        <p:nvGraphicFramePr>
          <p:cNvPr id="15409" name="Object 49"/>
          <p:cNvGraphicFramePr>
            <a:graphicFrameLocks noChangeAspect="1"/>
          </p:cNvGraphicFramePr>
          <p:nvPr/>
        </p:nvGraphicFramePr>
        <p:xfrm>
          <a:off x="1654175" y="5805488"/>
          <a:ext cx="2000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Vergelijking" r:id="rId5" imgW="1511280" imgH="406080" progId="Equation.3">
                  <p:embed/>
                </p:oleObj>
              </mc:Choice>
              <mc:Fallback>
                <p:oleObj name="Vergelijking" r:id="rId5" imgW="1511280" imgH="4060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5805488"/>
                        <a:ext cx="2000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331788" y="5764213"/>
            <a:ext cx="1331912" cy="627062"/>
            <a:chOff x="209" y="3631"/>
            <a:chExt cx="839" cy="395"/>
          </a:xfrm>
        </p:grpSpPr>
        <p:sp>
          <p:nvSpPr>
            <p:cNvPr id="1075" name="Text Box 51"/>
            <p:cNvSpPr txBox="1">
              <a:spLocks noChangeArrowheads="1"/>
            </p:cNvSpPr>
            <p:nvPr/>
          </p:nvSpPr>
          <p:spPr bwMode="auto">
            <a:xfrm>
              <a:off x="209" y="3631"/>
              <a:ext cx="8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hoeveelheid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385" y="3795"/>
              <a:ext cx="5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bedrag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247" y="3838"/>
              <a:ext cx="7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082" name="Group 58"/>
          <p:cNvGrpSpPr>
            <a:grpSpLocks/>
          </p:cNvGrpSpPr>
          <p:nvPr/>
        </p:nvGrpSpPr>
        <p:grpSpPr bwMode="auto">
          <a:xfrm>
            <a:off x="4624388" y="6221413"/>
            <a:ext cx="1331912" cy="649287"/>
            <a:chOff x="2913" y="3919"/>
            <a:chExt cx="839" cy="409"/>
          </a:xfrm>
        </p:grpSpPr>
        <p:sp>
          <p:nvSpPr>
            <p:cNvPr id="1077" name="Text Box 53"/>
            <p:cNvSpPr txBox="1">
              <a:spLocks noChangeArrowheads="1"/>
            </p:cNvSpPr>
            <p:nvPr/>
          </p:nvSpPr>
          <p:spPr bwMode="auto">
            <a:xfrm>
              <a:off x="2913" y="4097"/>
              <a:ext cx="8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hoeveelheid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78" name="Text Box 54"/>
            <p:cNvSpPr txBox="1">
              <a:spLocks noChangeArrowheads="1"/>
            </p:cNvSpPr>
            <p:nvPr/>
          </p:nvSpPr>
          <p:spPr bwMode="auto">
            <a:xfrm>
              <a:off x="3079" y="3919"/>
              <a:ext cx="5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bedrag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2962" y="4140"/>
              <a:ext cx="7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2" grpId="0"/>
      <p:bldP spid="15413" grpId="0"/>
      <p:bldP spid="15414" grpId="0"/>
      <p:bldP spid="15415" grpId="0"/>
      <p:bldP spid="34826" grpId="0" animBg="1"/>
      <p:bldP spid="5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9" name="Group 63"/>
          <p:cNvGraphicFramePr>
            <a:graphicFrameLocks noGrp="1"/>
          </p:cNvGraphicFramePr>
          <p:nvPr>
            <p:ph idx="1"/>
          </p:nvPr>
        </p:nvGraphicFramePr>
        <p:xfrm>
          <a:off x="434975" y="2105025"/>
          <a:ext cx="6480175" cy="1036638"/>
        </p:xfrm>
        <a:graphic>
          <a:graphicData uri="http://schemas.openxmlformats.org/drawingml/2006/table">
            <a:tbl>
              <a:tblPr/>
              <a:tblGrid>
                <a:gridCol w="3960813"/>
                <a:gridCol w="503237"/>
                <a:gridCol w="504825"/>
                <a:gridCol w="503238"/>
                <a:gridCol w="504825"/>
                <a:gridCol w="503237"/>
              </a:tblGrid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12763" y="2195513"/>
            <a:ext cx="6326187" cy="839787"/>
            <a:chOff x="158" y="407"/>
            <a:chExt cx="3985" cy="458"/>
          </a:xfrm>
        </p:grpSpPr>
        <p:sp>
          <p:nvSpPr>
            <p:cNvPr id="5157" name="Text Box 27"/>
            <p:cNvSpPr txBox="1">
              <a:spLocks noChangeArrowheads="1"/>
            </p:cNvSpPr>
            <p:nvPr/>
          </p:nvSpPr>
          <p:spPr bwMode="auto">
            <a:xfrm>
              <a:off x="161" y="407"/>
              <a:ext cx="166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Hoeveelheid appels (in kg)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58" name="Text Box 28"/>
            <p:cNvSpPr txBox="1">
              <a:spLocks noChangeArrowheads="1"/>
            </p:cNvSpPr>
            <p:nvPr/>
          </p:nvSpPr>
          <p:spPr bwMode="auto">
            <a:xfrm>
              <a:off x="158" y="651"/>
              <a:ext cx="158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Bedrag (in euro)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59" name="Text Box 29"/>
            <p:cNvSpPr txBox="1">
              <a:spLocks noChangeArrowheads="1"/>
            </p:cNvSpPr>
            <p:nvPr/>
          </p:nvSpPr>
          <p:spPr bwMode="auto">
            <a:xfrm>
              <a:off x="2658" y="407"/>
              <a:ext cx="1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0" name="Text Box 30"/>
            <p:cNvSpPr txBox="1">
              <a:spLocks noChangeArrowheads="1"/>
            </p:cNvSpPr>
            <p:nvPr/>
          </p:nvSpPr>
          <p:spPr bwMode="auto">
            <a:xfrm>
              <a:off x="2978" y="407"/>
              <a:ext cx="1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1" name="Text Box 31"/>
            <p:cNvSpPr txBox="1">
              <a:spLocks noChangeArrowheads="1"/>
            </p:cNvSpPr>
            <p:nvPr/>
          </p:nvSpPr>
          <p:spPr bwMode="auto">
            <a:xfrm>
              <a:off x="3293" y="407"/>
              <a:ext cx="1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2" name="Text Box 32"/>
            <p:cNvSpPr txBox="1">
              <a:spLocks noChangeArrowheads="1"/>
            </p:cNvSpPr>
            <p:nvPr/>
          </p:nvSpPr>
          <p:spPr bwMode="auto">
            <a:xfrm>
              <a:off x="3611" y="407"/>
              <a:ext cx="1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3" name="Text Box 33"/>
            <p:cNvSpPr txBox="1">
              <a:spLocks noChangeArrowheads="1"/>
            </p:cNvSpPr>
            <p:nvPr/>
          </p:nvSpPr>
          <p:spPr bwMode="auto">
            <a:xfrm>
              <a:off x="3935" y="407"/>
              <a:ext cx="18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4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4" name="Text Box 35"/>
            <p:cNvSpPr txBox="1">
              <a:spLocks noChangeArrowheads="1"/>
            </p:cNvSpPr>
            <p:nvPr/>
          </p:nvSpPr>
          <p:spPr bwMode="auto">
            <a:xfrm>
              <a:off x="2655" y="661"/>
              <a:ext cx="1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5" name="Text Box 36"/>
            <p:cNvSpPr txBox="1">
              <a:spLocks noChangeArrowheads="1"/>
            </p:cNvSpPr>
            <p:nvPr/>
          </p:nvSpPr>
          <p:spPr bwMode="auto">
            <a:xfrm>
              <a:off x="2905" y="664"/>
              <a:ext cx="29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2,5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6" name="Text Box 37"/>
            <p:cNvSpPr txBox="1">
              <a:spLocks noChangeArrowheads="1"/>
            </p:cNvSpPr>
            <p:nvPr/>
          </p:nvSpPr>
          <p:spPr bwMode="auto">
            <a:xfrm>
              <a:off x="3293" y="664"/>
              <a:ext cx="1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7" name="Text Box 38"/>
            <p:cNvSpPr txBox="1">
              <a:spLocks noChangeArrowheads="1"/>
            </p:cNvSpPr>
            <p:nvPr/>
          </p:nvSpPr>
          <p:spPr bwMode="auto">
            <a:xfrm>
              <a:off x="3537" y="664"/>
              <a:ext cx="29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7,5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68" name="Text Box 39"/>
            <p:cNvSpPr txBox="1">
              <a:spLocks noChangeArrowheads="1"/>
            </p:cNvSpPr>
            <p:nvPr/>
          </p:nvSpPr>
          <p:spPr bwMode="auto">
            <a:xfrm>
              <a:off x="3881" y="665"/>
              <a:ext cx="26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10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323850" y="1693863"/>
            <a:ext cx="721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Breng de gegevens uit de tabel over in een assenstelsel en teken de grafiek.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5435600" y="4038600"/>
            <a:ext cx="3384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Bij recht evenredige grootheden is de grafiek een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rechte door de oorsprong</a:t>
            </a:r>
            <a:r>
              <a:rPr lang="nl-NL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0625"/>
            <a:ext cx="38830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Recht evenredige grootheden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5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Recht en omgekeerd evenredige grootheden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5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5435600" y="3429000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pic>
        <p:nvPicPr>
          <p:cNvPr id="23" name="Afbeelding 22" descr="01_grafiek_recht_evenredig_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3181350"/>
            <a:ext cx="4551362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fbeelding 23" descr="01_grafiek_recht_evenredig_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3181350"/>
            <a:ext cx="4551362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Afbeelding 24" descr="01_grafiek_recht_evenredig_0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3181350"/>
            <a:ext cx="4551362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Afbeelding 25" descr="01_grafiek_recht_evenredig_0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3181350"/>
            <a:ext cx="4551362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9" grpId="0"/>
      <p:bldP spid="19502" grpId="0"/>
      <p:bldP spid="34826" grpId="0" animBg="1"/>
      <p:bldP spid="5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6" name="Group 72"/>
          <p:cNvGraphicFramePr>
            <a:graphicFrameLocks noGrp="1"/>
          </p:cNvGraphicFramePr>
          <p:nvPr>
            <p:ph idx="1"/>
          </p:nvPr>
        </p:nvGraphicFramePr>
        <p:xfrm>
          <a:off x="395288" y="2320925"/>
          <a:ext cx="6624637" cy="1036638"/>
        </p:xfrm>
        <a:graphic>
          <a:graphicData uri="http://schemas.openxmlformats.org/drawingml/2006/table">
            <a:tbl>
              <a:tblPr/>
              <a:tblGrid>
                <a:gridCol w="3744912"/>
                <a:gridCol w="573088"/>
                <a:gridCol w="579437"/>
                <a:gridCol w="574675"/>
                <a:gridCol w="576263"/>
                <a:gridCol w="576262"/>
              </a:tblGrid>
              <a:tr h="517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06400" y="2401888"/>
            <a:ext cx="6551613" cy="882650"/>
            <a:chOff x="102" y="1050"/>
            <a:chExt cx="4127" cy="556"/>
          </a:xfrm>
        </p:grpSpPr>
        <p:sp>
          <p:nvSpPr>
            <p:cNvPr id="6187" name="Text Box 27"/>
            <p:cNvSpPr txBox="1">
              <a:spLocks noChangeArrowheads="1"/>
            </p:cNvSpPr>
            <p:nvPr/>
          </p:nvSpPr>
          <p:spPr bwMode="auto">
            <a:xfrm>
              <a:off x="102" y="1060"/>
              <a:ext cx="19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gemiddelde snelheid (in km/u)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88" name="Text Box 28"/>
            <p:cNvSpPr txBox="1">
              <a:spLocks noChangeArrowheads="1"/>
            </p:cNvSpPr>
            <p:nvPr/>
          </p:nvSpPr>
          <p:spPr bwMode="auto">
            <a:xfrm>
              <a:off x="113" y="1375"/>
              <a:ext cx="20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reistijd (in uur)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89" name="Text Box 29"/>
            <p:cNvSpPr txBox="1">
              <a:spLocks noChangeArrowheads="1"/>
            </p:cNvSpPr>
            <p:nvPr/>
          </p:nvSpPr>
          <p:spPr bwMode="auto">
            <a:xfrm>
              <a:off x="2496" y="1057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90" name="Text Box 30"/>
            <p:cNvSpPr txBox="1">
              <a:spLocks noChangeArrowheads="1"/>
            </p:cNvSpPr>
            <p:nvPr/>
          </p:nvSpPr>
          <p:spPr bwMode="auto">
            <a:xfrm>
              <a:off x="2863" y="1054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60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91" name="Text Box 31"/>
            <p:cNvSpPr txBox="1">
              <a:spLocks noChangeArrowheads="1"/>
            </p:cNvSpPr>
            <p:nvPr/>
          </p:nvSpPr>
          <p:spPr bwMode="auto">
            <a:xfrm>
              <a:off x="3222" y="1054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90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92" name="Text Box 32"/>
            <p:cNvSpPr txBox="1">
              <a:spLocks noChangeArrowheads="1"/>
            </p:cNvSpPr>
            <p:nvPr/>
          </p:nvSpPr>
          <p:spPr bwMode="auto">
            <a:xfrm>
              <a:off x="3538" y="1050"/>
              <a:ext cx="3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120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193" name="Text Box 33"/>
            <p:cNvSpPr txBox="1">
              <a:spLocks noChangeArrowheads="1"/>
            </p:cNvSpPr>
            <p:nvPr/>
          </p:nvSpPr>
          <p:spPr bwMode="auto">
            <a:xfrm>
              <a:off x="3894" y="1054"/>
              <a:ext cx="3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150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4211638" y="2917825"/>
            <a:ext cx="41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4787900" y="2917825"/>
            <a:ext cx="41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15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5364163" y="2917825"/>
            <a:ext cx="41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5889625" y="2924175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7,5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6546850" y="2917825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6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385763" y="1844675"/>
            <a:ext cx="603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 afstand Brussel-Praag is ongeveer 900 km. </a:t>
            </a:r>
            <a:r>
              <a:rPr lang="nl-BE">
                <a:latin typeface="Calibri" panose="020F0502020204030204" pitchFamily="34" charset="0"/>
              </a:rPr>
              <a:t>Vul de tabel aan.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287338" y="3940175"/>
            <a:ext cx="730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Twee grootheden zijn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omgekeerd evenredig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als er bij een toename van </a:t>
            </a:r>
          </a:p>
          <a:p>
            <a:pPr eaLnBrk="1" hangingPunct="1"/>
            <a:r>
              <a:rPr lang="nl-NL">
                <a:latin typeface="Calibri" panose="020F0502020204030204" pitchFamily="34" charset="0"/>
              </a:rPr>
              <a:t>de ene grootheid een gelijkmatige afname is van de andere grootheid.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323850" y="5734050"/>
            <a:ext cx="6696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Bij omgekeerd evenredige grootheden is het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product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de </a:t>
            </a:r>
          </a:p>
          <a:p>
            <a:pPr eaLnBrk="1" hangingPunct="1"/>
            <a:r>
              <a:rPr lang="nl-NL">
                <a:latin typeface="Calibri" panose="020F0502020204030204" pitchFamily="34" charset="0"/>
              </a:rPr>
              <a:t>overeenkomstige maatgetallen steeds gelijk (constant).</a:t>
            </a: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452438" y="4781550"/>
            <a:ext cx="2616200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Hoe minder…, hoe meer…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628650" y="6381750"/>
            <a:ext cx="3151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gemiddelde snelheid . reistijd =</a:t>
            </a:r>
            <a:r>
              <a:rPr lang="nl-BE"/>
              <a:t> </a:t>
            </a:r>
            <a:endParaRPr lang="nl-NL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3608388" y="638175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900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261938" y="3494088"/>
            <a:ext cx="149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5051425" y="5140325"/>
            <a:ext cx="2616200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Hoe meer…, hoe minder…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5544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Omgekeerd evenredige grootheden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8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8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Recht en omgekeerd evenredige grootheden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8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9" grpId="0"/>
      <p:bldP spid="21540" grpId="0"/>
      <p:bldP spid="21541" grpId="0"/>
      <p:bldP spid="21542" grpId="0"/>
      <p:bldP spid="21543" grpId="0"/>
      <p:bldP spid="21544" grpId="0"/>
      <p:bldP spid="21547" grpId="0"/>
      <p:bldP spid="21548" grpId="0"/>
      <p:bldP spid="21549" grpId="0" animBg="1"/>
      <p:bldP spid="21550" grpId="0"/>
      <p:bldP spid="21551" grpId="0"/>
      <p:bldP spid="21553" grpId="0"/>
      <p:bldP spid="21555" grpId="0" animBg="1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Group 3"/>
          <p:cNvGraphicFramePr>
            <a:graphicFrameLocks noGrp="1"/>
          </p:cNvGraphicFramePr>
          <p:nvPr>
            <p:ph idx="1"/>
          </p:nvPr>
        </p:nvGraphicFramePr>
        <p:xfrm>
          <a:off x="439738" y="2154238"/>
          <a:ext cx="6624637" cy="1036637"/>
        </p:xfrm>
        <a:graphic>
          <a:graphicData uri="http://schemas.openxmlformats.org/drawingml/2006/table">
            <a:tbl>
              <a:tblPr/>
              <a:tblGrid>
                <a:gridCol w="3744912"/>
                <a:gridCol w="573088"/>
                <a:gridCol w="579437"/>
                <a:gridCol w="574675"/>
                <a:gridCol w="576263"/>
                <a:gridCol w="576262"/>
              </a:tblGrid>
              <a:tr h="517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68313" y="2185988"/>
            <a:ext cx="6551612" cy="882650"/>
            <a:chOff x="102" y="1150"/>
            <a:chExt cx="4127" cy="556"/>
          </a:xfrm>
        </p:grpSpPr>
        <p:sp>
          <p:nvSpPr>
            <p:cNvPr id="7205" name="Text Box 27"/>
            <p:cNvSpPr txBox="1">
              <a:spLocks noChangeArrowheads="1"/>
            </p:cNvSpPr>
            <p:nvPr/>
          </p:nvSpPr>
          <p:spPr bwMode="auto">
            <a:xfrm>
              <a:off x="102" y="1160"/>
              <a:ext cx="19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gemiddelde snelheid (in km/u)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06" name="Text Box 28"/>
            <p:cNvSpPr txBox="1">
              <a:spLocks noChangeArrowheads="1"/>
            </p:cNvSpPr>
            <p:nvPr/>
          </p:nvSpPr>
          <p:spPr bwMode="auto">
            <a:xfrm>
              <a:off x="113" y="1475"/>
              <a:ext cx="20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reistijd (in uur)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07" name="Text Box 29"/>
            <p:cNvSpPr txBox="1">
              <a:spLocks noChangeArrowheads="1"/>
            </p:cNvSpPr>
            <p:nvPr/>
          </p:nvSpPr>
          <p:spPr bwMode="auto">
            <a:xfrm>
              <a:off x="2496" y="1157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08" name="Text Box 30"/>
            <p:cNvSpPr txBox="1">
              <a:spLocks noChangeArrowheads="1"/>
            </p:cNvSpPr>
            <p:nvPr/>
          </p:nvSpPr>
          <p:spPr bwMode="auto">
            <a:xfrm>
              <a:off x="2863" y="1154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60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09" name="Text Box 31"/>
            <p:cNvSpPr txBox="1">
              <a:spLocks noChangeArrowheads="1"/>
            </p:cNvSpPr>
            <p:nvPr/>
          </p:nvSpPr>
          <p:spPr bwMode="auto">
            <a:xfrm>
              <a:off x="3222" y="1154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90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0" name="Text Box 32"/>
            <p:cNvSpPr txBox="1">
              <a:spLocks noChangeArrowheads="1"/>
            </p:cNvSpPr>
            <p:nvPr/>
          </p:nvSpPr>
          <p:spPr bwMode="auto">
            <a:xfrm>
              <a:off x="3538" y="1150"/>
              <a:ext cx="3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120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1" name="Text Box 33"/>
            <p:cNvSpPr txBox="1">
              <a:spLocks noChangeArrowheads="1"/>
            </p:cNvSpPr>
            <p:nvPr/>
          </p:nvSpPr>
          <p:spPr bwMode="auto">
            <a:xfrm>
              <a:off x="3894" y="1154"/>
              <a:ext cx="3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150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2" name="Text Box 34"/>
            <p:cNvSpPr txBox="1">
              <a:spLocks noChangeArrowheads="1"/>
            </p:cNvSpPr>
            <p:nvPr/>
          </p:nvSpPr>
          <p:spPr bwMode="auto">
            <a:xfrm>
              <a:off x="2496" y="1475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3" name="Text Box 35"/>
            <p:cNvSpPr txBox="1">
              <a:spLocks noChangeArrowheads="1"/>
            </p:cNvSpPr>
            <p:nvPr/>
          </p:nvSpPr>
          <p:spPr bwMode="auto">
            <a:xfrm>
              <a:off x="2859" y="1475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4" name="Text Box 36"/>
            <p:cNvSpPr txBox="1">
              <a:spLocks noChangeArrowheads="1"/>
            </p:cNvSpPr>
            <p:nvPr/>
          </p:nvSpPr>
          <p:spPr bwMode="auto">
            <a:xfrm>
              <a:off x="3215" y="1475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5" name="Text Box 37"/>
            <p:cNvSpPr txBox="1">
              <a:spLocks noChangeArrowheads="1"/>
            </p:cNvSpPr>
            <p:nvPr/>
          </p:nvSpPr>
          <p:spPr bwMode="auto">
            <a:xfrm>
              <a:off x="3564" y="1475"/>
              <a:ext cx="2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7,5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216" name="Text Box 38"/>
            <p:cNvSpPr txBox="1">
              <a:spLocks noChangeArrowheads="1"/>
            </p:cNvSpPr>
            <p:nvPr/>
          </p:nvSpPr>
          <p:spPr bwMode="auto">
            <a:xfrm>
              <a:off x="3987" y="1475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6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307975" y="1693863"/>
            <a:ext cx="721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Breng de gegevens uit de tabel over in een assenstelsel en teken de grafiek.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5148263" y="4084638"/>
            <a:ext cx="3816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Bij omgekeerd evenredige grootheden is de grafiek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een deel van een hyperbool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5148263" y="3494088"/>
            <a:ext cx="149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0625"/>
            <a:ext cx="4446588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Omgekeerd evenredige grootheden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9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20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Recht en omgekeerd evenredige grootheden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0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23" name="Afbeelding 22" descr="02_grafiek_omgekeerd_evenredig_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221038"/>
            <a:ext cx="463867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fbeelding 23" descr="02_grafiek_omgekeerd_evenredig_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221038"/>
            <a:ext cx="463867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Afbeelding 24" descr="02_grafiek_omgekeerd_evenredig_0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221038"/>
            <a:ext cx="463867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Afbeelding 25" descr="02_grafiek_omgekeerd_evenredig_0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221038"/>
            <a:ext cx="463867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4" grpId="0"/>
      <p:bldP spid="24626" grpId="0"/>
      <p:bldP spid="21553" grpId="0"/>
      <p:bldP spid="348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Group 3"/>
          <p:cNvGraphicFramePr>
            <a:graphicFrameLocks noGrp="1"/>
          </p:cNvGraphicFramePr>
          <p:nvPr>
            <p:ph idx="1"/>
          </p:nvPr>
        </p:nvGraphicFramePr>
        <p:xfrm>
          <a:off x="395288" y="2781300"/>
          <a:ext cx="6121400" cy="1295400"/>
        </p:xfrm>
        <a:graphic>
          <a:graphicData uri="http://schemas.openxmlformats.org/drawingml/2006/table">
            <a:tbl>
              <a:tblPr/>
              <a:tblGrid>
                <a:gridCol w="2520950"/>
                <a:gridCol w="719137"/>
                <a:gridCol w="720725"/>
                <a:gridCol w="719138"/>
                <a:gridCol w="720725"/>
                <a:gridCol w="720725"/>
              </a:tblGrid>
              <a:tr h="661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47688" y="2919413"/>
            <a:ext cx="5824537" cy="1014412"/>
            <a:chOff x="174" y="1389"/>
            <a:chExt cx="3669" cy="639"/>
          </a:xfrm>
        </p:grpSpPr>
        <p:sp>
          <p:nvSpPr>
            <p:cNvPr id="8230" name="Text Box 27"/>
            <p:cNvSpPr txBox="1">
              <a:spLocks noChangeArrowheads="1"/>
            </p:cNvSpPr>
            <p:nvPr/>
          </p:nvSpPr>
          <p:spPr bwMode="auto">
            <a:xfrm>
              <a:off x="174" y="1389"/>
              <a:ext cx="10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aantal leerlingen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1" name="Text Box 28"/>
            <p:cNvSpPr txBox="1">
              <a:spLocks noChangeArrowheads="1"/>
            </p:cNvSpPr>
            <p:nvPr/>
          </p:nvSpPr>
          <p:spPr bwMode="auto">
            <a:xfrm>
              <a:off x="174" y="1794"/>
              <a:ext cx="9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reistijd (in uur)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2" name="Text Box 29"/>
            <p:cNvSpPr txBox="1">
              <a:spLocks noChangeArrowheads="1"/>
            </p:cNvSpPr>
            <p:nvPr/>
          </p:nvSpPr>
          <p:spPr bwMode="auto">
            <a:xfrm>
              <a:off x="1775" y="1389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3" name="Text Box 30"/>
            <p:cNvSpPr txBox="1">
              <a:spLocks noChangeArrowheads="1"/>
            </p:cNvSpPr>
            <p:nvPr/>
          </p:nvSpPr>
          <p:spPr bwMode="auto">
            <a:xfrm>
              <a:off x="2222" y="1389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4" name="Text Box 31"/>
            <p:cNvSpPr txBox="1">
              <a:spLocks noChangeArrowheads="1"/>
            </p:cNvSpPr>
            <p:nvPr/>
          </p:nvSpPr>
          <p:spPr bwMode="auto">
            <a:xfrm>
              <a:off x="2678" y="1389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35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5" name="Text Box 32"/>
            <p:cNvSpPr txBox="1">
              <a:spLocks noChangeArrowheads="1"/>
            </p:cNvSpPr>
            <p:nvPr/>
          </p:nvSpPr>
          <p:spPr bwMode="auto">
            <a:xfrm>
              <a:off x="3138" y="1389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40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6" name="Text Box 33"/>
            <p:cNvSpPr txBox="1">
              <a:spLocks noChangeArrowheads="1"/>
            </p:cNvSpPr>
            <p:nvPr/>
          </p:nvSpPr>
          <p:spPr bwMode="auto">
            <a:xfrm>
              <a:off x="3576" y="1389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45</a:t>
              </a:r>
              <a:endParaRPr lang="nl-NL">
                <a:latin typeface="Calibri" panose="020F0502020204030204" pitchFamily="34" charset="0"/>
              </a:endParaRPr>
            </a:p>
          </p:txBody>
        </p:sp>
        <p:grpSp>
          <p:nvGrpSpPr>
            <p:cNvPr id="8237" name="Group 45"/>
            <p:cNvGrpSpPr>
              <a:grpSpLocks/>
            </p:cNvGrpSpPr>
            <p:nvPr/>
          </p:nvGrpSpPr>
          <p:grpSpPr bwMode="auto">
            <a:xfrm>
              <a:off x="1774" y="1797"/>
              <a:ext cx="2069" cy="231"/>
              <a:chOff x="1774" y="1797"/>
              <a:chExt cx="2069" cy="231"/>
            </a:xfrm>
          </p:grpSpPr>
          <p:sp>
            <p:nvSpPr>
              <p:cNvPr id="8238" name="Text Box 35"/>
              <p:cNvSpPr txBox="1">
                <a:spLocks noChangeArrowheads="1"/>
              </p:cNvSpPr>
              <p:nvPr/>
            </p:nvSpPr>
            <p:spPr bwMode="auto">
              <a:xfrm>
                <a:off x="1774" y="1797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10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8239" name="Text Box 36"/>
              <p:cNvSpPr txBox="1">
                <a:spLocks noChangeArrowheads="1"/>
              </p:cNvSpPr>
              <p:nvPr/>
            </p:nvSpPr>
            <p:spPr bwMode="auto">
              <a:xfrm>
                <a:off x="2224" y="1797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10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8240" name="Text Box 37"/>
              <p:cNvSpPr txBox="1">
                <a:spLocks noChangeArrowheads="1"/>
              </p:cNvSpPr>
              <p:nvPr/>
            </p:nvSpPr>
            <p:spPr bwMode="auto">
              <a:xfrm>
                <a:off x="2675" y="1797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10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8241" name="Text Box 38"/>
              <p:cNvSpPr txBox="1">
                <a:spLocks noChangeArrowheads="1"/>
              </p:cNvSpPr>
              <p:nvPr/>
            </p:nvSpPr>
            <p:spPr bwMode="auto">
              <a:xfrm>
                <a:off x="3132" y="1797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10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8242" name="Text Box 39"/>
              <p:cNvSpPr txBox="1">
                <a:spLocks noChangeArrowheads="1"/>
              </p:cNvSpPr>
              <p:nvPr/>
            </p:nvSpPr>
            <p:spPr bwMode="auto">
              <a:xfrm>
                <a:off x="3581" y="1797"/>
                <a:ext cx="26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10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23850" y="1838325"/>
            <a:ext cx="7586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 leerlingen van het tweede jaar gaan op skivakantie naar Oostenrijk.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323850" y="2270125"/>
            <a:ext cx="438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Bekijk de gegevens in de onderstaande tabel.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323850" y="4308475"/>
            <a:ext cx="3783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Zijn deze grootheden recht evenredig?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290513" y="5583238"/>
            <a:ext cx="4352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Zijn deze grootheden omgekeerd evenredig?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03213" y="6086475"/>
            <a:ext cx="681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Neen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306388" y="4762500"/>
            <a:ext cx="48117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sz="2000">
                <a:latin typeface="Verdana" panose="020B0604030504040204" pitchFamily="34" charset="0"/>
              </a:rPr>
              <a:t>      </a:t>
            </a:r>
            <a:r>
              <a:rPr lang="nl-NL">
                <a:latin typeface="Calibri" panose="020F0502020204030204" pitchFamily="34" charset="0"/>
              </a:rPr>
              <a:t>want het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quotiënt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de overeenkomstige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maatgetallen </a:t>
            </a:r>
            <a:r>
              <a:rPr lang="nl-BE">
                <a:latin typeface="Calibri" panose="020F0502020204030204" pitchFamily="34" charset="0"/>
              </a:rPr>
              <a:t>is niet gelijk (constant).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06388" y="6048375"/>
            <a:ext cx="47386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sz="2000">
                <a:latin typeface="Verdana" panose="020B0604030504040204" pitchFamily="34" charset="0"/>
              </a:rPr>
              <a:t>      </a:t>
            </a:r>
            <a:r>
              <a:rPr lang="nl-NL">
                <a:latin typeface="Calibri" panose="020F0502020204030204" pitchFamily="34" charset="0"/>
              </a:rPr>
              <a:t>want het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product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de overeenkomstige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maatgetallen </a:t>
            </a:r>
            <a:r>
              <a:rPr lang="nl-BE">
                <a:latin typeface="Calibri" panose="020F0502020204030204" pitchFamily="34" charset="0"/>
              </a:rPr>
              <a:t>is niet gelijk (constant).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301625" y="4797425"/>
            <a:ext cx="681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Neen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0625"/>
            <a:ext cx="28511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Niet evenredige grootheden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8227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822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Recht en omgekeerd evenredige grootheden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2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4" grpId="0"/>
      <p:bldP spid="23595" grpId="0"/>
      <p:bldP spid="23598" grpId="0"/>
      <p:bldP spid="23599" grpId="0"/>
      <p:bldP spid="23601" grpId="0"/>
      <p:bldP spid="23602" grpId="0"/>
      <p:bldP spid="23603" grpId="0"/>
      <p:bldP spid="23604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504</Words>
  <Application>Microsoft Office PowerPoint</Application>
  <PresentationFormat>Diavoorstelling (4:3)</PresentationFormat>
  <Paragraphs>150</Paragraphs>
  <Slides>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Impact</vt:lpstr>
      <vt:lpstr>Verdana</vt:lpstr>
      <vt:lpstr>Standaardontwerp</vt:lpstr>
      <vt:lpstr>Microsoft Vergelijking 3.0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38</cp:revision>
  <dcterms:created xsi:type="dcterms:W3CDTF">2009-11-24T15:08:55Z</dcterms:created>
  <dcterms:modified xsi:type="dcterms:W3CDTF">2013-12-06T12:46:04Z</dcterms:modified>
</cp:coreProperties>
</file>