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66" r:id="rId5"/>
    <p:sldId id="267" r:id="rId6"/>
    <p:sldId id="259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E9ECF6"/>
    <a:srgbClr val="006600"/>
    <a:srgbClr val="660066"/>
    <a:srgbClr val="86E7FA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30376D-99FA-4F68-AFE2-C2A4086F619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839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BF4B6-EAFB-4043-BDE8-2A52B295D6D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350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7AB23-5BEC-47EE-A33C-E5BBE33CC83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480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B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8F384A-CEBF-4CB1-8B7A-244A0B7BD93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473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61FF3E-6481-4035-8272-9C5E226F44B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485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1DC36-9B7B-43BB-9287-2354B7302F9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056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3ADD0-A777-4DF8-9BB7-CB745EB928E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13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2EF66-3D5C-4FB0-BDF2-0C706644D8B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94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0B011-F02E-41A2-A142-1143151AC51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981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3C051D-1FDA-41FA-AAB2-002B3E5E9F9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7080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C1BA0-D913-41BD-94E2-B7466C41CD0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36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84BBC-B34A-49E4-BB3C-37602236310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041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DCBC6-3F04-4441-A720-7CD6F17613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33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CB0A9E-1A2B-4C95-863A-27F1FFF6737F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oleObject" Target="../embeddings/oleObject3.bin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1.pn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20.png"/><Relationship Id="rId15" Type="http://schemas.openxmlformats.org/officeDocument/2006/relationships/oleObject" Target="../embeddings/oleObject4.bin"/><Relationship Id="rId10" Type="http://schemas.openxmlformats.org/officeDocument/2006/relationships/image" Target="../media/image14.wmf"/><Relationship Id="rId4" Type="http://schemas.openxmlformats.org/officeDocument/2006/relationships/image" Target="../media/image19.png"/><Relationship Id="rId9" Type="http://schemas.openxmlformats.org/officeDocument/2006/relationships/oleObject" Target="../embeddings/oleObject1.bin"/><Relationship Id="rId1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Strook- en schijfdiagrammen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3077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3079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0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1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2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3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4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5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3086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7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3088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89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0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1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2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3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4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3095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3096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3097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3098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00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078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G15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36550" y="3278188"/>
            <a:ext cx="149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Wiskundetaal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323850" y="3783013"/>
            <a:ext cx="5764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In een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strookdiagram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stelt één volledige strook 100 % voor.</a:t>
            </a: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296863" y="4221163"/>
            <a:ext cx="3627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Deze strook wordt verdeeld in delen.</a:t>
            </a:r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311150" y="4492625"/>
            <a:ext cx="8353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De lengte van elk deel is recht evenredig met het percentage van het gegeven.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23850" y="1844675"/>
            <a:ext cx="8640763" cy="1244600"/>
            <a:chOff x="204" y="523"/>
            <a:chExt cx="5443" cy="784"/>
          </a:xfrm>
        </p:grpSpPr>
        <p:sp>
          <p:nvSpPr>
            <p:cNvPr id="4111" name="Text Box 68"/>
            <p:cNvSpPr txBox="1">
              <a:spLocks noChangeArrowheads="1"/>
            </p:cNvSpPr>
            <p:nvPr/>
          </p:nvSpPr>
          <p:spPr bwMode="auto">
            <a:xfrm>
              <a:off x="204" y="523"/>
              <a:ext cx="54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Een enquête over waar de jongeren studeren gaf het volgende resultaat:</a:t>
              </a:r>
            </a:p>
          </p:txBody>
        </p:sp>
        <p:sp>
          <p:nvSpPr>
            <p:cNvPr id="4112" name="Text Box 69"/>
            <p:cNvSpPr txBox="1">
              <a:spLocks noChangeArrowheads="1"/>
            </p:cNvSpPr>
            <p:nvPr/>
          </p:nvSpPr>
          <p:spPr bwMode="auto">
            <a:xfrm>
              <a:off x="295" y="730"/>
              <a:ext cx="3215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Char char="•"/>
              </a:pPr>
              <a:r>
                <a:rPr lang="nl-BE">
                  <a:latin typeface="Calibri" panose="020F0502020204030204" pitchFamily="34" charset="0"/>
                </a:rPr>
                <a:t> 20 % van de jongeren studeert in de keuken;</a:t>
              </a:r>
            </a:p>
            <a:p>
              <a:pPr eaLnBrk="1" hangingPunct="1">
                <a:buFontTx/>
                <a:buChar char="•"/>
              </a:pPr>
              <a:r>
                <a:rPr lang="nl-BE">
                  <a:latin typeface="Calibri" panose="020F0502020204030204" pitchFamily="34" charset="0"/>
                </a:rPr>
                <a:t> 30 % van de jongeren studeert in de living;</a:t>
              </a:r>
            </a:p>
            <a:p>
              <a:pPr eaLnBrk="1" hangingPunct="1">
                <a:buFontTx/>
                <a:buChar char="•"/>
              </a:pPr>
              <a:r>
                <a:rPr lang="nl-BE">
                  <a:latin typeface="Calibri" panose="020F0502020204030204" pitchFamily="34" charset="0"/>
                </a:rPr>
                <a:t> 50 % van de jongeren studeert op de eigen kamer.</a:t>
              </a:r>
              <a:r>
                <a:rPr lang="nl-BE"/>
                <a:t> </a:t>
              </a:r>
              <a:endParaRPr lang="nl-NL"/>
            </a:p>
          </p:txBody>
        </p:sp>
      </p:grpSp>
      <p:sp>
        <p:nvSpPr>
          <p:cNvPr id="5191" name="Rectangle 71"/>
          <p:cNvSpPr>
            <a:spLocks noChangeArrowheads="1"/>
          </p:cNvSpPr>
          <p:nvPr/>
        </p:nvSpPr>
        <p:spPr bwMode="auto">
          <a:xfrm>
            <a:off x="323850" y="5013325"/>
            <a:ext cx="6662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Bij elk deel vermeld je de overeenstemmende rubriek en het procent.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15843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Strookdiagram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10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410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Strook- en schijfdiagrammen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1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17" name="Afbeelding 16" descr="01_strookdiagram_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5786438"/>
            <a:ext cx="718978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Afbeelding 17" descr="01_strookdiagram_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5786438"/>
            <a:ext cx="718978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Afbeelding 18" descr="01_strookdiagram_0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5786438"/>
            <a:ext cx="718978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41" grpId="0"/>
      <p:bldP spid="5142" grpId="0"/>
      <p:bldP spid="5150" grpId="0"/>
      <p:bldP spid="5191" grpId="0"/>
      <p:bldP spid="348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11" name="Group 115"/>
          <p:cNvGraphicFramePr>
            <a:graphicFrameLocks noGrp="1"/>
          </p:cNvGraphicFramePr>
          <p:nvPr>
            <p:ph sz="quarter" idx="1"/>
          </p:nvPr>
        </p:nvGraphicFramePr>
        <p:xfrm>
          <a:off x="1403350" y="2852738"/>
          <a:ext cx="3529013" cy="1036637"/>
        </p:xfrm>
        <a:graphic>
          <a:graphicData uri="http://schemas.openxmlformats.org/drawingml/2006/table">
            <a:tbl>
              <a:tblPr/>
              <a:tblGrid>
                <a:gridCol w="863600"/>
                <a:gridCol w="865188"/>
                <a:gridCol w="935037"/>
                <a:gridCol w="865188"/>
              </a:tblGrid>
              <a:tr h="517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03" name="Group 107"/>
          <p:cNvGraphicFramePr>
            <a:graphicFrameLocks noGrp="1"/>
          </p:cNvGraphicFramePr>
          <p:nvPr>
            <p:ph sz="quarter" idx="2"/>
          </p:nvPr>
        </p:nvGraphicFramePr>
        <p:xfrm>
          <a:off x="468313" y="4365625"/>
          <a:ext cx="4464050" cy="533400"/>
        </p:xfrm>
        <a:graphic>
          <a:graphicData uri="http://schemas.openxmlformats.org/drawingml/2006/table">
            <a:tbl>
              <a:tblPr/>
              <a:tblGrid>
                <a:gridCol w="935037"/>
                <a:gridCol w="865188"/>
                <a:gridCol w="863600"/>
                <a:gridCol w="935037"/>
                <a:gridCol w="865188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202" name="Group 106"/>
          <p:cNvGraphicFramePr>
            <a:graphicFrameLocks noGrp="1"/>
          </p:cNvGraphicFramePr>
          <p:nvPr>
            <p:ph sz="quarter" idx="3"/>
          </p:nvPr>
        </p:nvGraphicFramePr>
        <p:xfrm>
          <a:off x="468313" y="3860800"/>
          <a:ext cx="4464050" cy="517525"/>
        </p:xfrm>
        <a:graphic>
          <a:graphicData uri="http://schemas.openxmlformats.org/drawingml/2006/table">
            <a:tbl>
              <a:tblPr/>
              <a:tblGrid>
                <a:gridCol w="935037"/>
                <a:gridCol w="865188"/>
                <a:gridCol w="863600"/>
                <a:gridCol w="935037"/>
                <a:gridCol w="865188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565775" y="1484313"/>
            <a:ext cx="13827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Stappenplan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23850" y="1844675"/>
            <a:ext cx="48244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Aan 80 leerlingen van het tweede jaar wordt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gevraagd welk merk gsm ze hebben.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Het resultaat van de bevraging vind je in de tabel.</a:t>
            </a:r>
          </a:p>
        </p:txBody>
      </p:sp>
      <p:graphicFrame>
        <p:nvGraphicFramePr>
          <p:cNvPr id="6299" name="Group 155"/>
          <p:cNvGraphicFramePr>
            <a:graphicFrameLocks noGrp="1"/>
          </p:cNvGraphicFramePr>
          <p:nvPr>
            <p:ph sz="quarter" idx="4"/>
          </p:nvPr>
        </p:nvGraphicFramePr>
        <p:xfrm>
          <a:off x="466725" y="2852738"/>
          <a:ext cx="936625" cy="1036637"/>
        </p:xfrm>
        <a:graphic>
          <a:graphicData uri="http://schemas.openxmlformats.org/drawingml/2006/table">
            <a:tbl>
              <a:tblPr/>
              <a:tblGrid>
                <a:gridCol w="936625"/>
              </a:tblGrid>
              <a:tr h="517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20"/>
          <p:cNvGrpSpPr>
            <a:grpSpLocks/>
          </p:cNvGrpSpPr>
          <p:nvPr/>
        </p:nvGrpSpPr>
        <p:grpSpPr bwMode="auto">
          <a:xfrm>
            <a:off x="1423988" y="2924175"/>
            <a:ext cx="3468687" cy="876300"/>
            <a:chOff x="776" y="1239"/>
            <a:chExt cx="2185" cy="552"/>
          </a:xfrm>
        </p:grpSpPr>
        <p:sp>
          <p:nvSpPr>
            <p:cNvPr id="5203" name="Text Box 174"/>
            <p:cNvSpPr txBox="1">
              <a:spLocks noChangeArrowheads="1"/>
            </p:cNvSpPr>
            <p:nvPr/>
          </p:nvSpPr>
          <p:spPr bwMode="auto">
            <a:xfrm>
              <a:off x="776" y="1246"/>
              <a:ext cx="4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Nokia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204" name="Text Box 175"/>
            <p:cNvSpPr txBox="1">
              <a:spLocks noChangeArrowheads="1"/>
            </p:cNvSpPr>
            <p:nvPr/>
          </p:nvSpPr>
          <p:spPr bwMode="auto">
            <a:xfrm>
              <a:off x="1987" y="1239"/>
              <a:ext cx="2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LG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205" name="Text Box 176"/>
            <p:cNvSpPr txBox="1">
              <a:spLocks noChangeArrowheads="1"/>
            </p:cNvSpPr>
            <p:nvPr/>
          </p:nvSpPr>
          <p:spPr bwMode="auto">
            <a:xfrm>
              <a:off x="1268" y="1246"/>
              <a:ext cx="5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Medion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206" name="Text Box 177"/>
            <p:cNvSpPr txBox="1">
              <a:spLocks noChangeArrowheads="1"/>
            </p:cNvSpPr>
            <p:nvPr/>
          </p:nvSpPr>
          <p:spPr bwMode="auto">
            <a:xfrm>
              <a:off x="2416" y="1244"/>
              <a:ext cx="5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Andere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207" name="Text Box 178"/>
            <p:cNvSpPr txBox="1">
              <a:spLocks noChangeArrowheads="1"/>
            </p:cNvSpPr>
            <p:nvPr/>
          </p:nvSpPr>
          <p:spPr bwMode="auto">
            <a:xfrm>
              <a:off x="2563" y="1560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14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208" name="Text Box 179"/>
            <p:cNvSpPr txBox="1">
              <a:spLocks noChangeArrowheads="1"/>
            </p:cNvSpPr>
            <p:nvPr/>
          </p:nvSpPr>
          <p:spPr bwMode="auto">
            <a:xfrm>
              <a:off x="1980" y="1556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26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209" name="Text Box 180"/>
            <p:cNvSpPr txBox="1">
              <a:spLocks noChangeArrowheads="1"/>
            </p:cNvSpPr>
            <p:nvPr/>
          </p:nvSpPr>
          <p:spPr bwMode="auto">
            <a:xfrm>
              <a:off x="870" y="1556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210" name="Text Box 181"/>
            <p:cNvSpPr txBox="1">
              <a:spLocks noChangeArrowheads="1"/>
            </p:cNvSpPr>
            <p:nvPr/>
          </p:nvSpPr>
          <p:spPr bwMode="auto">
            <a:xfrm>
              <a:off x="1422" y="1556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10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6327" name="Rectangle 183"/>
          <p:cNvSpPr>
            <a:spLocks noChangeArrowheads="1"/>
          </p:cNvSpPr>
          <p:nvPr/>
        </p:nvSpPr>
        <p:spPr bwMode="auto">
          <a:xfrm>
            <a:off x="5526088" y="1916113"/>
            <a:ext cx="34385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</a:t>
            </a:r>
            <a:r>
              <a:rPr lang="nl-NL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NL">
                <a:latin typeface="Calibri" panose="020F0502020204030204" pitchFamily="34" charset="0"/>
              </a:rPr>
              <a:t>Breng de gegevens die je wilt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voorstellen samen in een tabel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en laat de eerste kolom vrij.</a:t>
            </a:r>
          </a:p>
        </p:txBody>
      </p:sp>
      <p:sp>
        <p:nvSpPr>
          <p:cNvPr id="6328" name="Rectangle 184"/>
          <p:cNvSpPr>
            <a:spLocks noChangeArrowheads="1"/>
          </p:cNvSpPr>
          <p:nvPr/>
        </p:nvSpPr>
        <p:spPr bwMode="auto">
          <a:xfrm>
            <a:off x="5508625" y="2781300"/>
            <a:ext cx="3384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</a:t>
            </a:r>
            <a:r>
              <a:rPr lang="nl-NL">
                <a:latin typeface="Calibri" panose="020F0502020204030204" pitchFamily="34" charset="0"/>
              </a:rPr>
              <a:t> Plaats het </a:t>
            </a:r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totaal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alle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gegevens in de eerste kolom.</a:t>
            </a:r>
          </a:p>
        </p:txBody>
      </p:sp>
      <p:grpSp>
        <p:nvGrpSpPr>
          <p:cNvPr id="3" name="Group 187"/>
          <p:cNvGrpSpPr>
            <a:grpSpLocks/>
          </p:cNvGrpSpPr>
          <p:nvPr/>
        </p:nvGrpSpPr>
        <p:grpSpPr bwMode="auto">
          <a:xfrm>
            <a:off x="546100" y="2924175"/>
            <a:ext cx="763588" cy="865188"/>
            <a:chOff x="148" y="1239"/>
            <a:chExt cx="481" cy="545"/>
          </a:xfrm>
        </p:grpSpPr>
        <p:sp>
          <p:nvSpPr>
            <p:cNvPr id="5201" name="Text Box 185"/>
            <p:cNvSpPr txBox="1">
              <a:spLocks noChangeArrowheads="1"/>
            </p:cNvSpPr>
            <p:nvPr/>
          </p:nvSpPr>
          <p:spPr bwMode="auto">
            <a:xfrm>
              <a:off x="148" y="1239"/>
              <a:ext cx="4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Totaal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202" name="Text Box 186"/>
            <p:cNvSpPr txBox="1">
              <a:spLocks noChangeArrowheads="1"/>
            </p:cNvSpPr>
            <p:nvPr/>
          </p:nvSpPr>
          <p:spPr bwMode="auto">
            <a:xfrm>
              <a:off x="246" y="1553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>
                  <a:solidFill>
                    <a:srgbClr val="0000FF"/>
                  </a:solidFill>
                  <a:latin typeface="Calibri" panose="020F0502020204030204" pitchFamily="34" charset="0"/>
                </a:rPr>
                <a:t>80</a:t>
              </a:r>
              <a:endParaRPr lang="nl-NL" b="1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6332" name="Rectangle 188"/>
          <p:cNvSpPr>
            <a:spLocks noChangeArrowheads="1"/>
          </p:cNvSpPr>
          <p:nvPr/>
        </p:nvSpPr>
        <p:spPr bwMode="auto">
          <a:xfrm>
            <a:off x="5775325" y="3357563"/>
            <a:ext cx="30448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Dit totaal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stemt overeen met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het </a:t>
            </a:r>
            <a:r>
              <a:rPr lang="nl-NL" b="1">
                <a:solidFill>
                  <a:srgbClr val="660066"/>
                </a:solidFill>
                <a:latin typeface="Calibri" panose="020F0502020204030204" pitchFamily="34" charset="0"/>
              </a:rPr>
              <a:t>totaal aantal cm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je strookdiagram.</a:t>
            </a:r>
          </a:p>
        </p:txBody>
      </p:sp>
      <p:sp>
        <p:nvSpPr>
          <p:cNvPr id="6347" name="Text Box 203"/>
          <p:cNvSpPr txBox="1">
            <a:spLocks noChangeArrowheads="1"/>
          </p:cNvSpPr>
          <p:nvPr/>
        </p:nvSpPr>
        <p:spPr bwMode="auto">
          <a:xfrm>
            <a:off x="550863" y="3933825"/>
            <a:ext cx="7477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10 cm</a:t>
            </a:r>
            <a:endParaRPr lang="nl-NL" b="1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6348" name="Rectangle 204"/>
          <p:cNvSpPr>
            <a:spLocks noChangeArrowheads="1"/>
          </p:cNvSpPr>
          <p:nvPr/>
        </p:nvSpPr>
        <p:spPr bwMode="auto">
          <a:xfrm>
            <a:off x="5508625" y="4221163"/>
            <a:ext cx="36004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</a:t>
            </a:r>
            <a:r>
              <a:rPr lang="nl-NL">
                <a:latin typeface="Calibri" panose="020F0502020204030204" pitchFamily="34" charset="0"/>
              </a:rPr>
              <a:t> Reken de verschillende aantallen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om naar het juiste aantal cm.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Steun op de recht evenredigheid.</a:t>
            </a:r>
          </a:p>
        </p:txBody>
      </p:sp>
      <p:sp>
        <p:nvSpPr>
          <p:cNvPr id="6351" name="Text Box 207"/>
          <p:cNvSpPr txBox="1">
            <a:spLocks noChangeArrowheads="1"/>
          </p:cNvSpPr>
          <p:nvPr/>
        </p:nvSpPr>
        <p:spPr bwMode="auto">
          <a:xfrm>
            <a:off x="1370013" y="3933825"/>
            <a:ext cx="92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3,75 cm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365" name="Text Box 221"/>
          <p:cNvSpPr txBox="1">
            <a:spLocks noChangeArrowheads="1"/>
          </p:cNvSpPr>
          <p:nvPr/>
        </p:nvSpPr>
        <p:spPr bwMode="auto">
          <a:xfrm>
            <a:off x="2228850" y="3933825"/>
            <a:ext cx="92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1,25 cm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366" name="Text Box 222"/>
          <p:cNvSpPr txBox="1">
            <a:spLocks noChangeArrowheads="1"/>
          </p:cNvSpPr>
          <p:nvPr/>
        </p:nvSpPr>
        <p:spPr bwMode="auto">
          <a:xfrm>
            <a:off x="3148013" y="3933825"/>
            <a:ext cx="92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3,25 cm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367" name="Text Box 223"/>
          <p:cNvSpPr txBox="1">
            <a:spLocks noChangeArrowheads="1"/>
          </p:cNvSpPr>
          <p:nvPr/>
        </p:nvSpPr>
        <p:spPr bwMode="auto">
          <a:xfrm>
            <a:off x="4022725" y="3933825"/>
            <a:ext cx="92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1,75 cm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368" name="Rectangle 224"/>
          <p:cNvSpPr>
            <a:spLocks noChangeArrowheads="1"/>
          </p:cNvSpPr>
          <p:nvPr/>
        </p:nvSpPr>
        <p:spPr bwMode="auto">
          <a:xfrm>
            <a:off x="5508625" y="5113338"/>
            <a:ext cx="3492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</a:t>
            </a:r>
            <a:r>
              <a:rPr lang="nl-NL">
                <a:latin typeface="Calibri" panose="020F0502020204030204" pitchFamily="34" charset="0"/>
              </a:rPr>
              <a:t> Teken het strookdiagram.</a:t>
            </a:r>
          </a:p>
        </p:txBody>
      </p:sp>
      <p:sp>
        <p:nvSpPr>
          <p:cNvPr id="6369" name="Rectangle 225"/>
          <p:cNvSpPr>
            <a:spLocks noChangeArrowheads="1"/>
          </p:cNvSpPr>
          <p:nvPr/>
        </p:nvSpPr>
        <p:spPr bwMode="auto">
          <a:xfrm>
            <a:off x="5508625" y="5445125"/>
            <a:ext cx="36353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</a:t>
            </a:r>
            <a:r>
              <a:rPr lang="nl-NL">
                <a:latin typeface="Calibri" panose="020F0502020204030204" pitchFamily="34" charset="0"/>
              </a:rPr>
              <a:t> Reken uit hoeveel </a:t>
            </a:r>
            <a:r>
              <a:rPr lang="nl-NL" b="1">
                <a:solidFill>
                  <a:srgbClr val="006600"/>
                </a:solidFill>
                <a:latin typeface="Calibri" panose="020F0502020204030204" pitchFamily="34" charset="0"/>
              </a:rPr>
              <a:t>procent</a:t>
            </a:r>
            <a:r>
              <a:rPr lang="nl-NL">
                <a:latin typeface="Calibri" panose="020F0502020204030204" pitchFamily="34" charset="0"/>
              </a:rPr>
              <a:t> elk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aantal is.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Steun op de recht evenredigheid.</a:t>
            </a:r>
          </a:p>
        </p:txBody>
      </p:sp>
      <p:sp>
        <p:nvSpPr>
          <p:cNvPr id="6384" name="Text Box 240"/>
          <p:cNvSpPr txBox="1">
            <a:spLocks noChangeArrowheads="1"/>
          </p:cNvSpPr>
          <p:nvPr/>
        </p:nvSpPr>
        <p:spPr bwMode="auto">
          <a:xfrm>
            <a:off x="550863" y="4437063"/>
            <a:ext cx="7508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006600"/>
                </a:solidFill>
                <a:latin typeface="Calibri" panose="020F0502020204030204" pitchFamily="34" charset="0"/>
              </a:rPr>
              <a:t>100 %</a:t>
            </a:r>
            <a:endParaRPr lang="nl-NL" b="1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6385" name="Text Box 241"/>
          <p:cNvSpPr txBox="1">
            <a:spLocks noChangeArrowheads="1"/>
          </p:cNvSpPr>
          <p:nvPr/>
        </p:nvSpPr>
        <p:spPr bwMode="auto">
          <a:xfrm>
            <a:off x="1420813" y="4437063"/>
            <a:ext cx="804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37,5 %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386" name="Text Box 242"/>
          <p:cNvSpPr txBox="1">
            <a:spLocks noChangeArrowheads="1"/>
          </p:cNvSpPr>
          <p:nvPr/>
        </p:nvSpPr>
        <p:spPr bwMode="auto">
          <a:xfrm>
            <a:off x="2279650" y="4437063"/>
            <a:ext cx="804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12,5 %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387" name="Text Box 243"/>
          <p:cNvSpPr txBox="1">
            <a:spLocks noChangeArrowheads="1"/>
          </p:cNvSpPr>
          <p:nvPr/>
        </p:nvSpPr>
        <p:spPr bwMode="auto">
          <a:xfrm>
            <a:off x="3184525" y="4437063"/>
            <a:ext cx="804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32,5 %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388" name="Text Box 244"/>
          <p:cNvSpPr txBox="1">
            <a:spLocks noChangeArrowheads="1"/>
          </p:cNvSpPr>
          <p:nvPr/>
        </p:nvSpPr>
        <p:spPr bwMode="auto">
          <a:xfrm>
            <a:off x="4094163" y="4437063"/>
            <a:ext cx="804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17,5 %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389" name="Rectangle 245"/>
          <p:cNvSpPr>
            <a:spLocks noChangeArrowheads="1"/>
          </p:cNvSpPr>
          <p:nvPr/>
        </p:nvSpPr>
        <p:spPr bwMode="auto">
          <a:xfrm>
            <a:off x="5508625" y="6316663"/>
            <a:ext cx="3384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</a:t>
            </a:r>
            <a:r>
              <a:rPr lang="nl-NL">
                <a:latin typeface="Calibri" panose="020F0502020204030204" pitchFamily="34" charset="0"/>
              </a:rPr>
              <a:t> Noteer de procenten op je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strookdiagram.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2795588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strookdiagram tekenen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9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9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Strook- en schijfdiagrammen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20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42" name="Afbeelding 41" descr="02_strookdiagram_dia-2_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411788"/>
            <a:ext cx="45529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Afbeelding 42" descr="02_strookdiagram_dia-2_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411788"/>
            <a:ext cx="45529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Afbeelding 43" descr="02_strookdiagram_dia-2_0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411788"/>
            <a:ext cx="45529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Afbeelding 44" descr="02_strookdiagram_dia-2_0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411788"/>
            <a:ext cx="45529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49" grpId="0" autoUpdateAnimBg="0"/>
      <p:bldP spid="6327" grpId="0" autoUpdateAnimBg="0"/>
      <p:bldP spid="6328" grpId="0" autoUpdateAnimBg="0"/>
      <p:bldP spid="6332" grpId="0" autoUpdateAnimBg="0"/>
      <p:bldP spid="6347" grpId="0" autoUpdateAnimBg="0"/>
      <p:bldP spid="6348" grpId="0" autoUpdateAnimBg="0"/>
      <p:bldP spid="6351" grpId="0" autoUpdateAnimBg="0"/>
      <p:bldP spid="6365" grpId="0" autoUpdateAnimBg="0"/>
      <p:bldP spid="6366" grpId="0" autoUpdateAnimBg="0"/>
      <p:bldP spid="6367" grpId="0" autoUpdateAnimBg="0"/>
      <p:bldP spid="6368" grpId="0" autoUpdateAnimBg="0"/>
      <p:bldP spid="6369" grpId="0" autoUpdateAnimBg="0"/>
      <p:bldP spid="6384" grpId="0" autoUpdateAnimBg="0"/>
      <p:bldP spid="6385" grpId="0" autoUpdateAnimBg="0"/>
      <p:bldP spid="6386" grpId="0" autoUpdateAnimBg="0"/>
      <p:bldP spid="6387" grpId="0" autoUpdateAnimBg="0"/>
      <p:bldP spid="6388" grpId="0" autoUpdateAnimBg="0"/>
      <p:bldP spid="6389" grpId="0" autoUpdateAnimBg="0"/>
      <p:bldP spid="348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508625" y="2774950"/>
            <a:ext cx="1498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Wiskundetaal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489575" y="3292475"/>
            <a:ext cx="31257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In een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schijfdiagram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wordt een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cirkel verdeeld in sectoren.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494338" y="4076700"/>
            <a:ext cx="354171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De grootte van de middelpuntshoek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van elke sector is recht evenredig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met het percentage van elk deel.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23850" y="1924050"/>
            <a:ext cx="50403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Op de sportdag kiest 70 % van de leerlingen voor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watersporten en 30 % voor indoorsporten.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5497513" y="5157788"/>
            <a:ext cx="27876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Bij elk deel vermeld je de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overeenstemmende rubriek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en het procent.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14747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Schijfdiagram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52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5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Strook- en schijfdiagrammen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6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12" name="Afbeelding 11" descr="03_schijfdiagram_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000375"/>
            <a:ext cx="4594225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Afbeelding 12" descr="03_schijfdiagram_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000375"/>
            <a:ext cx="4594225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Afbeelding 13" descr="03_schijfdiagram_0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000375"/>
            <a:ext cx="4594225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Afbeelding 14" descr="03_schijfdiagram_0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000375"/>
            <a:ext cx="4594225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Afbeelding 15" descr="03_schijfdiagram_05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000375"/>
            <a:ext cx="4594225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Afbeelding 16" descr="03_schijfdiagram_06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000375"/>
            <a:ext cx="4594225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  <p:bldP spid="20485" grpId="0"/>
      <p:bldP spid="20488" grpId="0"/>
      <p:bldP spid="20491" grpId="0"/>
      <p:bldP spid="348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7" name="Group 3"/>
          <p:cNvGraphicFramePr>
            <a:graphicFrameLocks noGrp="1"/>
          </p:cNvGraphicFramePr>
          <p:nvPr>
            <p:ph sz="quarter" idx="1"/>
          </p:nvPr>
        </p:nvGraphicFramePr>
        <p:xfrm>
          <a:off x="1403350" y="2824163"/>
          <a:ext cx="3529013" cy="1036637"/>
        </p:xfrm>
        <a:graphic>
          <a:graphicData uri="http://schemas.openxmlformats.org/drawingml/2006/table">
            <a:tbl>
              <a:tblPr/>
              <a:tblGrid>
                <a:gridCol w="863600"/>
                <a:gridCol w="865188"/>
                <a:gridCol w="935037"/>
                <a:gridCol w="865188"/>
              </a:tblGrid>
              <a:tr h="517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38" name="Group 114"/>
          <p:cNvGraphicFramePr>
            <a:graphicFrameLocks noGrp="1"/>
          </p:cNvGraphicFramePr>
          <p:nvPr>
            <p:ph sz="quarter" idx="2"/>
          </p:nvPr>
        </p:nvGraphicFramePr>
        <p:xfrm>
          <a:off x="468313" y="4364038"/>
          <a:ext cx="4460875" cy="533400"/>
        </p:xfrm>
        <a:graphic>
          <a:graphicData uri="http://schemas.openxmlformats.org/drawingml/2006/table">
            <a:tbl>
              <a:tblPr/>
              <a:tblGrid>
                <a:gridCol w="935037"/>
                <a:gridCol w="865188"/>
                <a:gridCol w="863600"/>
                <a:gridCol w="935037"/>
                <a:gridCol w="862013"/>
              </a:tblGrid>
              <a:tr h="533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33" name="Group 109"/>
          <p:cNvGraphicFramePr>
            <a:graphicFrameLocks noGrp="1"/>
          </p:cNvGraphicFramePr>
          <p:nvPr>
            <p:ph sz="quarter" idx="3"/>
          </p:nvPr>
        </p:nvGraphicFramePr>
        <p:xfrm>
          <a:off x="468313" y="3848100"/>
          <a:ext cx="4460875" cy="517525"/>
        </p:xfrm>
        <a:graphic>
          <a:graphicData uri="http://schemas.openxmlformats.org/drawingml/2006/table">
            <a:tbl>
              <a:tblPr/>
              <a:tblGrid>
                <a:gridCol w="935037"/>
                <a:gridCol w="865188"/>
                <a:gridCol w="863600"/>
                <a:gridCol w="939800"/>
                <a:gridCol w="857250"/>
              </a:tblGrid>
              <a:tr h="5048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454025" y="4933950"/>
            <a:ext cx="13827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Stappenplan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21561" name="Rectangle 57"/>
          <p:cNvSpPr>
            <a:spLocks noChangeArrowheads="1"/>
          </p:cNvSpPr>
          <p:nvPr/>
        </p:nvSpPr>
        <p:spPr bwMode="auto">
          <a:xfrm>
            <a:off x="323850" y="1781175"/>
            <a:ext cx="48958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>
                <a:latin typeface="Calibri" panose="020F0502020204030204" pitchFamily="34" charset="0"/>
              </a:rPr>
              <a:t>Aan 80 leerlingen van het tweede jaar wordt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gevraagd welk merk gsm ze hebben.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Het resultaat van de bevraging vind je in de tabel.</a:t>
            </a:r>
          </a:p>
        </p:txBody>
      </p:sp>
      <p:graphicFrame>
        <p:nvGraphicFramePr>
          <p:cNvPr id="21562" name="Group 58"/>
          <p:cNvGraphicFramePr>
            <a:graphicFrameLocks noGrp="1"/>
          </p:cNvGraphicFramePr>
          <p:nvPr>
            <p:ph sz="quarter" idx="4"/>
          </p:nvPr>
        </p:nvGraphicFramePr>
        <p:xfrm>
          <a:off x="466725" y="2824163"/>
          <a:ext cx="936625" cy="1036637"/>
        </p:xfrm>
        <a:graphic>
          <a:graphicData uri="http://schemas.openxmlformats.org/drawingml/2006/table">
            <a:tbl>
              <a:tblPr/>
              <a:tblGrid>
                <a:gridCol w="936625"/>
              </a:tblGrid>
              <a:tr h="517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1463675" y="2922588"/>
            <a:ext cx="3468688" cy="866775"/>
            <a:chOff x="776" y="1125"/>
            <a:chExt cx="2185" cy="546"/>
          </a:xfrm>
        </p:grpSpPr>
        <p:sp>
          <p:nvSpPr>
            <p:cNvPr id="1121" name="Text Box 68"/>
            <p:cNvSpPr txBox="1">
              <a:spLocks noChangeArrowheads="1"/>
            </p:cNvSpPr>
            <p:nvPr/>
          </p:nvSpPr>
          <p:spPr bwMode="auto">
            <a:xfrm>
              <a:off x="776" y="1125"/>
              <a:ext cx="4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Nokia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122" name="Text Box 69"/>
            <p:cNvSpPr txBox="1">
              <a:spLocks noChangeArrowheads="1"/>
            </p:cNvSpPr>
            <p:nvPr/>
          </p:nvSpPr>
          <p:spPr bwMode="auto">
            <a:xfrm>
              <a:off x="1987" y="1125"/>
              <a:ext cx="2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LG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123" name="Text Box 70"/>
            <p:cNvSpPr txBox="1">
              <a:spLocks noChangeArrowheads="1"/>
            </p:cNvSpPr>
            <p:nvPr/>
          </p:nvSpPr>
          <p:spPr bwMode="auto">
            <a:xfrm>
              <a:off x="1268" y="1125"/>
              <a:ext cx="5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Medion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124" name="Text Box 71"/>
            <p:cNvSpPr txBox="1">
              <a:spLocks noChangeArrowheads="1"/>
            </p:cNvSpPr>
            <p:nvPr/>
          </p:nvSpPr>
          <p:spPr bwMode="auto">
            <a:xfrm>
              <a:off x="2416" y="1125"/>
              <a:ext cx="5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Andere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125" name="Text Box 72"/>
            <p:cNvSpPr txBox="1">
              <a:spLocks noChangeArrowheads="1"/>
            </p:cNvSpPr>
            <p:nvPr/>
          </p:nvSpPr>
          <p:spPr bwMode="auto">
            <a:xfrm>
              <a:off x="2563" y="1440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14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126" name="Text Box 73"/>
            <p:cNvSpPr txBox="1">
              <a:spLocks noChangeArrowheads="1"/>
            </p:cNvSpPr>
            <p:nvPr/>
          </p:nvSpPr>
          <p:spPr bwMode="auto">
            <a:xfrm>
              <a:off x="1980" y="1440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26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127" name="Text Box 74"/>
            <p:cNvSpPr txBox="1">
              <a:spLocks noChangeArrowheads="1"/>
            </p:cNvSpPr>
            <p:nvPr/>
          </p:nvSpPr>
          <p:spPr bwMode="auto">
            <a:xfrm>
              <a:off x="870" y="1440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30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128" name="Text Box 75"/>
            <p:cNvSpPr txBox="1">
              <a:spLocks noChangeArrowheads="1"/>
            </p:cNvSpPr>
            <p:nvPr/>
          </p:nvSpPr>
          <p:spPr bwMode="auto">
            <a:xfrm>
              <a:off x="1422" y="1440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10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21580" name="Rectangle 76"/>
          <p:cNvSpPr>
            <a:spLocks noChangeArrowheads="1"/>
          </p:cNvSpPr>
          <p:nvPr/>
        </p:nvSpPr>
        <p:spPr bwMode="auto">
          <a:xfrm>
            <a:off x="384175" y="5443538"/>
            <a:ext cx="34242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</a:t>
            </a:r>
            <a:r>
              <a:rPr lang="nl-NL">
                <a:latin typeface="Calibri" panose="020F0502020204030204" pitchFamily="34" charset="0"/>
                <a:sym typeface="Wingdings 2" panose="05020102010507070707" pitchFamily="18" charset="2"/>
              </a:rPr>
              <a:t> </a:t>
            </a:r>
            <a:r>
              <a:rPr lang="nl-NL">
                <a:latin typeface="Calibri" panose="020F0502020204030204" pitchFamily="34" charset="0"/>
              </a:rPr>
              <a:t>Plaats de gegevens die je wilt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voorstellen in een tabel en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laat de eerste kolom vrij.</a:t>
            </a:r>
          </a:p>
        </p:txBody>
      </p:sp>
      <p:sp>
        <p:nvSpPr>
          <p:cNvPr id="21581" name="Rectangle 77"/>
          <p:cNvSpPr>
            <a:spLocks noChangeArrowheads="1"/>
          </p:cNvSpPr>
          <p:nvPr/>
        </p:nvSpPr>
        <p:spPr bwMode="auto">
          <a:xfrm>
            <a:off x="387350" y="5441950"/>
            <a:ext cx="3673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</a:t>
            </a:r>
            <a:r>
              <a:rPr lang="nl-NL">
                <a:latin typeface="Calibri" panose="020F0502020204030204" pitchFamily="34" charset="0"/>
              </a:rPr>
              <a:t> Plaats het </a:t>
            </a:r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totaal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alle gegevens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in de eerste kolom.</a:t>
            </a:r>
          </a:p>
        </p:txBody>
      </p: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546100" y="2924175"/>
            <a:ext cx="763588" cy="865188"/>
            <a:chOff x="148" y="1239"/>
            <a:chExt cx="481" cy="545"/>
          </a:xfrm>
        </p:grpSpPr>
        <p:sp>
          <p:nvSpPr>
            <p:cNvPr id="1119" name="Text Box 79"/>
            <p:cNvSpPr txBox="1">
              <a:spLocks noChangeArrowheads="1"/>
            </p:cNvSpPr>
            <p:nvPr/>
          </p:nvSpPr>
          <p:spPr bwMode="auto">
            <a:xfrm>
              <a:off x="148" y="1239"/>
              <a:ext cx="4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Totaal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120" name="Text Box 80"/>
            <p:cNvSpPr txBox="1">
              <a:spLocks noChangeArrowheads="1"/>
            </p:cNvSpPr>
            <p:nvPr/>
          </p:nvSpPr>
          <p:spPr bwMode="auto">
            <a:xfrm>
              <a:off x="246" y="1553"/>
              <a:ext cx="26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>
                  <a:solidFill>
                    <a:srgbClr val="0000FF"/>
                  </a:solidFill>
                  <a:latin typeface="Calibri" panose="020F0502020204030204" pitchFamily="34" charset="0"/>
                </a:rPr>
                <a:t>80</a:t>
              </a:r>
              <a:endParaRPr lang="nl-NL" b="1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1585" name="Rectangle 81"/>
          <p:cNvSpPr>
            <a:spLocks noChangeArrowheads="1"/>
          </p:cNvSpPr>
          <p:nvPr/>
        </p:nvSpPr>
        <p:spPr bwMode="auto">
          <a:xfrm>
            <a:off x="368300" y="5999163"/>
            <a:ext cx="30718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     </a:t>
            </a:r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Dit totaal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stemt overeen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met de </a:t>
            </a:r>
            <a:r>
              <a:rPr lang="nl-NL" b="1">
                <a:solidFill>
                  <a:srgbClr val="660066"/>
                </a:solidFill>
                <a:latin typeface="Calibri" panose="020F0502020204030204" pitchFamily="34" charset="0"/>
              </a:rPr>
              <a:t>totale hoek</a:t>
            </a:r>
            <a:r>
              <a:rPr lang="nl-NL">
                <a:solidFill>
                  <a:srgbClr val="660066"/>
                </a:solidFill>
                <a:latin typeface="Calibri" panose="020F0502020204030204" pitchFamily="34" charset="0"/>
              </a:rPr>
              <a:t> </a:t>
            </a:r>
            <a:r>
              <a:rPr lang="nl-NL" b="1">
                <a:solidFill>
                  <a:srgbClr val="660066"/>
                </a:solidFill>
                <a:latin typeface="Calibri" panose="020F0502020204030204" pitchFamily="34" charset="0"/>
              </a:rPr>
              <a:t>(360°)</a:t>
            </a:r>
            <a:r>
              <a:rPr lang="nl-NL" b="1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1586" name="Text Box 82"/>
          <p:cNvSpPr txBox="1">
            <a:spLocks noChangeArrowheads="1"/>
          </p:cNvSpPr>
          <p:nvPr/>
        </p:nvSpPr>
        <p:spPr bwMode="auto">
          <a:xfrm>
            <a:off x="649288" y="39258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360°</a:t>
            </a:r>
            <a:endParaRPr lang="nl-NL" b="1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21587" name="Rectangle 83"/>
          <p:cNvSpPr>
            <a:spLocks noChangeArrowheads="1"/>
          </p:cNvSpPr>
          <p:nvPr/>
        </p:nvSpPr>
        <p:spPr bwMode="auto">
          <a:xfrm>
            <a:off x="379413" y="5430838"/>
            <a:ext cx="38227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</a:t>
            </a:r>
            <a:r>
              <a:rPr lang="nl-NL">
                <a:latin typeface="Calibri" panose="020F0502020204030204" pitchFamily="34" charset="0"/>
              </a:rPr>
              <a:t> Zet de verschillende aantallen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om naar het juiste aantal graden.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Steun op de recht evenredigheid.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Rond, indien nodig, zinvol af.</a:t>
            </a: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1514475" y="39258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135°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89" name="Text Box 85"/>
          <p:cNvSpPr txBox="1">
            <a:spLocks noChangeArrowheads="1"/>
          </p:cNvSpPr>
          <p:nvPr/>
        </p:nvSpPr>
        <p:spPr bwMode="auto">
          <a:xfrm>
            <a:off x="2433638" y="3925888"/>
            <a:ext cx="493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45°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90" name="Text Box 86"/>
          <p:cNvSpPr txBox="1">
            <a:spLocks noChangeArrowheads="1"/>
          </p:cNvSpPr>
          <p:nvPr/>
        </p:nvSpPr>
        <p:spPr bwMode="auto">
          <a:xfrm>
            <a:off x="3292475" y="39258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117°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91" name="Text Box 87"/>
          <p:cNvSpPr txBox="1">
            <a:spLocks noChangeArrowheads="1"/>
          </p:cNvSpPr>
          <p:nvPr/>
        </p:nvSpPr>
        <p:spPr bwMode="auto">
          <a:xfrm>
            <a:off x="4233863" y="3925888"/>
            <a:ext cx="493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63°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92" name="Rectangle 88"/>
          <p:cNvSpPr>
            <a:spLocks noChangeArrowheads="1"/>
          </p:cNvSpPr>
          <p:nvPr/>
        </p:nvSpPr>
        <p:spPr bwMode="auto">
          <a:xfrm>
            <a:off x="379413" y="5438775"/>
            <a:ext cx="649763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 2" panose="05020102010507070707" pitchFamily="18" charset="2"/>
              <a:buNone/>
            </a:pP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 </a:t>
            </a:r>
            <a:r>
              <a:rPr lang="nl-NL">
                <a:latin typeface="Calibri" panose="020F0502020204030204" pitchFamily="34" charset="0"/>
              </a:rPr>
              <a:t>Teken het schijfdiagram.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nl-BE">
                <a:latin typeface="Calibri" panose="020F0502020204030204" pitchFamily="34" charset="0"/>
              </a:rPr>
              <a:t>        - Teken een cirkel.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        - Teken de overeenstemmende middelpuntshoeken.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93" name="Rectangle 89"/>
          <p:cNvSpPr>
            <a:spLocks noChangeArrowheads="1"/>
          </p:cNvSpPr>
          <p:nvPr/>
        </p:nvSpPr>
        <p:spPr bwMode="auto">
          <a:xfrm>
            <a:off x="390525" y="5451475"/>
            <a:ext cx="3244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</a:t>
            </a:r>
            <a:r>
              <a:rPr lang="nl-NL">
                <a:latin typeface="Calibri" panose="020F0502020204030204" pitchFamily="34" charset="0"/>
              </a:rPr>
              <a:t> Zet de verschillende aantallen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om in </a:t>
            </a:r>
            <a:r>
              <a:rPr lang="nl-NL" b="1">
                <a:solidFill>
                  <a:srgbClr val="006600"/>
                </a:solidFill>
                <a:latin typeface="Calibri" panose="020F0502020204030204" pitchFamily="34" charset="0"/>
              </a:rPr>
              <a:t>procenten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1594" name="Text Box 90"/>
          <p:cNvSpPr txBox="1">
            <a:spLocks noChangeArrowheads="1"/>
          </p:cNvSpPr>
          <p:nvPr/>
        </p:nvSpPr>
        <p:spPr bwMode="auto">
          <a:xfrm>
            <a:off x="581025" y="4430713"/>
            <a:ext cx="7508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006600"/>
                </a:solidFill>
                <a:latin typeface="Calibri" panose="020F0502020204030204" pitchFamily="34" charset="0"/>
              </a:rPr>
              <a:t>100 %</a:t>
            </a:r>
            <a:endParaRPr lang="nl-NL" b="1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21595" name="Text Box 91"/>
          <p:cNvSpPr txBox="1">
            <a:spLocks noChangeArrowheads="1"/>
          </p:cNvSpPr>
          <p:nvPr/>
        </p:nvSpPr>
        <p:spPr bwMode="auto">
          <a:xfrm>
            <a:off x="1390650" y="4430713"/>
            <a:ext cx="804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37,5 %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96" name="Text Box 92"/>
          <p:cNvSpPr txBox="1">
            <a:spLocks noChangeArrowheads="1"/>
          </p:cNvSpPr>
          <p:nvPr/>
        </p:nvSpPr>
        <p:spPr bwMode="auto">
          <a:xfrm>
            <a:off x="2293938" y="4430713"/>
            <a:ext cx="804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12,5 %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97" name="Text Box 93"/>
          <p:cNvSpPr txBox="1">
            <a:spLocks noChangeArrowheads="1"/>
          </p:cNvSpPr>
          <p:nvPr/>
        </p:nvSpPr>
        <p:spPr bwMode="auto">
          <a:xfrm>
            <a:off x="3179763" y="4430713"/>
            <a:ext cx="804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32,5 %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98" name="Text Box 94"/>
          <p:cNvSpPr txBox="1">
            <a:spLocks noChangeArrowheads="1"/>
          </p:cNvSpPr>
          <p:nvPr/>
        </p:nvSpPr>
        <p:spPr bwMode="auto">
          <a:xfrm>
            <a:off x="4095750" y="4430713"/>
            <a:ext cx="804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17,5 %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99" name="Rectangle 95"/>
          <p:cNvSpPr>
            <a:spLocks noChangeArrowheads="1"/>
          </p:cNvSpPr>
          <p:nvPr/>
        </p:nvSpPr>
        <p:spPr bwMode="auto">
          <a:xfrm>
            <a:off x="395288" y="5440363"/>
            <a:ext cx="29924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</a:t>
            </a:r>
            <a:r>
              <a:rPr lang="nl-NL">
                <a:latin typeface="Calibri" panose="020F0502020204030204" pitchFamily="34" charset="0"/>
              </a:rPr>
              <a:t> Noteer de procenten op je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schijfdiagram.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268605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schijfdiagram tekenen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102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11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Strook- en schijfdiagrammen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1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pic>
        <p:nvPicPr>
          <p:cNvPr id="55" name="Afbeelding 54" descr="05_schijfdiagram_dia_6_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88" y="3349625"/>
            <a:ext cx="2949575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Afbeelding 55" descr="05_schijfdiagram_dia_6_0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88" y="3349625"/>
            <a:ext cx="2949575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Afbeelding 56" descr="05_schijfdiagram_dia_6_0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88" y="3349625"/>
            <a:ext cx="2949575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Afbeelding 57" descr="05_schijfdiagram_dia_6_0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88" y="3349625"/>
            <a:ext cx="2949575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Afbeelding 58" descr="05_schijfdiagram_dia_6_05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88" y="3349625"/>
            <a:ext cx="2949575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Afbeelding 59" descr="05_schijfdiagram_dia_6_06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88" y="3349625"/>
            <a:ext cx="2949575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ep 63"/>
          <p:cNvGrpSpPr>
            <a:grpSpLocks/>
          </p:cNvGrpSpPr>
          <p:nvPr/>
        </p:nvGrpSpPr>
        <p:grpSpPr bwMode="auto">
          <a:xfrm>
            <a:off x="6865938" y="1285875"/>
            <a:ext cx="968375" cy="1508125"/>
            <a:chOff x="6865938" y="1285860"/>
            <a:chExt cx="968375" cy="1508140"/>
          </a:xfrm>
        </p:grpSpPr>
        <p:graphicFrame>
          <p:nvGraphicFramePr>
            <p:cNvPr id="1026" name="Object 104"/>
            <p:cNvGraphicFramePr>
              <a:graphicFrameLocks noChangeAspect="1"/>
            </p:cNvGraphicFramePr>
            <p:nvPr/>
          </p:nvGraphicFramePr>
          <p:xfrm>
            <a:off x="6865938" y="1714500"/>
            <a:ext cx="968375" cy="1079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" name="Vergelijking" r:id="rId9" imgW="774360" imgH="863280" progId="Equation.3">
                    <p:embed/>
                  </p:oleObj>
                </mc:Choice>
                <mc:Fallback>
                  <p:oleObj name="Vergelijking" r:id="rId9" imgW="774360" imgH="863280" progId="Equation.3">
                    <p:embed/>
                    <p:pic>
                      <p:nvPicPr>
                        <p:cNvPr id="0" name="Object 1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65938" y="1714500"/>
                          <a:ext cx="968375" cy="1079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16" name="Tekstvak 62"/>
            <p:cNvSpPr txBox="1">
              <a:spLocks noChangeArrowheads="1"/>
            </p:cNvSpPr>
            <p:nvPr/>
          </p:nvSpPr>
          <p:spPr bwMode="auto">
            <a:xfrm>
              <a:off x="6954426" y="1285860"/>
              <a:ext cx="72327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Nokia</a:t>
              </a:r>
            </a:p>
          </p:txBody>
        </p:sp>
      </p:grpSp>
      <p:grpSp>
        <p:nvGrpSpPr>
          <p:cNvPr id="6" name="Groep 64"/>
          <p:cNvGrpSpPr>
            <a:grpSpLocks/>
          </p:cNvGrpSpPr>
          <p:nvPr/>
        </p:nvGrpSpPr>
        <p:grpSpPr bwMode="auto">
          <a:xfrm>
            <a:off x="6821488" y="1289050"/>
            <a:ext cx="915987" cy="1508125"/>
            <a:chOff x="6878997" y="1285860"/>
            <a:chExt cx="915635" cy="1508145"/>
          </a:xfrm>
        </p:grpSpPr>
        <p:graphicFrame>
          <p:nvGraphicFramePr>
            <p:cNvPr id="1027" name="Object 105"/>
            <p:cNvGraphicFramePr>
              <a:graphicFrameLocks noChangeAspect="1"/>
            </p:cNvGraphicFramePr>
            <p:nvPr/>
          </p:nvGraphicFramePr>
          <p:xfrm>
            <a:off x="6913557" y="1714505"/>
            <a:ext cx="873125" cy="1079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0" name="Vergelijking" r:id="rId11" imgW="698400" imgH="863280" progId="Equation.3">
                    <p:embed/>
                  </p:oleObj>
                </mc:Choice>
                <mc:Fallback>
                  <p:oleObj name="Vergelijking" r:id="rId11" imgW="698400" imgH="863280" progId="Equation.3">
                    <p:embed/>
                    <p:pic>
                      <p:nvPicPr>
                        <p:cNvPr id="0" name="Object 1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13557" y="1714505"/>
                          <a:ext cx="873125" cy="1079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15" name="Tekstvak 66"/>
            <p:cNvSpPr txBox="1">
              <a:spLocks noChangeArrowheads="1"/>
            </p:cNvSpPr>
            <p:nvPr/>
          </p:nvSpPr>
          <p:spPr bwMode="auto">
            <a:xfrm>
              <a:off x="6878997" y="1285860"/>
              <a:ext cx="91563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Medion</a:t>
              </a:r>
            </a:p>
          </p:txBody>
        </p:sp>
      </p:grpSp>
      <p:grpSp>
        <p:nvGrpSpPr>
          <p:cNvPr id="7" name="Groep 67"/>
          <p:cNvGrpSpPr>
            <a:grpSpLocks/>
          </p:cNvGrpSpPr>
          <p:nvPr/>
        </p:nvGrpSpPr>
        <p:grpSpPr bwMode="auto">
          <a:xfrm>
            <a:off x="6873875" y="1285875"/>
            <a:ext cx="984250" cy="1508125"/>
            <a:chOff x="6857994" y="1285860"/>
            <a:chExt cx="984250" cy="1508140"/>
          </a:xfrm>
        </p:grpSpPr>
        <p:graphicFrame>
          <p:nvGraphicFramePr>
            <p:cNvPr id="1028" name="Object 106"/>
            <p:cNvGraphicFramePr>
              <a:graphicFrameLocks noChangeAspect="1"/>
            </p:cNvGraphicFramePr>
            <p:nvPr/>
          </p:nvGraphicFramePr>
          <p:xfrm>
            <a:off x="6857994" y="1714500"/>
            <a:ext cx="984250" cy="1079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1" name="Vergelijking" r:id="rId13" imgW="787320" imgH="863280" progId="Equation.3">
                    <p:embed/>
                  </p:oleObj>
                </mc:Choice>
                <mc:Fallback>
                  <p:oleObj name="Vergelijking" r:id="rId13" imgW="787320" imgH="863280" progId="Equation.3">
                    <p:embed/>
                    <p:pic>
                      <p:nvPicPr>
                        <p:cNvPr id="0" name="Object 1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7994" y="1714500"/>
                          <a:ext cx="984250" cy="1079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14" name="Tekstvak 73"/>
            <p:cNvSpPr txBox="1">
              <a:spLocks noChangeArrowheads="1"/>
            </p:cNvSpPr>
            <p:nvPr/>
          </p:nvSpPr>
          <p:spPr bwMode="auto">
            <a:xfrm>
              <a:off x="7157317" y="1285860"/>
              <a:ext cx="42300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LG</a:t>
              </a:r>
            </a:p>
          </p:txBody>
        </p:sp>
      </p:grpSp>
      <p:grpSp>
        <p:nvGrpSpPr>
          <p:cNvPr id="8" name="Groep 74"/>
          <p:cNvGrpSpPr>
            <a:grpSpLocks/>
          </p:cNvGrpSpPr>
          <p:nvPr/>
        </p:nvGrpSpPr>
        <p:grpSpPr bwMode="auto">
          <a:xfrm>
            <a:off x="6858000" y="1285875"/>
            <a:ext cx="900113" cy="1508125"/>
            <a:chOff x="6886692" y="1285860"/>
            <a:chExt cx="899989" cy="1508140"/>
          </a:xfrm>
        </p:grpSpPr>
        <p:graphicFrame>
          <p:nvGraphicFramePr>
            <p:cNvPr id="1029" name="Object 107"/>
            <p:cNvGraphicFramePr>
              <a:graphicFrameLocks noChangeAspect="1"/>
            </p:cNvGraphicFramePr>
            <p:nvPr/>
          </p:nvGraphicFramePr>
          <p:xfrm>
            <a:off x="6913556" y="1714500"/>
            <a:ext cx="873125" cy="1079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2" name="Vergelijking" r:id="rId15" imgW="698400" imgH="863280" progId="Equation.3">
                    <p:embed/>
                  </p:oleObj>
                </mc:Choice>
                <mc:Fallback>
                  <p:oleObj name="Vergelijking" r:id="rId15" imgW="698400" imgH="863280" progId="Equation.3">
                    <p:embed/>
                    <p:pic>
                      <p:nvPicPr>
                        <p:cNvPr id="0" name="Object 1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13556" y="1714500"/>
                          <a:ext cx="873125" cy="1079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13" name="Tekstvak 76"/>
            <p:cNvSpPr txBox="1">
              <a:spLocks noChangeArrowheads="1"/>
            </p:cNvSpPr>
            <p:nvPr/>
          </p:nvSpPr>
          <p:spPr bwMode="auto">
            <a:xfrm>
              <a:off x="6886692" y="1285860"/>
              <a:ext cx="86934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Andere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60" grpId="0" autoUpdateAnimBg="0"/>
      <p:bldP spid="21561" grpId="0" autoUpdateAnimBg="0"/>
      <p:bldP spid="21580" grpId="0" build="allAtOnce" autoUpdateAnimBg="0"/>
      <p:bldP spid="21581" grpId="0" autoUpdateAnimBg="0"/>
      <p:bldP spid="21581" grpId="1"/>
      <p:bldP spid="21585" grpId="0" build="allAtOnce" autoUpdateAnimBg="0"/>
      <p:bldP spid="21586" grpId="0" autoUpdateAnimBg="0"/>
      <p:bldP spid="21587" grpId="0" autoUpdateAnimBg="0"/>
      <p:bldP spid="21587" grpId="1"/>
      <p:bldP spid="21588" grpId="0" autoUpdateAnimBg="0"/>
      <p:bldP spid="21589" grpId="0" autoUpdateAnimBg="0"/>
      <p:bldP spid="21590" grpId="0" autoUpdateAnimBg="0"/>
      <p:bldP spid="21591" grpId="0" autoUpdateAnimBg="0"/>
      <p:bldP spid="21592" grpId="0" autoUpdateAnimBg="0"/>
      <p:bldP spid="21592" grpId="1"/>
      <p:bldP spid="21593" grpId="0" autoUpdateAnimBg="0"/>
      <p:bldP spid="21593" grpId="1"/>
      <p:bldP spid="21594" grpId="0" autoUpdateAnimBg="0"/>
      <p:bldP spid="21595" grpId="0" autoUpdateAnimBg="0"/>
      <p:bldP spid="21596" grpId="0" autoUpdateAnimBg="0"/>
      <p:bldP spid="21597" grpId="0" autoUpdateAnimBg="0"/>
      <p:bldP spid="21598" grpId="0" autoUpdateAnimBg="0"/>
      <p:bldP spid="21599" grpId="0" autoUpdateAnimBg="0"/>
      <p:bldP spid="348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23850" y="1773238"/>
            <a:ext cx="3079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Overzicht van het stappenplan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" name="Rectangle 76"/>
          <p:cNvSpPr>
            <a:spLocks noChangeArrowheads="1"/>
          </p:cNvSpPr>
          <p:nvPr/>
        </p:nvSpPr>
        <p:spPr bwMode="auto">
          <a:xfrm>
            <a:off x="323850" y="2205038"/>
            <a:ext cx="57769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</a:t>
            </a:r>
            <a:r>
              <a:rPr lang="nl-NL">
                <a:latin typeface="Calibri" panose="020F0502020204030204" pitchFamily="34" charset="0"/>
              </a:rPr>
              <a:t> Breng de gegevens die je wilt voorstellen in een tabel 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en laat de eerste kolom vrij.</a:t>
            </a:r>
          </a:p>
        </p:txBody>
      </p:sp>
      <p:sp>
        <p:nvSpPr>
          <p:cNvPr id="8" name="Rectangle 77"/>
          <p:cNvSpPr>
            <a:spLocks noChangeArrowheads="1"/>
          </p:cNvSpPr>
          <p:nvPr/>
        </p:nvSpPr>
        <p:spPr bwMode="auto">
          <a:xfrm>
            <a:off x="323850" y="2924175"/>
            <a:ext cx="6364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</a:t>
            </a:r>
            <a:r>
              <a:rPr lang="nl-NL">
                <a:latin typeface="Calibri" panose="020F0502020204030204" pitchFamily="34" charset="0"/>
              </a:rPr>
              <a:t> Plaats het </a:t>
            </a:r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totaal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van alle gegevens in de eerste kolom.</a:t>
            </a:r>
          </a:p>
        </p:txBody>
      </p:sp>
      <p:sp>
        <p:nvSpPr>
          <p:cNvPr id="9" name="Rectangle 81"/>
          <p:cNvSpPr>
            <a:spLocks noChangeArrowheads="1"/>
          </p:cNvSpPr>
          <p:nvPr/>
        </p:nvSpPr>
        <p:spPr bwMode="auto">
          <a:xfrm>
            <a:off x="612775" y="3284538"/>
            <a:ext cx="5688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0000FF"/>
                </a:solidFill>
                <a:latin typeface="Calibri" panose="020F0502020204030204" pitchFamily="34" charset="0"/>
              </a:rPr>
              <a:t>Dit totaal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stemt overeen met de </a:t>
            </a:r>
            <a:r>
              <a:rPr lang="nl-NL" b="1">
                <a:solidFill>
                  <a:srgbClr val="660066"/>
                </a:solidFill>
                <a:latin typeface="Calibri" panose="020F0502020204030204" pitchFamily="34" charset="0"/>
              </a:rPr>
              <a:t>totale hoek (360°)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1" name="Rectangle 83"/>
          <p:cNvSpPr>
            <a:spLocks noChangeArrowheads="1"/>
          </p:cNvSpPr>
          <p:nvPr/>
        </p:nvSpPr>
        <p:spPr bwMode="auto">
          <a:xfrm>
            <a:off x="323850" y="3716338"/>
            <a:ext cx="76914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</a:t>
            </a:r>
            <a:r>
              <a:rPr lang="nl-NL">
                <a:latin typeface="Calibri" panose="020F0502020204030204" pitchFamily="34" charset="0"/>
              </a:rPr>
              <a:t> Zet de verschillende aantallen om naar het juiste aantal graden.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Steun op de recht evenredigheid. Rond, indien nodig, zinvol af.</a:t>
            </a:r>
          </a:p>
        </p:txBody>
      </p:sp>
      <p:sp>
        <p:nvSpPr>
          <p:cNvPr id="14" name="Rectangle 88"/>
          <p:cNvSpPr>
            <a:spLocks noChangeArrowheads="1"/>
          </p:cNvSpPr>
          <p:nvPr/>
        </p:nvSpPr>
        <p:spPr bwMode="auto">
          <a:xfrm>
            <a:off x="323850" y="4437063"/>
            <a:ext cx="856932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</a:t>
            </a:r>
            <a:r>
              <a:rPr lang="nl-NL">
                <a:latin typeface="Calibri" panose="020F0502020204030204" pitchFamily="34" charset="0"/>
              </a:rPr>
              <a:t> Teken het schijfdiagram.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    - Teken een cirkel.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    - Teken een middelpuntshoek die overeenstemt met het aantal graden.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    - Teken (aansluitend) de volgende overeenstemmende middelpuntshoek.</a:t>
            </a:r>
            <a:br>
              <a:rPr lang="nl-NL">
                <a:latin typeface="Calibri" panose="020F0502020204030204" pitchFamily="34" charset="0"/>
              </a:rPr>
            </a:br>
            <a:r>
              <a:rPr lang="nl-NL">
                <a:latin typeface="Calibri" panose="020F0502020204030204" pitchFamily="34" charset="0"/>
              </a:rPr>
              <a:t>         - Herhaal deze werkwijze.</a:t>
            </a:r>
          </a:p>
        </p:txBody>
      </p:sp>
      <p:sp>
        <p:nvSpPr>
          <p:cNvPr id="16" name="Rectangle 89"/>
          <p:cNvSpPr>
            <a:spLocks noChangeArrowheads="1"/>
          </p:cNvSpPr>
          <p:nvPr/>
        </p:nvSpPr>
        <p:spPr bwMode="auto">
          <a:xfrm>
            <a:off x="323850" y="5978525"/>
            <a:ext cx="667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</a:t>
            </a:r>
            <a:r>
              <a:rPr lang="nl-NL">
                <a:latin typeface="Calibri" panose="020F0502020204030204" pitchFamily="34" charset="0"/>
              </a:rPr>
              <a:t> Zet de verschillende aantallen om in </a:t>
            </a:r>
            <a:r>
              <a:rPr lang="nl-NL" b="1">
                <a:solidFill>
                  <a:srgbClr val="006600"/>
                </a:solidFill>
                <a:latin typeface="Calibri" panose="020F0502020204030204" pitchFamily="34" charset="0"/>
              </a:rPr>
              <a:t>procenten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8" name="Rectangle 95"/>
          <p:cNvSpPr>
            <a:spLocks noChangeArrowheads="1"/>
          </p:cNvSpPr>
          <p:nvPr/>
        </p:nvSpPr>
        <p:spPr bwMode="auto">
          <a:xfrm>
            <a:off x="323850" y="6446838"/>
            <a:ext cx="6786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</a:t>
            </a:r>
            <a:r>
              <a:rPr lang="nl-NL">
                <a:latin typeface="Calibri" panose="020F0502020204030204" pitchFamily="34" charset="0"/>
              </a:rPr>
              <a:t> Noteer de procenten op je schijfdiagram.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3578225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Een schijfdiagram tekenen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17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18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Strook- en schijfdiagrammen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8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" grpId="0"/>
      <p:bldP spid="8" grpId="0"/>
      <p:bldP spid="9" grpId="0"/>
      <p:bldP spid="11" grpId="0"/>
      <p:bldP spid="14" grpId="0"/>
      <p:bldP spid="16" grpId="0"/>
      <p:bldP spid="18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428</Words>
  <Application>Microsoft Office PowerPoint</Application>
  <PresentationFormat>Diavoorstelling (4:3)</PresentationFormat>
  <Paragraphs>119</Paragraphs>
  <Slides>6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Impact</vt:lpstr>
      <vt:lpstr>Wingdings 2</vt:lpstr>
      <vt:lpstr>Standaardontwerp</vt:lpstr>
      <vt:lpstr>Microsoft Vergelijking 3.0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66</cp:revision>
  <dcterms:created xsi:type="dcterms:W3CDTF">2009-11-24T15:08:55Z</dcterms:created>
  <dcterms:modified xsi:type="dcterms:W3CDTF">2013-12-06T12:47:24Z</dcterms:modified>
</cp:coreProperties>
</file>