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E0B448"/>
    <a:srgbClr val="006600"/>
    <a:srgbClr val="174691"/>
    <a:srgbClr val="C59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D677FA-F755-489E-B99D-105A839E0A7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7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E3A04-0468-42DA-BC59-D7908B6D96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77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BF2FB-714D-4941-9A2B-8E231C81CD8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85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9B0B2-7406-4753-8859-BFD5B742B99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52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8BA8B-B0B0-400A-B9B2-B59410341C9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7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8CF417-BD88-4A1F-AFFD-8A8C35B07F4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62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EF299-D2D9-4856-A57F-D93398C66D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11ACE-C653-4672-A751-B1B23912418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119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2B637-D1B8-4863-BC3E-8B96104611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90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81C47-0FE2-40A4-8F95-A7B513E7601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64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2F9572-17F7-4EB6-B435-87296053026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32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1D34F-14A5-4BCB-B053-929CBDDB740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54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opmaakprofielen van de modeltekst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D74C3F-48A5-408B-8141-6D1DD8239F4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02.%20Pelckmans%202de%20jaar%20-%20versie%202\00.%20Matrix%202de%20jaar\01.%20Matrix%202%20-%20Presentaties%20en%20applets%20getallenleer\16c_begrip_gelijkvormigheid.html" TargetMode="External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file:///C:\02.%20Pelckmans%202de%20jaar%20-%20versie%202\00.%20Matrix%202de%20jaar\01.%20Matrix%202%20-%20Presentaties%20en%20applets%20getallenleer\16b_eigenschappen_gelijkvormigheid_2.html" TargetMode="External"/><Relationship Id="rId7" Type="http://schemas.openxmlformats.org/officeDocument/2006/relationships/image" Target="../media/image8.png"/><Relationship Id="rId2" Type="http://schemas.openxmlformats.org/officeDocument/2006/relationships/hyperlink" Target="file:///C:\02.%20Pelckmans%202de%20jaar%20-%20versie%202\00.%20Matrix%202de%20jaar\01.%20Matrix%202%20-%20Presentaties%20en%20applets%20getallenleer\16a_eigenschappen_gelijkvormigheid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altLang="nl-BE" b="1" i="1">
                <a:solidFill>
                  <a:srgbClr val="174691"/>
                </a:solidFill>
                <a:latin typeface="Comic Sans MS" panose="030F0702030302020204" pitchFamily="66" charset="0"/>
              </a:rPr>
              <a:t>Gelijkvormige figuren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BE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 b="1">
                  <a:solidFill>
                    <a:srgbClr val="FFFFFF"/>
                  </a:solidFill>
                </a:rPr>
                <a:t>M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 b="1">
                  <a:solidFill>
                    <a:srgbClr val="FFFFFF"/>
                  </a:solidFill>
                </a:rPr>
                <a:t>A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 b="1">
                  <a:solidFill>
                    <a:srgbClr val="FFFFFF"/>
                  </a:solidFill>
                </a:rPr>
                <a:t>R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 b="1">
                  <a:solidFill>
                    <a:srgbClr val="FFFFFF"/>
                  </a:solidFill>
                </a:rPr>
                <a:t>T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 b="1">
                  <a:solidFill>
                    <a:srgbClr val="FFFFFF"/>
                  </a:solidFill>
                </a:rPr>
                <a:t>X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 b="1">
                  <a:solidFill>
                    <a:srgbClr val="FFFFFF"/>
                  </a:solidFill>
                </a:rPr>
                <a:t>I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W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K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U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N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E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D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I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200" b="1">
                  <a:solidFill>
                    <a:srgbClr val="FFFFFF"/>
                  </a:solidFill>
                </a:rPr>
                <a:t>S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BE" alt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nl-BE" alt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nl-BE" altLang="nl-BE" sz="2400" b="1">
                    <a:solidFill>
                      <a:srgbClr val="174691"/>
                    </a:solidFill>
                  </a:rPr>
                  <a:t>2</a:t>
                </a:r>
                <a:endParaRPr lang="nl-NL" altLang="nl-BE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G16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41725" y="2276475"/>
            <a:ext cx="1577975" cy="2727325"/>
            <a:chOff x="2203" y="1162"/>
            <a:chExt cx="994" cy="1718"/>
          </a:xfrm>
        </p:grpSpPr>
        <p:sp>
          <p:nvSpPr>
            <p:cNvPr id="11296" name="AutoShape 4"/>
            <p:cNvSpPr>
              <a:spLocks noChangeArrowheads="1"/>
            </p:cNvSpPr>
            <p:nvPr/>
          </p:nvSpPr>
          <p:spPr bwMode="auto">
            <a:xfrm>
              <a:off x="2426" y="1162"/>
              <a:ext cx="771" cy="1452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altLang="nl-BE" sz="1800"/>
            </a:p>
          </p:txBody>
        </p:sp>
        <p:sp>
          <p:nvSpPr>
            <p:cNvPr id="11297" name="Text Box 5"/>
            <p:cNvSpPr txBox="1">
              <a:spLocks noChangeArrowheads="1"/>
            </p:cNvSpPr>
            <p:nvPr/>
          </p:nvSpPr>
          <p:spPr bwMode="auto">
            <a:xfrm>
              <a:off x="2203" y="1787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9</a:t>
              </a:r>
            </a:p>
          </p:txBody>
        </p:sp>
        <p:sp>
          <p:nvSpPr>
            <p:cNvPr id="11298" name="Text Box 6"/>
            <p:cNvSpPr txBox="1">
              <a:spLocks noChangeArrowheads="1"/>
            </p:cNvSpPr>
            <p:nvPr/>
          </p:nvSpPr>
          <p:spPr bwMode="auto">
            <a:xfrm>
              <a:off x="2653" y="2649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6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247900" y="3900488"/>
            <a:ext cx="1460500" cy="2632075"/>
            <a:chOff x="1416" y="2432"/>
            <a:chExt cx="920" cy="1658"/>
          </a:xfrm>
        </p:grpSpPr>
        <p:sp>
          <p:nvSpPr>
            <p:cNvPr id="11293" name="AutoShape 8"/>
            <p:cNvSpPr>
              <a:spLocks noChangeArrowheads="1"/>
            </p:cNvSpPr>
            <p:nvPr/>
          </p:nvSpPr>
          <p:spPr bwMode="auto">
            <a:xfrm>
              <a:off x="1474" y="2432"/>
              <a:ext cx="862" cy="1406"/>
            </a:xfrm>
            <a:prstGeom prst="triangle">
              <a:avLst>
                <a:gd name="adj" fmla="val 50000"/>
              </a:avLst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2400" b="1">
                  <a:solidFill>
                    <a:schemeClr val="bg1"/>
                  </a:solidFill>
                  <a:latin typeface="Calibri" panose="020F0502020204030204" pitchFamily="34" charset="0"/>
                </a:rPr>
                <a:t>5</a:t>
              </a:r>
            </a:p>
          </p:txBody>
        </p:sp>
        <p:sp>
          <p:nvSpPr>
            <p:cNvPr id="11294" name="Text Box 9"/>
            <p:cNvSpPr txBox="1">
              <a:spLocks noChangeArrowheads="1"/>
            </p:cNvSpPr>
            <p:nvPr/>
          </p:nvSpPr>
          <p:spPr bwMode="auto">
            <a:xfrm>
              <a:off x="1791" y="3859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6</a:t>
              </a:r>
            </a:p>
          </p:txBody>
        </p:sp>
        <p:sp>
          <p:nvSpPr>
            <p:cNvPr id="11295" name="Text Box 10"/>
            <p:cNvSpPr txBox="1">
              <a:spLocks noChangeArrowheads="1"/>
            </p:cNvSpPr>
            <p:nvPr/>
          </p:nvSpPr>
          <p:spPr bwMode="auto">
            <a:xfrm>
              <a:off x="1416" y="3085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9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364163" y="4743450"/>
            <a:ext cx="1389062" cy="2078038"/>
            <a:chOff x="3379" y="2795"/>
            <a:chExt cx="875" cy="1309"/>
          </a:xfrm>
        </p:grpSpPr>
        <p:sp>
          <p:nvSpPr>
            <p:cNvPr id="11290" name="AutoShape 12"/>
            <p:cNvSpPr>
              <a:spLocks noChangeArrowheads="1"/>
            </p:cNvSpPr>
            <p:nvPr/>
          </p:nvSpPr>
          <p:spPr bwMode="auto">
            <a:xfrm flipH="1">
              <a:off x="3379" y="2795"/>
              <a:ext cx="544" cy="1044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2400" b="1">
                  <a:solidFill>
                    <a:schemeClr val="bg1"/>
                  </a:solidFill>
                  <a:latin typeface="Calibri" panose="020F0502020204030204" pitchFamily="34" charset="0"/>
                </a:rPr>
                <a:t>6</a:t>
              </a:r>
            </a:p>
          </p:txBody>
        </p:sp>
        <p:sp>
          <p:nvSpPr>
            <p:cNvPr id="11291" name="Text Box 13"/>
            <p:cNvSpPr txBox="1">
              <a:spLocks noChangeArrowheads="1"/>
            </p:cNvSpPr>
            <p:nvPr/>
          </p:nvSpPr>
          <p:spPr bwMode="auto">
            <a:xfrm>
              <a:off x="3956" y="3311"/>
              <a:ext cx="2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4,5</a:t>
              </a:r>
            </a:p>
          </p:txBody>
        </p:sp>
        <p:sp>
          <p:nvSpPr>
            <p:cNvPr id="11292" name="Text Box 14"/>
            <p:cNvSpPr txBox="1">
              <a:spLocks noChangeArrowheads="1"/>
            </p:cNvSpPr>
            <p:nvPr/>
          </p:nvSpPr>
          <p:spPr bwMode="auto">
            <a:xfrm>
              <a:off x="3548" y="3873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7019925" y="3349625"/>
            <a:ext cx="1584325" cy="3255963"/>
            <a:chOff x="4422" y="1207"/>
            <a:chExt cx="998" cy="2051"/>
          </a:xfrm>
        </p:grpSpPr>
        <p:sp>
          <p:nvSpPr>
            <p:cNvPr id="11287" name="AutoShape 16"/>
            <p:cNvSpPr>
              <a:spLocks noChangeArrowheads="1"/>
            </p:cNvSpPr>
            <p:nvPr/>
          </p:nvSpPr>
          <p:spPr bwMode="auto">
            <a:xfrm flipH="1">
              <a:off x="4422" y="1207"/>
              <a:ext cx="998" cy="1770"/>
            </a:xfrm>
            <a:prstGeom prst="rtTriangle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2400" b="1">
                  <a:solidFill>
                    <a:schemeClr val="bg1"/>
                  </a:solidFill>
                  <a:latin typeface="Calibri" panose="020F0502020204030204" pitchFamily="34" charset="0"/>
                </a:rPr>
                <a:t>3</a:t>
              </a:r>
            </a:p>
          </p:txBody>
        </p:sp>
        <p:sp>
          <p:nvSpPr>
            <p:cNvPr id="11288" name="Text Box 17"/>
            <p:cNvSpPr txBox="1">
              <a:spLocks noChangeArrowheads="1"/>
            </p:cNvSpPr>
            <p:nvPr/>
          </p:nvSpPr>
          <p:spPr bwMode="auto">
            <a:xfrm>
              <a:off x="4773" y="3027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12</a:t>
              </a:r>
            </a:p>
          </p:txBody>
        </p:sp>
        <p:sp>
          <p:nvSpPr>
            <p:cNvPr id="11289" name="Text Box 18"/>
            <p:cNvSpPr txBox="1">
              <a:spLocks noChangeArrowheads="1"/>
            </p:cNvSpPr>
            <p:nvPr/>
          </p:nvSpPr>
          <p:spPr bwMode="auto">
            <a:xfrm>
              <a:off x="4604" y="1893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18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77800" y="2133600"/>
            <a:ext cx="2809875" cy="1647825"/>
            <a:chOff x="112" y="935"/>
            <a:chExt cx="1770" cy="1038"/>
          </a:xfrm>
        </p:grpSpPr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430" y="935"/>
              <a:ext cx="1452" cy="771"/>
            </a:xfrm>
            <a:prstGeom prst="rtTriangle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2400" b="1">
                  <a:solidFill>
                    <a:schemeClr val="bg1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916" y="1742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9</a:t>
              </a:r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112" y="1243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12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50825" y="4454525"/>
            <a:ext cx="1584325" cy="2222500"/>
            <a:chOff x="158" y="2160"/>
            <a:chExt cx="998" cy="1400"/>
          </a:xfrm>
        </p:grpSpPr>
        <p:sp>
          <p:nvSpPr>
            <p:cNvPr id="11281" name="AutoShape 24"/>
            <p:cNvSpPr>
              <a:spLocks noChangeArrowheads="1"/>
            </p:cNvSpPr>
            <p:nvPr/>
          </p:nvSpPr>
          <p:spPr bwMode="auto">
            <a:xfrm>
              <a:off x="385" y="2160"/>
              <a:ext cx="771" cy="1135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2400" b="1">
                  <a:solidFill>
                    <a:schemeClr val="bg1"/>
                  </a:solidFill>
                  <a:latin typeface="Calibri" panose="020F0502020204030204" pitchFamily="34" charset="0"/>
                </a:rPr>
                <a:t>4</a:t>
              </a:r>
            </a:p>
          </p:txBody>
        </p:sp>
        <p:sp>
          <p:nvSpPr>
            <p:cNvPr id="11282" name="Text Box 25"/>
            <p:cNvSpPr txBox="1">
              <a:spLocks noChangeArrowheads="1"/>
            </p:cNvSpPr>
            <p:nvPr/>
          </p:nvSpPr>
          <p:spPr bwMode="auto">
            <a:xfrm>
              <a:off x="158" y="2665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6</a:t>
              </a:r>
            </a:p>
          </p:txBody>
        </p:sp>
        <p:sp>
          <p:nvSpPr>
            <p:cNvPr id="11283" name="Text Box 26"/>
            <p:cNvSpPr txBox="1">
              <a:spLocks noChangeArrowheads="1"/>
            </p:cNvSpPr>
            <p:nvPr/>
          </p:nvSpPr>
          <p:spPr bwMode="auto">
            <a:xfrm>
              <a:off x="599" y="3329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4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5632450" y="2079625"/>
            <a:ext cx="1316038" cy="2293938"/>
            <a:chOff x="3366" y="1117"/>
            <a:chExt cx="829" cy="1445"/>
          </a:xfrm>
        </p:grpSpPr>
        <p:sp>
          <p:nvSpPr>
            <p:cNvPr id="11278" name="AutoShape 28"/>
            <p:cNvSpPr>
              <a:spLocks noChangeArrowheads="1"/>
            </p:cNvSpPr>
            <p:nvPr/>
          </p:nvSpPr>
          <p:spPr bwMode="auto">
            <a:xfrm>
              <a:off x="3560" y="1117"/>
              <a:ext cx="635" cy="1180"/>
            </a:xfrm>
            <a:prstGeom prst="rtTriangle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2400" b="1">
                  <a:solidFill>
                    <a:schemeClr val="bg1"/>
                  </a:solidFill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1279" name="Text Box 29"/>
            <p:cNvSpPr txBox="1">
              <a:spLocks noChangeArrowheads="1"/>
            </p:cNvSpPr>
            <p:nvPr/>
          </p:nvSpPr>
          <p:spPr bwMode="auto">
            <a:xfrm>
              <a:off x="3729" y="2331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4</a:t>
              </a:r>
            </a:p>
          </p:txBody>
        </p:sp>
        <p:sp>
          <p:nvSpPr>
            <p:cNvPr id="11280" name="Text Box 30"/>
            <p:cNvSpPr txBox="1">
              <a:spLocks noChangeArrowheads="1"/>
            </p:cNvSpPr>
            <p:nvPr/>
          </p:nvSpPr>
          <p:spPr bwMode="auto">
            <a:xfrm>
              <a:off x="3366" y="1542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8</a:t>
              </a:r>
            </a:p>
          </p:txBody>
        </p:sp>
      </p:grp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6781800" y="1557338"/>
            <a:ext cx="1462088" cy="422275"/>
          </a:xfrm>
          <a:prstGeom prst="rect">
            <a:avLst/>
          </a:prstGeom>
          <a:solidFill>
            <a:schemeClr val="bg1"/>
          </a:solidFill>
          <a:ln w="25400">
            <a:solidFill>
              <a:srgbClr val="17469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000">
                <a:solidFill>
                  <a:srgbClr val="174691"/>
                </a:solidFill>
                <a:latin typeface="Verdana" panose="020B0604030504040204" pitchFamily="34" charset="0"/>
              </a:rPr>
              <a:t>Oplossing</a:t>
            </a:r>
            <a:endParaRPr lang="nl-NL" altLang="nl-BE" sz="2000">
              <a:solidFill>
                <a:srgbClr val="174691"/>
              </a:solidFill>
              <a:latin typeface="Verdana" panose="020B060403050404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16025"/>
            <a:ext cx="35401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1275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127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27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5" grpId="0" animBg="1"/>
      <p:bldP spid="348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" name="Group 51"/>
          <p:cNvGraphicFramePr>
            <a:graphicFrameLocks noGrp="1"/>
          </p:cNvGraphicFramePr>
          <p:nvPr>
            <p:ph sz="half" idx="1"/>
          </p:nvPr>
        </p:nvGraphicFramePr>
        <p:xfrm>
          <a:off x="466725" y="2420938"/>
          <a:ext cx="6553200" cy="1554162"/>
        </p:xfrm>
        <a:graphic>
          <a:graphicData uri="http://schemas.openxmlformats.org/drawingml/2006/table">
            <a:tbl>
              <a:tblPr/>
              <a:tblGrid>
                <a:gridCol w="3960813"/>
                <a:gridCol w="646112"/>
                <a:gridCol w="938213"/>
                <a:gridCol w="1008062"/>
              </a:tblGrid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75" name="Object 55"/>
          <p:cNvGraphicFramePr>
            <a:graphicFrameLocks noChangeAspect="1"/>
          </p:cNvGraphicFramePr>
          <p:nvPr>
            <p:ph sz="quarter" idx="2"/>
          </p:nvPr>
        </p:nvGraphicFramePr>
        <p:xfrm>
          <a:off x="519113" y="5337175"/>
          <a:ext cx="16049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Vergelijking" r:id="rId3" imgW="1511300" imgH="508000" progId="Equation.3">
                  <p:embed/>
                </p:oleObj>
              </mc:Choice>
              <mc:Fallback>
                <p:oleObj name="Vergelijking" r:id="rId3" imgW="1511300" imgH="5080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5337175"/>
                        <a:ext cx="160496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669925" y="1679575"/>
            <a:ext cx="6565900" cy="660400"/>
            <a:chOff x="422" y="1058"/>
            <a:chExt cx="4136" cy="416"/>
          </a:xfrm>
        </p:grpSpPr>
        <p:pic>
          <p:nvPicPr>
            <p:cNvPr id="3120" name="Picture 5" descr="modelaut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" y="1078"/>
              <a:ext cx="598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1" name="Rectangle 6"/>
            <p:cNvSpPr>
              <a:spLocks noChangeArrowheads="1"/>
            </p:cNvSpPr>
            <p:nvPr/>
          </p:nvSpPr>
          <p:spPr bwMode="auto">
            <a:xfrm>
              <a:off x="1066" y="1058"/>
              <a:ext cx="34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BE" sz="1800">
                  <a:latin typeface="Calibri" panose="020F0502020204030204" pitchFamily="34" charset="0"/>
                </a:rPr>
                <a:t>Dit schaalmodel is twaalf cm lang en vijf cm hoog.</a:t>
              </a:r>
              <a:br>
                <a:rPr lang="nl-NL" altLang="nl-BE" sz="1800">
                  <a:latin typeface="Calibri" panose="020F0502020204030204" pitchFamily="34" charset="0"/>
                </a:rPr>
              </a:br>
              <a:r>
                <a:rPr lang="nl-NL" altLang="nl-BE" sz="1800">
                  <a:latin typeface="Calibri" panose="020F0502020204030204" pitchFamily="34" charset="0"/>
                </a:rPr>
                <a:t>De auto is nagebouwd op schaal 1:33. Vul de tabel aan.</a:t>
              </a:r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539750" y="2463800"/>
            <a:ext cx="6399213" cy="1397000"/>
            <a:chOff x="203" y="1389"/>
            <a:chExt cx="4031" cy="880"/>
          </a:xfrm>
        </p:grpSpPr>
        <p:sp>
          <p:nvSpPr>
            <p:cNvPr id="3112" name="Rectangle 37"/>
            <p:cNvSpPr>
              <a:spLocks noChangeArrowheads="1"/>
            </p:cNvSpPr>
            <p:nvPr/>
          </p:nvSpPr>
          <p:spPr bwMode="auto">
            <a:xfrm>
              <a:off x="203" y="1724"/>
              <a:ext cx="19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BE" sz="1800">
                  <a:latin typeface="Calibri" panose="020F0502020204030204" pitchFamily="34" charset="0"/>
                </a:rPr>
                <a:t>afmetingen schaalmodel (in cm)</a:t>
              </a:r>
            </a:p>
          </p:txBody>
        </p:sp>
        <p:sp>
          <p:nvSpPr>
            <p:cNvPr id="3113" name="Rectangle 38"/>
            <p:cNvSpPr>
              <a:spLocks noChangeArrowheads="1"/>
            </p:cNvSpPr>
            <p:nvPr/>
          </p:nvSpPr>
          <p:spPr bwMode="auto">
            <a:xfrm>
              <a:off x="204" y="2038"/>
              <a:ext cx="18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BE" sz="1800">
                  <a:latin typeface="Calibri" panose="020F0502020204030204" pitchFamily="34" charset="0"/>
                </a:rPr>
                <a:t>werkelijke afmetingen (in cm)</a:t>
              </a:r>
            </a:p>
          </p:txBody>
        </p:sp>
        <p:sp>
          <p:nvSpPr>
            <p:cNvPr id="3114" name="Text Box 40"/>
            <p:cNvSpPr txBox="1">
              <a:spLocks noChangeArrowheads="1"/>
            </p:cNvSpPr>
            <p:nvPr/>
          </p:nvSpPr>
          <p:spPr bwMode="auto">
            <a:xfrm>
              <a:off x="3107" y="1389"/>
              <a:ext cx="48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lengte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  <p:sp>
          <p:nvSpPr>
            <p:cNvPr id="3115" name="Text Box 41"/>
            <p:cNvSpPr txBox="1">
              <a:spLocks noChangeArrowheads="1"/>
            </p:cNvSpPr>
            <p:nvPr/>
          </p:nvSpPr>
          <p:spPr bwMode="auto">
            <a:xfrm>
              <a:off x="3702" y="1389"/>
              <a:ext cx="5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hoogte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  <p:sp>
          <p:nvSpPr>
            <p:cNvPr id="3116" name="Text Box 42"/>
            <p:cNvSpPr txBox="1">
              <a:spLocks noChangeArrowheads="1"/>
            </p:cNvSpPr>
            <p:nvPr/>
          </p:nvSpPr>
          <p:spPr bwMode="auto">
            <a:xfrm>
              <a:off x="2750" y="1706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1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  <p:sp>
          <p:nvSpPr>
            <p:cNvPr id="3117" name="Text Box 43"/>
            <p:cNvSpPr txBox="1">
              <a:spLocks noChangeArrowheads="1"/>
            </p:cNvSpPr>
            <p:nvPr/>
          </p:nvSpPr>
          <p:spPr bwMode="auto">
            <a:xfrm>
              <a:off x="2705" y="2038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33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  <p:sp>
          <p:nvSpPr>
            <p:cNvPr id="3118" name="Text Box 48"/>
            <p:cNvSpPr txBox="1">
              <a:spLocks noChangeArrowheads="1"/>
            </p:cNvSpPr>
            <p:nvPr/>
          </p:nvSpPr>
          <p:spPr bwMode="auto">
            <a:xfrm>
              <a:off x="3210" y="1713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12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  <p:sp>
          <p:nvSpPr>
            <p:cNvPr id="3119" name="Text Box 49"/>
            <p:cNvSpPr txBox="1">
              <a:spLocks noChangeArrowheads="1"/>
            </p:cNvSpPr>
            <p:nvPr/>
          </p:nvSpPr>
          <p:spPr bwMode="auto">
            <a:xfrm>
              <a:off x="3878" y="1706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5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</p:grp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493713" y="4141788"/>
            <a:ext cx="5135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Zijn deze grootheden recht of omgekeerd evenredig?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5237163" y="3494088"/>
            <a:ext cx="5318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>
                <a:latin typeface="Calibri" panose="020F0502020204030204" pitchFamily="34" charset="0"/>
              </a:rPr>
              <a:t>396</a:t>
            </a:r>
            <a:endParaRPr lang="nl-NL" altLang="nl-BE" sz="1800">
              <a:latin typeface="Calibri" panose="020F0502020204030204" pitchFamily="34" charset="0"/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6238875" y="3494088"/>
            <a:ext cx="531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>
                <a:latin typeface="Calibri" panose="020F0502020204030204" pitchFamily="34" charset="0"/>
              </a:rPr>
              <a:t>165</a:t>
            </a:r>
            <a:endParaRPr lang="nl-NL" altLang="nl-BE" sz="1800">
              <a:latin typeface="Calibri" panose="020F0502020204030204" pitchFamily="34" charset="0"/>
            </a:endParaRPr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466725" y="4587875"/>
            <a:ext cx="73453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Recht evenredig</a:t>
            </a:r>
            <a:r>
              <a:rPr lang="nl-NL" altLang="nl-BE" sz="180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NL" altLang="nl-BE" sz="1800">
                <a:latin typeface="Calibri" panose="020F0502020204030204" pitchFamily="34" charset="0"/>
              </a:rPr>
              <a:t>want de quotiënten van de overeenkomstige maatgetallen </a:t>
            </a:r>
            <a:br>
              <a:rPr lang="nl-NL" altLang="nl-BE" sz="1800">
                <a:latin typeface="Calibri" panose="020F0502020204030204" pitchFamily="34" charset="0"/>
              </a:rPr>
            </a:br>
            <a:r>
              <a:rPr lang="nl-NL" altLang="nl-BE" sz="1800">
                <a:latin typeface="Calibri" panose="020F0502020204030204" pitchFamily="34" charset="0"/>
              </a:rPr>
              <a:t>in de tabel zijn gelijk.</a:t>
            </a: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454025" y="5913438"/>
            <a:ext cx="3181350" cy="539750"/>
            <a:chOff x="136" y="3582"/>
            <a:chExt cx="2004" cy="340"/>
          </a:xfrm>
        </p:grpSpPr>
        <p:graphicFrame>
          <p:nvGraphicFramePr>
            <p:cNvPr id="3110" name="Object 59"/>
            <p:cNvGraphicFramePr>
              <a:graphicFrameLocks noChangeAspect="1"/>
            </p:cNvGraphicFramePr>
            <p:nvPr/>
          </p:nvGraphicFramePr>
          <p:xfrm>
            <a:off x="136" y="3582"/>
            <a:ext cx="272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3" name="Vergelijking" r:id="rId6" imgW="406224" imgH="507780" progId="Equation.3">
                    <p:embed/>
                  </p:oleObj>
                </mc:Choice>
                <mc:Fallback>
                  <p:oleObj name="Vergelijking" r:id="rId6" imgW="406224" imgH="507780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" y="3582"/>
                          <a:ext cx="272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1" name="Rectangle 62"/>
            <p:cNvSpPr>
              <a:spLocks noChangeArrowheads="1"/>
            </p:cNvSpPr>
            <p:nvPr/>
          </p:nvSpPr>
          <p:spPr bwMode="auto">
            <a:xfrm>
              <a:off x="368" y="3644"/>
              <a:ext cx="17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BE" sz="1800">
                  <a:latin typeface="Calibri" panose="020F0502020204030204" pitchFamily="34" charset="0"/>
                </a:rPr>
                <a:t>is een evenredigheidsfactor.</a:t>
              </a:r>
            </a:p>
          </p:txBody>
        </p:sp>
      </p:grp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460375" y="6446838"/>
            <a:ext cx="526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Het schaalmodel heeft dezelfde vorm als het origineel.</a:t>
            </a:r>
          </a:p>
        </p:txBody>
      </p:sp>
      <p:sp>
        <p:nvSpPr>
          <p:cNvPr id="12" name="AutoShape 37">
            <a:hlinkClick r:id="" action="ppaction://noaction" highlightClick="1"/>
            <a:hlinkHover r:id="rId8" action="ppaction://hlinkfile"/>
          </p:cNvPr>
          <p:cNvSpPr>
            <a:spLocks noChangeArrowheads="1"/>
          </p:cNvSpPr>
          <p:nvPr/>
        </p:nvSpPr>
        <p:spPr bwMode="auto">
          <a:xfrm>
            <a:off x="6877050" y="6094413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70827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Schaal en gelijkvormigheid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107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310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10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2" grpId="0"/>
      <p:bldP spid="5173" grpId="0"/>
      <p:bldP spid="5174" grpId="0"/>
      <p:bldP spid="5177" grpId="0"/>
      <p:bldP spid="5186" grpId="0"/>
      <p:bldP spid="12" grpId="0" animBg="1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92100" y="1838325"/>
            <a:ext cx="149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Wiskundetaal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90513" y="2355850"/>
            <a:ext cx="7200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De </a:t>
            </a:r>
            <a:r>
              <a:rPr lang="nl-NL" alt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schaal</a:t>
            </a:r>
            <a:r>
              <a:rPr lang="nl-NL" altLang="nl-BE" sz="1800" b="1">
                <a:latin typeface="Calibri" panose="020F0502020204030204" pitchFamily="34" charset="0"/>
              </a:rPr>
              <a:t> </a:t>
            </a:r>
            <a:r>
              <a:rPr lang="nl-NL" altLang="nl-BE" sz="1800">
                <a:latin typeface="Calibri" panose="020F0502020204030204" pitchFamily="34" charset="0"/>
              </a:rPr>
              <a:t>is de verhouding tussen de afmetingen van het model en de afmetingen van het origineel.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652588" y="3500438"/>
            <a:ext cx="3495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 i="1">
                <a:latin typeface="Calibri" panose="020F0502020204030204" pitchFamily="34" charset="0"/>
              </a:rPr>
              <a:t>figuur f </a:t>
            </a:r>
            <a:r>
              <a:rPr lang="nl-NL" altLang="nl-BE" sz="1800" b="1" i="1">
                <a:solidFill>
                  <a:srgbClr val="174691"/>
                </a:solidFill>
                <a:latin typeface="Calibri" panose="020F0502020204030204" pitchFamily="34" charset="0"/>
              </a:rPr>
              <a:t>is gelijkvormig met</a:t>
            </a:r>
            <a:r>
              <a:rPr lang="nl-NL" altLang="nl-BE" sz="1800" i="1">
                <a:latin typeface="Calibri" panose="020F0502020204030204" pitchFamily="34" charset="0"/>
              </a:rPr>
              <a:t> figuur g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90513" y="4076700"/>
            <a:ext cx="8313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Figuren die op schaal getekend zijn (vergroot of verkleind) zijn </a:t>
            </a:r>
            <a:r>
              <a:rPr lang="nl-NL" alt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gelijkvormige figuren</a:t>
            </a:r>
            <a:r>
              <a:rPr lang="nl-NL" altLang="nl-BE" sz="180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5135" name="Picture 15" descr="voorbeeld_gelijkvormighei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652963"/>
            <a:ext cx="3902075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76263" y="3141663"/>
            <a:ext cx="2916237" cy="725487"/>
            <a:chOff x="363" y="1979"/>
            <a:chExt cx="1837" cy="457"/>
          </a:xfrm>
        </p:grpSpPr>
        <p:sp>
          <p:nvSpPr>
            <p:cNvPr id="4108" name="Rectangle 7"/>
            <p:cNvSpPr>
              <a:spLocks noChangeArrowheads="1"/>
            </p:cNvSpPr>
            <p:nvPr/>
          </p:nvSpPr>
          <p:spPr bwMode="auto">
            <a:xfrm>
              <a:off x="365" y="2205"/>
              <a:ext cx="7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BE" sz="1800">
                  <a:latin typeface="Calibri" panose="020F0502020204030204" pitchFamily="34" charset="0"/>
                </a:rPr>
                <a:t>lees je als:</a:t>
              </a:r>
              <a:endParaRPr lang="nl-NL" altLang="nl-BE" sz="1800" i="1">
                <a:latin typeface="Calibri" panose="020F0502020204030204" pitchFamily="34" charset="0"/>
              </a:endParaRPr>
            </a:p>
          </p:txBody>
        </p:sp>
        <p:grpSp>
          <p:nvGrpSpPr>
            <p:cNvPr id="4109" name="Group 22"/>
            <p:cNvGrpSpPr>
              <a:grpSpLocks/>
            </p:cNvGrpSpPr>
            <p:nvPr/>
          </p:nvGrpSpPr>
          <p:grpSpPr bwMode="auto">
            <a:xfrm>
              <a:off x="363" y="1979"/>
              <a:ext cx="1837" cy="283"/>
              <a:chOff x="363" y="1979"/>
              <a:chExt cx="1837" cy="283"/>
            </a:xfrm>
          </p:grpSpPr>
          <p:sp>
            <p:nvSpPr>
              <p:cNvPr id="4110" name="Rectangle 6"/>
              <p:cNvSpPr>
                <a:spLocks noChangeArrowheads="1"/>
              </p:cNvSpPr>
              <p:nvPr/>
            </p:nvSpPr>
            <p:spPr bwMode="auto">
              <a:xfrm>
                <a:off x="363" y="1979"/>
                <a:ext cx="183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nl-NL" altLang="nl-BE" sz="1800">
                    <a:latin typeface="Calibri" panose="020F0502020204030204" pitchFamily="34" charset="0"/>
                  </a:rPr>
                  <a:t>figuur f </a:t>
                </a:r>
                <a:r>
                  <a:rPr lang="nl-NL" altLang="nl-BE" sz="2000" b="1">
                    <a:solidFill>
                      <a:srgbClr val="174691"/>
                    </a:solidFill>
                    <a:latin typeface="Calibri" panose="020F0502020204030204" pitchFamily="34" charset="0"/>
                  </a:rPr>
                  <a:t>  </a:t>
                </a:r>
                <a:r>
                  <a:rPr lang="nl-NL" altLang="nl-BE" sz="1800" b="1">
                    <a:latin typeface="Calibri" panose="020F0502020204030204" pitchFamily="34" charset="0"/>
                  </a:rPr>
                  <a:t> </a:t>
                </a:r>
                <a:r>
                  <a:rPr lang="nl-NL" altLang="nl-BE" sz="1800">
                    <a:latin typeface="Calibri" panose="020F0502020204030204" pitchFamily="34" charset="0"/>
                  </a:rPr>
                  <a:t>figuur g</a:t>
                </a:r>
                <a:endParaRPr lang="nl-NL" altLang="nl-BE" sz="1800" i="1">
                  <a:latin typeface="Calibri" panose="020F0502020204030204" pitchFamily="34" charset="0"/>
                </a:endParaRPr>
              </a:p>
            </p:txBody>
          </p:sp>
          <p:sp>
            <p:nvSpPr>
              <p:cNvPr id="4111" name="Text Box 16"/>
              <p:cNvSpPr txBox="1">
                <a:spLocks noChangeArrowheads="1"/>
              </p:cNvSpPr>
              <p:nvPr/>
            </p:nvSpPr>
            <p:spPr bwMode="auto">
              <a:xfrm>
                <a:off x="814" y="203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nl-BE" altLang="nl-BE" sz="1800" b="1">
                    <a:solidFill>
                      <a:srgbClr val="174691"/>
                    </a:solidFill>
                    <a:latin typeface="Calibri" panose="020F0502020204030204" pitchFamily="34" charset="0"/>
                  </a:rPr>
                  <a:t>~</a:t>
                </a:r>
                <a:endParaRPr lang="nl-NL" altLang="nl-BE" sz="1800" b="1">
                  <a:solidFill>
                    <a:srgbClr val="17469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6004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Schaal en gelijkvormigheid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0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0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2" grpId="0"/>
      <p:bldP spid="6154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AutoShape 13"/>
          <p:cNvSpPr>
            <a:spLocks noChangeArrowheads="1"/>
          </p:cNvSpPr>
          <p:nvPr/>
        </p:nvSpPr>
        <p:spPr bwMode="auto">
          <a:xfrm rot="10800000" flipV="1">
            <a:off x="1042988" y="3284538"/>
            <a:ext cx="2305050" cy="1223962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4067175" y="1414463"/>
            <a:ext cx="1223963" cy="2305050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682625" y="4437063"/>
            <a:ext cx="1223963" cy="2305050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 flipH="1">
            <a:off x="7019925" y="2203450"/>
            <a:ext cx="1584325" cy="2809875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5867400" y="2492375"/>
            <a:ext cx="1008063" cy="1873250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395288" y="2060575"/>
            <a:ext cx="2305050" cy="1223963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4427538" y="4076700"/>
            <a:ext cx="1368425" cy="2232025"/>
          </a:xfrm>
          <a:prstGeom prst="triangle">
            <a:avLst>
              <a:gd name="adj" fmla="val 50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0500" name="AutoShape 20"/>
          <p:cNvSpPr>
            <a:spLocks noChangeArrowheads="1"/>
          </p:cNvSpPr>
          <p:nvPr/>
        </p:nvSpPr>
        <p:spPr bwMode="auto">
          <a:xfrm flipH="1">
            <a:off x="2698750" y="4651375"/>
            <a:ext cx="863600" cy="1657350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 rot="13535716" flipV="1">
            <a:off x="6119019" y="4833144"/>
            <a:ext cx="2305050" cy="1223962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4932363" y="1419225"/>
            <a:ext cx="3549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Welke van deze figuren zijn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gelijkvormig met de groene figuur?</a:t>
            </a:r>
            <a:endParaRPr lang="nl-NL" altLang="nl-BE" sz="1800">
              <a:latin typeface="Calibri" panose="020F0502020204030204" pitchFamily="34" charset="0"/>
            </a:endParaRPr>
          </a:p>
        </p:txBody>
      </p:sp>
      <p:sp>
        <p:nvSpPr>
          <p:cNvPr id="5132" name="Text Box 23"/>
          <p:cNvSpPr txBox="1">
            <a:spLocks noChangeArrowheads="1"/>
          </p:cNvSpPr>
          <p:nvPr/>
        </p:nvSpPr>
        <p:spPr bwMode="auto">
          <a:xfrm>
            <a:off x="3851275" y="6375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  <p:sp>
        <p:nvSpPr>
          <p:cNvPr id="20504" name="Text Box 2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3635375" y="6407150"/>
            <a:ext cx="1444625" cy="422275"/>
          </a:xfrm>
          <a:prstGeom prst="rect">
            <a:avLst/>
          </a:prstGeom>
          <a:solidFill>
            <a:schemeClr val="bg1"/>
          </a:solidFill>
          <a:ln w="25400">
            <a:solidFill>
              <a:srgbClr val="17469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2000">
                <a:solidFill>
                  <a:srgbClr val="174691"/>
                </a:solidFill>
                <a:latin typeface="Verdana" panose="020B0604030504040204" pitchFamily="34" charset="0"/>
              </a:rPr>
              <a:t>Oplossing</a:t>
            </a:r>
            <a:endParaRPr lang="nl-NL" altLang="nl-BE" sz="2000">
              <a:solidFill>
                <a:srgbClr val="174691"/>
              </a:solidFill>
              <a:latin typeface="Verdana" panose="020B060403050404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6479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3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3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 animBg="1"/>
      <p:bldP spid="20494" grpId="0" animBg="1"/>
      <p:bldP spid="20495" grpId="0" animBg="1"/>
      <p:bldP spid="20496" grpId="0" animBg="1"/>
      <p:bldP spid="20497" grpId="0" animBg="1"/>
      <p:bldP spid="20498" grpId="0" animBg="1"/>
      <p:bldP spid="20499" grpId="0" animBg="1"/>
      <p:bldP spid="20500" grpId="0" animBg="1"/>
      <p:bldP spid="20501" grpId="0" animBg="1"/>
      <p:bldP spid="20502" grpId="0"/>
      <p:bldP spid="20504" grpId="0" animBg="1"/>
      <p:bldP spid="348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3"/>
          <p:cNvSpPr>
            <a:spLocks noChangeArrowheads="1"/>
          </p:cNvSpPr>
          <p:nvPr/>
        </p:nvSpPr>
        <p:spPr bwMode="auto">
          <a:xfrm rot="10800000" flipV="1">
            <a:off x="971550" y="3357563"/>
            <a:ext cx="2305050" cy="1223962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779838" y="1771650"/>
            <a:ext cx="1223962" cy="2305050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11188" y="4437063"/>
            <a:ext cx="1223962" cy="2305050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 flipH="1">
            <a:off x="6948488" y="2274888"/>
            <a:ext cx="1584325" cy="2809875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795963" y="2565400"/>
            <a:ext cx="1008062" cy="1873250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23850" y="2133600"/>
            <a:ext cx="2305050" cy="1223963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4356100" y="4221163"/>
            <a:ext cx="1368425" cy="2232025"/>
          </a:xfrm>
          <a:prstGeom prst="triangle">
            <a:avLst>
              <a:gd name="adj" fmla="val 50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 flipH="1">
            <a:off x="2627313" y="4724400"/>
            <a:ext cx="863600" cy="1657350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 rot="12878519" flipV="1">
            <a:off x="6048375" y="4903788"/>
            <a:ext cx="2305050" cy="1223962"/>
          </a:xfrm>
          <a:prstGeom prst="rtTriangle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6479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5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5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4932363" y="1419225"/>
            <a:ext cx="1584325" cy="422275"/>
          </a:xfrm>
          <a:prstGeom prst="rect">
            <a:avLst/>
          </a:prstGeom>
          <a:solidFill>
            <a:schemeClr val="bg1"/>
          </a:solidFill>
          <a:ln w="25400">
            <a:solidFill>
              <a:srgbClr val="17469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000">
                <a:solidFill>
                  <a:srgbClr val="174691"/>
                </a:solidFill>
                <a:latin typeface="Verdana" panose="020B0604030504040204" pitchFamily="34" charset="0"/>
              </a:rPr>
              <a:t>Oplossing</a:t>
            </a:r>
            <a:endParaRPr lang="nl-NL" altLang="nl-BE" sz="2000">
              <a:solidFill>
                <a:srgbClr val="17469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34826" grpId="0" animBg="1"/>
      <p:bldP spid="215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88" y="-4763"/>
            <a:ext cx="4498975" cy="481013"/>
          </a:xfrm>
          <a:solidFill>
            <a:srgbClr val="002C5E"/>
          </a:solidFill>
        </p:spPr>
        <p:txBody>
          <a:bodyPr/>
          <a:lstStyle/>
          <a:p>
            <a:pPr algn="l" eaLnBrk="1" hangingPunct="1"/>
            <a:r>
              <a:rPr lang="nl-BE" altLang="nl-BE" sz="2800" i="1" smtClean="0">
                <a:solidFill>
                  <a:schemeClr val="bg1"/>
                </a:solidFill>
                <a:latin typeface="Comic Sans MS" panose="030F0702030302020204" pitchFamily="66" charset="0"/>
              </a:rPr>
              <a:t>Gelijkvormige veelhoeken</a:t>
            </a:r>
            <a:endParaRPr lang="nl-NL" altLang="nl-BE" sz="2800" i="1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utoShape 3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09613" y="2420938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  <p:sp>
        <p:nvSpPr>
          <p:cNvPr id="2" name="AutoShape 3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714375" y="4365625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BE" sz="180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85750" y="1714500"/>
            <a:ext cx="1579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Op verkenning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23850" y="1204913"/>
            <a:ext cx="35401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7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1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2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pic>
        <p:nvPicPr>
          <p:cNvPr id="17" name="Afbeelding 16" descr="01_benamingen_gelijkvormigheid_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43125"/>
            <a:ext cx="536098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17" descr="01_benamingen_gelijkvormigheid_0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43125"/>
            <a:ext cx="536098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18" descr="01_benamingen_gelijkvormigheid_03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43125"/>
            <a:ext cx="536098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Afbeelding 19" descr="01_benamingen_gelijkvormigheid_04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43125"/>
            <a:ext cx="536098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Afbeelding 20" descr="01_benamingen_gelijkvormigheid_05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143125"/>
            <a:ext cx="536098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11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09575" y="1773238"/>
            <a:ext cx="99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Definitie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95288" y="2225675"/>
            <a:ext cx="67691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Twee veelhoeken zijn </a:t>
            </a:r>
            <a:r>
              <a:rPr lang="nl-NL" alt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gelijkvormig</a:t>
            </a:r>
            <a:r>
              <a:rPr lang="nl-NL" altLang="nl-BE" sz="1800" b="1">
                <a:latin typeface="Calibri" panose="020F0502020204030204" pitchFamily="34" charset="0"/>
              </a:rPr>
              <a:t> </a:t>
            </a:r>
            <a:r>
              <a:rPr lang="nl-NL" altLang="nl-BE" sz="1800">
                <a:latin typeface="Calibri" panose="020F0502020204030204" pitchFamily="34" charset="0"/>
              </a:rPr>
              <a:t>als en slechts als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nl-NL" altLang="nl-BE" sz="1800">
                <a:latin typeface="Calibri" panose="020F0502020204030204" pitchFamily="34" charset="0"/>
              </a:rPr>
              <a:t>de overeenkomstige hoeken even groot zijn </a:t>
            </a:r>
            <a:br>
              <a:rPr lang="nl-NL" altLang="nl-BE" sz="1800">
                <a:latin typeface="Calibri" panose="020F0502020204030204" pitchFamily="34" charset="0"/>
              </a:rPr>
            </a:br>
            <a:endParaRPr lang="nl-NL" altLang="nl-BE" sz="1800">
              <a:latin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nl-NL" altLang="nl-BE" sz="1800">
                <a:latin typeface="Calibri" panose="020F0502020204030204" pitchFamily="34" charset="0"/>
              </a:rPr>
              <a:t>de lengten van de overeenkomstige zijden evenredig zijn.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400175" y="4365625"/>
            <a:ext cx="4373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>
                <a:latin typeface="Calibri" panose="020F0502020204030204" pitchFamily="34" charset="0"/>
              </a:rPr>
              <a:t>|Â| = |Â’|, |Ê| = |Ê’|, |Ô| = |Ô’|, |Û| = |Û’|</a:t>
            </a:r>
            <a:endParaRPr lang="nl-NL" altLang="nl-BE" sz="1800">
              <a:latin typeface="Calibri" panose="020F0502020204030204" pitchFamily="34" charset="0"/>
            </a:endParaRP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>
            <p:ph idx="1"/>
          </p:nvPr>
        </p:nvGraphicFramePr>
        <p:xfrm>
          <a:off x="1498600" y="4941888"/>
          <a:ext cx="26733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Vergelijking" r:id="rId3" imgW="3086100" imgH="622300" progId="Equation.3">
                  <p:embed/>
                </p:oleObj>
              </mc:Choice>
              <mc:Fallback>
                <p:oleObj name="Vergelijking" r:id="rId3" imgW="3086100" imgH="622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4941888"/>
                        <a:ext cx="26733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395288" y="5734050"/>
            <a:ext cx="9001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In gelijkvormige veelhoeken noteer je de overeenkomstige hoekpunten in dezelfde volgorde.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96875" y="6237288"/>
            <a:ext cx="8496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BE" sz="1800">
                <a:latin typeface="Calibri" panose="020F0502020204030204" pitchFamily="34" charset="0"/>
              </a:rPr>
              <a:t>De constante </a:t>
            </a:r>
            <a:r>
              <a:rPr lang="nl-NL" alt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f</a:t>
            </a:r>
            <a:r>
              <a:rPr lang="nl-NL" altLang="nl-BE" sz="1800" b="1">
                <a:latin typeface="Calibri" panose="020F0502020204030204" pitchFamily="34" charset="0"/>
              </a:rPr>
              <a:t> </a:t>
            </a:r>
            <a:r>
              <a:rPr lang="nl-NL" altLang="nl-BE" sz="1800">
                <a:latin typeface="Calibri" panose="020F0502020204030204" pitchFamily="34" charset="0"/>
              </a:rPr>
              <a:t>is een </a:t>
            </a:r>
            <a:r>
              <a:rPr lang="nl-NL" altLang="nl-BE" sz="1800" b="1">
                <a:solidFill>
                  <a:srgbClr val="174691"/>
                </a:solidFill>
                <a:latin typeface="Calibri" panose="020F0502020204030204" pitchFamily="34" charset="0"/>
              </a:rPr>
              <a:t>gelijkvormigheidsfactor </a:t>
            </a:r>
            <a:r>
              <a:rPr lang="nl-NL" altLang="nl-BE" sz="1800">
                <a:latin typeface="Calibri" panose="020F0502020204030204" pitchFamily="34" charset="0"/>
              </a:rPr>
              <a:t>(vergrotings- of verkleiningsfactor).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908175" y="3500438"/>
            <a:ext cx="4733925" cy="720725"/>
            <a:chOff x="1202" y="1978"/>
            <a:chExt cx="2982" cy="454"/>
          </a:xfrm>
        </p:grpSpPr>
        <p:sp>
          <p:nvSpPr>
            <p:cNvPr id="3" name="Rectangle 8"/>
            <p:cNvSpPr>
              <a:spLocks noChangeArrowheads="1"/>
            </p:cNvSpPr>
            <p:nvPr/>
          </p:nvSpPr>
          <p:spPr bwMode="auto">
            <a:xfrm>
              <a:off x="1202" y="1978"/>
              <a:ext cx="29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BE" sz="1800">
                  <a:latin typeface="Calibri" panose="020F0502020204030204" pitchFamily="34" charset="0"/>
                </a:rPr>
                <a:t>vierhoek AEOU    vierhoek A’E’O’U’</a:t>
              </a:r>
            </a:p>
          </p:txBody>
        </p:sp>
        <p:sp>
          <p:nvSpPr>
            <p:cNvPr id="4" name="AutoShape 9"/>
            <p:cNvSpPr>
              <a:spLocks noChangeArrowheads="1"/>
            </p:cNvSpPr>
            <p:nvPr/>
          </p:nvSpPr>
          <p:spPr bwMode="auto">
            <a:xfrm>
              <a:off x="2165" y="2205"/>
              <a:ext cx="79" cy="227"/>
            </a:xfrm>
            <a:prstGeom prst="upDownArrow">
              <a:avLst>
                <a:gd name="adj1" fmla="val 50000"/>
                <a:gd name="adj2" fmla="val 57468"/>
              </a:avLst>
            </a:prstGeom>
            <a:solidFill>
              <a:srgbClr val="E9ECF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altLang="nl-BE" sz="1800"/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2119" y="2009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 sz="1800">
                  <a:latin typeface="Calibri" panose="020F0502020204030204" pitchFamily="34" charset="0"/>
                </a:rPr>
                <a:t>~</a:t>
              </a:r>
              <a:endParaRPr lang="nl-NL" altLang="nl-BE" sz="1800"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0625"/>
            <a:ext cx="35401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20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9" grpId="0"/>
      <p:bldP spid="8202" grpId="0"/>
      <p:bldP spid="8205" grpId="0"/>
      <p:bldP spid="8206" grpId="0"/>
      <p:bldP spid="348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3850" y="1766888"/>
            <a:ext cx="2744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De gelijkvormigheidsfactor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5401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922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22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pic>
        <p:nvPicPr>
          <p:cNvPr id="8" name="Afbeelding 7" descr="02_definitie_gelijkvormigheid_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95538"/>
            <a:ext cx="70580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 descr="02_definitie_gelijkvormigheid_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95538"/>
            <a:ext cx="70580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Afbeelding 10" descr="02_definitie_gelijkvormigheid_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95538"/>
            <a:ext cx="70580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Afbeelding 11" descr="02_definitie_gelijkvormigheid_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95538"/>
            <a:ext cx="70580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 descr="02_definitie_gelijkvormigheid_05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395538"/>
            <a:ext cx="70580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348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611188" y="4364038"/>
            <a:ext cx="1223962" cy="1801812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flipH="1">
            <a:off x="7019925" y="3355975"/>
            <a:ext cx="1584325" cy="2809875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868988" y="2060575"/>
            <a:ext cx="1008062" cy="1873250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682625" y="2276475"/>
            <a:ext cx="2305050" cy="1223963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339975" y="3860800"/>
            <a:ext cx="1368425" cy="2232025"/>
          </a:xfrm>
          <a:prstGeom prst="triangle">
            <a:avLst>
              <a:gd name="adj" fmla="val 50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 flipH="1">
            <a:off x="5364163" y="4651375"/>
            <a:ext cx="863600" cy="1657350"/>
          </a:xfrm>
          <a:prstGeom prst="rtTriangle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nl-BE" sz="2400" b="1">
                <a:solidFill>
                  <a:schemeClr val="bg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843213" y="6165850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6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41725" y="2438400"/>
            <a:ext cx="1577975" cy="2727325"/>
            <a:chOff x="2203" y="1162"/>
            <a:chExt cx="994" cy="1718"/>
          </a:xfrm>
        </p:grpSpPr>
        <p:sp>
          <p:nvSpPr>
            <p:cNvPr id="10270" name="AutoShape 11"/>
            <p:cNvSpPr>
              <a:spLocks noChangeArrowheads="1"/>
            </p:cNvSpPr>
            <p:nvPr/>
          </p:nvSpPr>
          <p:spPr bwMode="auto">
            <a:xfrm>
              <a:off x="2426" y="1162"/>
              <a:ext cx="771" cy="1452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BE" altLang="nl-BE" sz="1800"/>
            </a:p>
          </p:txBody>
        </p:sp>
        <p:sp>
          <p:nvSpPr>
            <p:cNvPr id="10271" name="Text Box 12"/>
            <p:cNvSpPr txBox="1">
              <a:spLocks noChangeArrowheads="1"/>
            </p:cNvSpPr>
            <p:nvPr/>
          </p:nvSpPr>
          <p:spPr bwMode="auto">
            <a:xfrm>
              <a:off x="2203" y="1787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9</a:t>
              </a:r>
            </a:p>
          </p:txBody>
        </p:sp>
        <p:sp>
          <p:nvSpPr>
            <p:cNvPr id="10272" name="Text Box 13"/>
            <p:cNvSpPr txBox="1">
              <a:spLocks noChangeArrowheads="1"/>
            </p:cNvSpPr>
            <p:nvPr/>
          </p:nvSpPr>
          <p:spPr bwMode="auto">
            <a:xfrm>
              <a:off x="2653" y="2649"/>
              <a:ext cx="1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nl-BE" sz="1800">
                  <a:latin typeface="Calibri" panose="020F0502020204030204" pitchFamily="34" charset="0"/>
                </a:rPr>
                <a:t>6</a:t>
              </a:r>
            </a:p>
          </p:txBody>
        </p:sp>
      </p:grp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247900" y="4941888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6227763" y="4006850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50825" y="5157788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280150" y="5195888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4,5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632450" y="6383338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7577138" y="6238875"/>
            <a:ext cx="41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7308850" y="4486275"/>
            <a:ext cx="441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2000"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454150" y="3575050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177800" y="2819400"/>
            <a:ext cx="41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950913" y="62388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5449888" y="285432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2556" name="Text Box 2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3635375" y="6407150"/>
            <a:ext cx="1444625" cy="422275"/>
          </a:xfrm>
          <a:prstGeom prst="rect">
            <a:avLst/>
          </a:prstGeom>
          <a:solidFill>
            <a:schemeClr val="bg1"/>
          </a:solidFill>
          <a:ln w="25400">
            <a:solidFill>
              <a:srgbClr val="17469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2000">
                <a:solidFill>
                  <a:srgbClr val="174691"/>
                </a:solidFill>
                <a:latin typeface="Verdana" panose="020B0604030504040204" pitchFamily="34" charset="0"/>
              </a:rPr>
              <a:t>Oplossing</a:t>
            </a:r>
            <a:endParaRPr lang="nl-NL" altLang="nl-BE" sz="2000">
              <a:solidFill>
                <a:srgbClr val="174691"/>
              </a:solidFill>
              <a:latin typeface="Verdana" panose="020B0604030504040204" pitchFamily="34" charset="0"/>
            </a:endParaRPr>
          </a:p>
        </p:txBody>
      </p:sp>
      <p:grpSp>
        <p:nvGrpSpPr>
          <p:cNvPr id="1026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1026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26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1381125" y="1851025"/>
            <a:ext cx="4127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Welke van deze figuren zijn gelijkvormig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nl-BE" sz="1800">
                <a:latin typeface="Calibri" panose="020F0502020204030204" pitchFamily="34" charset="0"/>
              </a:rPr>
              <a:t>met de groene figuur?</a:t>
            </a:r>
            <a:endParaRPr lang="nl-NL" altLang="nl-BE" sz="1800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539750" y="1216025"/>
            <a:ext cx="35401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Gelijkvormige veelhoeken (vervolg)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0265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026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Gelijkvormige figuren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26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G16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 animBg="1"/>
      <p:bldP spid="22533" grpId="0" animBg="1"/>
      <p:bldP spid="22534" grpId="0" animBg="1"/>
      <p:bldP spid="22535" grpId="0" animBg="1"/>
      <p:bldP spid="22536" grpId="0" animBg="1"/>
      <p:bldP spid="22537" grpId="0"/>
      <p:bldP spid="22542" grpId="0"/>
      <p:bldP spid="22543" grpId="0"/>
      <p:bldP spid="22544" grpId="0"/>
      <p:bldP spid="22545" grpId="0"/>
      <p:bldP spid="22546" grpId="0"/>
      <p:bldP spid="22547" grpId="0"/>
      <p:bldP spid="22548" grpId="0"/>
      <p:bldP spid="22549" grpId="0"/>
      <p:bldP spid="22550" grpId="0"/>
      <p:bldP spid="22551" grpId="0"/>
      <p:bldP spid="22552" grpId="0"/>
      <p:bldP spid="22556" grpId="0" animBg="1"/>
      <p:bldP spid="22561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371</Words>
  <Application>Microsoft Office PowerPoint</Application>
  <PresentationFormat>Diavoorstelling (4:3)</PresentationFormat>
  <Paragraphs>145</Paragraphs>
  <Slides>10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Impact</vt:lpstr>
      <vt:lpstr>Verdana</vt:lpstr>
      <vt:lpstr>Standaardontwerp</vt:lpstr>
      <vt:lpstr>Microsoft Vergelijkingseditor 3.0</vt:lpstr>
      <vt:lpstr>PowerPoint-presentatie</vt:lpstr>
      <vt:lpstr>PowerPoint-presentatie</vt:lpstr>
      <vt:lpstr>PowerPoint-presentatie</vt:lpstr>
      <vt:lpstr>PowerPoint-presentatie</vt:lpstr>
      <vt:lpstr>PowerPoint-presentatie</vt:lpstr>
      <vt:lpstr>Gelijkvormige veelhoeken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42</cp:revision>
  <dcterms:created xsi:type="dcterms:W3CDTF">2009-11-24T15:08:55Z</dcterms:created>
  <dcterms:modified xsi:type="dcterms:W3CDTF">2013-12-06T12:48:05Z</dcterms:modified>
</cp:coreProperties>
</file>