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9" r:id="rId5"/>
    <p:sldId id="266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6B84B-1756-47C0-9D6F-5D7F119EBE4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613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B6A80C-D54F-40AB-AADB-F4EEA79E72C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33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CF48C-810E-4313-8C72-60934724320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3365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545B07D-A967-4EC0-BC64-A37846C06F1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857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6EAFC-A66E-4276-8CC4-536DB4475D3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530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D8602-9FF8-417C-83C8-A4AF3569B48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41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1A678-FF26-4411-BC00-8B1F9480B14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2168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8486-0D08-4421-9D16-51181475028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0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51E3A-8E89-4888-850C-E0DE4585B1B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195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41891-3B04-48F0-A2C3-032BDB7CBE6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48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BEF61-5D38-4464-B653-486A728A6AA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559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3CDF3-B182-4D2B-B2A3-A36B4C54ED3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248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912AD88-2344-456C-97C6-F33D2DBD6438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Machten vermenigvuldigen en delen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1510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1511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1512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3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4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5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6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7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18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19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0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21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2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3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4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5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6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7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1528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1529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1530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1531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32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533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153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G18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69888" y="4657725"/>
            <a:ext cx="2368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(a . a . a) . (a . a . a . a)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71475" y="5192713"/>
            <a:ext cx="2173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 . a . a . a . a . a . a</a:t>
            </a:r>
            <a:r>
              <a:rPr lang="nl-BE" sz="2400" b="1"/>
              <a:t> </a:t>
            </a:r>
            <a:endParaRPr lang="nl-NL" sz="2400" b="1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4211638" y="2270125"/>
            <a:ext cx="4681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Noteer elke macht als een vermenigvuldiging.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598488" y="4141788"/>
            <a:ext cx="733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. a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222750" y="2846388"/>
            <a:ext cx="2386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Werk de haakjes weg.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366713" y="5799138"/>
            <a:ext cx="544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7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4222750" y="3709988"/>
            <a:ext cx="4176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Noteer het resultaat als één macht.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85788" y="1909763"/>
            <a:ext cx="74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4</a:t>
            </a:r>
            <a:r>
              <a:rPr lang="nl-BE" sz="2000" b="1" baseline="30000">
                <a:latin typeface="Calibri" panose="020F0502020204030204" pitchFamily="34" charset="0"/>
              </a:rPr>
              <a:t>2</a:t>
            </a:r>
            <a:r>
              <a:rPr lang="nl-BE">
                <a:latin typeface="Calibri" panose="020F0502020204030204" pitchFamily="34" charset="0"/>
              </a:rPr>
              <a:t> . 4</a:t>
            </a:r>
            <a:r>
              <a:rPr lang="nl-BE" sz="2000" b="1" baseline="30000">
                <a:latin typeface="Calibri" panose="020F0502020204030204" pitchFamily="34" charset="0"/>
              </a:rPr>
              <a:t>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368300" y="2414588"/>
            <a:ext cx="26908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(4 . 4) . (4 . 4 . 4 . 4 . 4 . 4)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73063" y="2924175"/>
            <a:ext cx="249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4 . 4 . 4 . 4 . 4 . 4 . 4 . 4</a:t>
            </a:r>
            <a:r>
              <a:rPr lang="nl-BE" sz="2400" b="1"/>
              <a:t> </a:t>
            </a:r>
            <a:endParaRPr lang="nl-NL" sz="2400" b="1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73063" y="3533775"/>
            <a:ext cx="550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4</a:t>
            </a:r>
            <a:r>
              <a:rPr lang="nl-BE" sz="2000" b="1" baseline="30000">
                <a:latin typeface="Calibri" panose="020F0502020204030204" pitchFamily="34" charset="0"/>
              </a:rPr>
              <a:t>8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pSp>
        <p:nvGrpSpPr>
          <p:cNvPr id="5155" name="Group 35"/>
          <p:cNvGrpSpPr>
            <a:grpSpLocks/>
          </p:cNvGrpSpPr>
          <p:nvPr/>
        </p:nvGrpSpPr>
        <p:grpSpPr bwMode="auto">
          <a:xfrm>
            <a:off x="4389438" y="3141663"/>
            <a:ext cx="4105275" cy="373062"/>
            <a:chOff x="3016" y="1979"/>
            <a:chExt cx="2586" cy="235"/>
          </a:xfrm>
        </p:grpSpPr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3016" y="1983"/>
              <a:ext cx="25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Het vermenigvuldigen is associatief in     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49" name="Rectangle 29"/>
            <p:cNvSpPr>
              <a:spLocks noChangeArrowheads="1"/>
            </p:cNvSpPr>
            <p:nvPr/>
          </p:nvSpPr>
          <p:spPr bwMode="auto">
            <a:xfrm>
              <a:off x="5261" y="1979"/>
              <a:ext cx="24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solidFill>
                    <a:srgbClr val="000000"/>
                  </a:solidFill>
                  <a:latin typeface="Calibri" panose="020F0502020204030204" pitchFamily="34" charset="0"/>
                </a:rPr>
                <a:t>ℚ</a:t>
              </a:r>
              <a:endParaRPr lang="nl-NL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50403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vermenigvuldigen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52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5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5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5156" name="Text Box 36"/>
          <p:cNvSpPr txBox="1">
            <a:spLocks noChangeArrowheads="1"/>
          </p:cNvSpPr>
          <p:nvPr/>
        </p:nvSpPr>
        <p:spPr bwMode="auto">
          <a:xfrm>
            <a:off x="806450" y="3529013"/>
            <a:ext cx="793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4</a:t>
            </a:r>
            <a:r>
              <a:rPr lang="nl-BE" sz="2000" b="1" baseline="30000">
                <a:latin typeface="Calibri" panose="020F0502020204030204" pitchFamily="34" charset="0"/>
              </a:rPr>
              <a:t>2 + 6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5157" name="Text Box 37"/>
          <p:cNvSpPr txBox="1">
            <a:spLocks noChangeArrowheads="1"/>
          </p:cNvSpPr>
          <p:nvPr/>
        </p:nvSpPr>
        <p:spPr bwMode="auto">
          <a:xfrm>
            <a:off x="793750" y="5805488"/>
            <a:ext cx="787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3 + 4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 autoUpdateAnimBg="0"/>
      <p:bldP spid="5127" grpId="0" autoUpdateAnimBg="0"/>
      <p:bldP spid="5129" grpId="0" autoUpdateAnimBg="0"/>
      <p:bldP spid="5132" grpId="0"/>
      <p:bldP spid="5133" grpId="0" autoUpdateAnimBg="0"/>
      <p:bldP spid="5137" grpId="0" autoUpdateAnimBg="0"/>
      <p:bldP spid="5138" grpId="0"/>
      <p:bldP spid="5139" grpId="0"/>
      <p:bldP spid="5140" grpId="0" autoUpdateAnimBg="0"/>
      <p:bldP spid="5141" grpId="0" autoUpdateAnimBg="0"/>
      <p:bldP spid="5142" grpId="0" autoUpdateAnimBg="0"/>
      <p:bldP spid="34826" grpId="0" animBg="1"/>
      <p:bldP spid="5156" grpId="0" autoUpdateAnimBg="0"/>
      <p:bldP spid="515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7" name="Object 13"/>
          <p:cNvGraphicFramePr>
            <a:graphicFrameLocks noChangeAspect="1"/>
          </p:cNvGraphicFramePr>
          <p:nvPr>
            <p:ph sz="quarter" idx="1"/>
          </p:nvPr>
        </p:nvGraphicFramePr>
        <p:xfrm>
          <a:off x="6118225" y="4598988"/>
          <a:ext cx="3349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Vergelijking" r:id="rId3" imgW="330120" imgH="533160" progId="Equation.3">
                  <p:embed/>
                </p:oleObj>
              </mc:Choice>
              <mc:Fallback>
                <p:oleObj name="Vergelijking" r:id="rId3" imgW="330120" imgH="53316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225" y="4598988"/>
                        <a:ext cx="334963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36563" y="2473325"/>
            <a:ext cx="2611437" cy="9556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</a:p>
          <a:p>
            <a:endParaRPr lang="nl-BE" sz="200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Tel de exponenten op.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23850" y="3724275"/>
            <a:ext cx="5761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a is een rationaal getal verschillend van 0,</a:t>
            </a:r>
          </a:p>
          <a:p>
            <a:r>
              <a:rPr lang="nl-NL">
                <a:latin typeface="Calibri" panose="020F0502020204030204" pitchFamily="34" charset="0"/>
              </a:rPr>
              <a:t>k en p zijn gehele getallen.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33388" y="4565650"/>
            <a:ext cx="1546225" cy="431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46800" bIns="46800"/>
          <a:lstStyle/>
          <a:p>
            <a:r>
              <a:rPr lang="nl-NL">
                <a:latin typeface="Calibri" panose="020F0502020204030204" pitchFamily="34" charset="0"/>
              </a:rPr>
              <a:t>a</a:t>
            </a:r>
            <a:r>
              <a:rPr lang="nl-NL" sz="2000" b="1" baseline="30000">
                <a:latin typeface="Calibri" panose="020F0502020204030204" pitchFamily="34" charset="0"/>
              </a:rPr>
              <a:t>k</a:t>
            </a:r>
            <a:r>
              <a:rPr lang="nl-NL">
                <a:latin typeface="Calibri" panose="020F0502020204030204" pitchFamily="34" charset="0"/>
              </a:rPr>
              <a:t> . a</a:t>
            </a:r>
            <a:r>
              <a:rPr lang="nl-NL" sz="2000" b="1" baseline="30000">
                <a:latin typeface="Calibri" panose="020F0502020204030204" pitchFamily="34" charset="0"/>
              </a:rPr>
              <a:t>p</a:t>
            </a:r>
            <a:r>
              <a:rPr lang="nl-NL">
                <a:latin typeface="Calibri" panose="020F0502020204030204" pitchFamily="34" charset="0"/>
              </a:rPr>
              <a:t> =     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600700" y="4649788"/>
            <a:ext cx="68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-4</a:t>
            </a:r>
            <a:r>
              <a:rPr lang="nl-BE" b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 sz="2000" b="1">
                <a:latin typeface="Verdana" panose="020B0604030504040204" pitchFamily="34" charset="0"/>
              </a:rPr>
              <a:t> </a:t>
            </a:r>
            <a:endParaRPr lang="nl-NL" sz="2000" b="1" baseline="30000">
              <a:latin typeface="Verdana" panose="020B0604030504040204" pitchFamily="34" charset="0"/>
            </a:endParaRPr>
          </a:p>
        </p:txBody>
      </p:sp>
      <p:grpSp>
        <p:nvGrpSpPr>
          <p:cNvPr id="6178" name="Group 34"/>
          <p:cNvGrpSpPr>
            <a:grpSpLocks/>
          </p:cNvGrpSpPr>
          <p:nvPr/>
        </p:nvGrpSpPr>
        <p:grpSpPr bwMode="auto">
          <a:xfrm>
            <a:off x="5557838" y="5945188"/>
            <a:ext cx="2644775" cy="534987"/>
            <a:chOff x="3501" y="3745"/>
            <a:chExt cx="1666" cy="337"/>
          </a:xfrm>
        </p:grpSpPr>
        <p:graphicFrame>
          <p:nvGraphicFramePr>
            <p:cNvPr id="6160" name="Object 16"/>
            <p:cNvGraphicFramePr>
              <a:graphicFrameLocks noChangeAspect="1"/>
            </p:cNvGraphicFramePr>
            <p:nvPr/>
          </p:nvGraphicFramePr>
          <p:xfrm>
            <a:off x="3737" y="3745"/>
            <a:ext cx="127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2" name="Vergelijking" r:id="rId5" imgW="190440" imgH="507960" progId="Equation.3">
                    <p:embed/>
                  </p:oleObj>
                </mc:Choice>
                <mc:Fallback>
                  <p:oleObj name="Vergelijking" r:id="rId5" imgW="190440" imgH="50796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7" y="3745"/>
                          <a:ext cx="127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4" name="Text Box 20"/>
            <p:cNvSpPr txBox="1">
              <a:spLocks noChangeArrowheads="1"/>
            </p:cNvSpPr>
            <p:nvPr/>
          </p:nvSpPr>
          <p:spPr bwMode="auto">
            <a:xfrm>
              <a:off x="3501" y="3793"/>
              <a:ext cx="16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en      is niet gedefinieerd.</a:t>
              </a:r>
              <a:r>
                <a:rPr lang="nl-BE"/>
                <a:t> </a:t>
              </a:r>
              <a:endParaRPr lang="nl-NL"/>
            </a:p>
          </p:txBody>
        </p:sp>
      </p:grpSp>
      <p:grpSp>
        <p:nvGrpSpPr>
          <p:cNvPr id="6177" name="Group 33"/>
          <p:cNvGrpSpPr>
            <a:grpSpLocks/>
          </p:cNvGrpSpPr>
          <p:nvPr/>
        </p:nvGrpSpPr>
        <p:grpSpPr bwMode="auto">
          <a:xfrm>
            <a:off x="5564188" y="5300663"/>
            <a:ext cx="2381250" cy="546100"/>
            <a:chOff x="3505" y="3339"/>
            <a:chExt cx="1500" cy="344"/>
          </a:xfrm>
        </p:grpSpPr>
        <p:graphicFrame>
          <p:nvGraphicFramePr>
            <p:cNvPr id="6162" name="Object 18"/>
            <p:cNvGraphicFramePr>
              <a:graphicFrameLocks noChangeAspect="1"/>
            </p:cNvGraphicFramePr>
            <p:nvPr/>
          </p:nvGraphicFramePr>
          <p:xfrm>
            <a:off x="4486" y="3343"/>
            <a:ext cx="299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3" name="Vergelijking" r:id="rId7" imgW="469800" imgH="533160" progId="Equation.3">
                    <p:embed/>
                  </p:oleObj>
                </mc:Choice>
                <mc:Fallback>
                  <p:oleObj name="Vergelijking" r:id="rId7" imgW="469800" imgH="53316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6" y="3343"/>
                          <a:ext cx="299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3505" y="3386"/>
              <a:ext cx="12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Als a = 0, dan is</a:t>
              </a:r>
              <a:r>
                <a:rPr lang="nl-BE"/>
                <a:t>     </a:t>
              </a:r>
              <a:endParaRPr lang="nl-NL"/>
            </a:p>
          </p:txBody>
        </p:sp>
        <p:graphicFrame>
          <p:nvGraphicFramePr>
            <p:cNvPr id="6165" name="Object 21"/>
            <p:cNvGraphicFramePr>
              <a:graphicFrameLocks noChangeAspect="1"/>
            </p:cNvGraphicFramePr>
            <p:nvPr/>
          </p:nvGraphicFramePr>
          <p:xfrm>
            <a:off x="4785" y="3339"/>
            <a:ext cx="2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4" name="Vergelijking" r:id="rId9" imgW="342720" imgH="533160" progId="Equation.3">
                    <p:embed/>
                  </p:oleObj>
                </mc:Choice>
                <mc:Fallback>
                  <p:oleObj name="Vergelijking" r:id="rId9" imgW="342720" imgH="533160" progId="Equation.3">
                    <p:embed/>
                    <p:pic>
                      <p:nvPicPr>
                        <p:cNvPr id="0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5" y="3339"/>
                          <a:ext cx="220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179" name="Group 35"/>
          <p:cNvGrpSpPr>
            <a:grpSpLocks/>
          </p:cNvGrpSpPr>
          <p:nvPr/>
        </p:nvGrpSpPr>
        <p:grpSpPr bwMode="auto">
          <a:xfrm>
            <a:off x="2582863" y="4043363"/>
            <a:ext cx="2709862" cy="754062"/>
            <a:chOff x="1627" y="2547"/>
            <a:chExt cx="1707" cy="475"/>
          </a:xfrm>
        </p:grpSpPr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>
              <a:off x="2510" y="2547"/>
              <a:ext cx="824" cy="47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69" name="Line 25"/>
            <p:cNvSpPr>
              <a:spLocks noChangeShapeType="1"/>
            </p:cNvSpPr>
            <p:nvPr/>
          </p:nvSpPr>
          <p:spPr bwMode="auto">
            <a:xfrm>
              <a:off x="1627" y="2547"/>
              <a:ext cx="102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59324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vermenigvuldigen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7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7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7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1214438" y="4589463"/>
            <a:ext cx="693737" cy="347662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36000" bIns="36000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k + p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1" grpId="0" animBg="1"/>
      <p:bldP spid="6152" grpId="0"/>
      <p:bldP spid="6153" grpId="0" animBg="1"/>
      <p:bldP spid="6156" grpId="0"/>
      <p:bldP spid="34826" grpId="0" animBg="1"/>
      <p:bldP spid="61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23850" y="1909763"/>
            <a:ext cx="1397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437188" y="1916113"/>
            <a:ext cx="2459037" cy="92551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 u="sng">
                <a:solidFill>
                  <a:srgbClr val="174691"/>
                </a:solidFill>
                <a:latin typeface="Calibri" panose="020F0502020204030204" pitchFamily="34" charset="0"/>
              </a:rPr>
              <a:t>Rekenregel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buFontTx/>
              <a:buChar char="•"/>
            </a:pP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Behoud het grondtal.</a:t>
            </a:r>
          </a:p>
          <a:p>
            <a:pPr>
              <a:buFontTx/>
              <a:buChar char="•"/>
            </a:pP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Tel de exponenten op.</a:t>
            </a:r>
            <a:endParaRPr lang="nl-NL" b="1" i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44488" y="2420938"/>
            <a:ext cx="1851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(-a) . (-a)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>
                <a:latin typeface="Calibri" panose="020F0502020204030204" pitchFamily="34" charset="0"/>
              </a:rPr>
              <a:t> . (-a)</a:t>
            </a:r>
            <a:r>
              <a:rPr lang="nl-BE" sz="2000" b="1" baseline="30000">
                <a:latin typeface="Calibri" panose="020F0502020204030204" pitchFamily="34" charset="0"/>
              </a:rPr>
              <a:t>-1</a:t>
            </a:r>
            <a:r>
              <a:rPr lang="nl-BE">
                <a:latin typeface="Calibri" panose="020F0502020204030204" pitchFamily="34" charset="0"/>
              </a:rPr>
              <a:t> =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057400" y="2425700"/>
            <a:ext cx="503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(-a)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386013" y="2451100"/>
            <a:ext cx="131127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1 + 3 + (-1)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895475" y="2951163"/>
            <a:ext cx="754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908175" y="3471863"/>
            <a:ext cx="614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-a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3063" y="4070350"/>
            <a:ext cx="125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r>
              <a:rPr lang="nl-BE" sz="2000" b="1" baseline="30000">
                <a:latin typeface="Calibri" panose="020F0502020204030204" pitchFamily="34" charset="0"/>
              </a:rPr>
              <a:t>-2</a:t>
            </a:r>
            <a:r>
              <a:rPr lang="nl-BE">
                <a:latin typeface="Calibri" panose="020F0502020204030204" pitchFamily="34" charset="0"/>
              </a:rPr>
              <a:t> . x . x</a:t>
            </a:r>
            <a:r>
              <a:rPr lang="nl-BE" sz="2000" b="1" baseline="30000">
                <a:latin typeface="Calibri" panose="020F0502020204030204" pitchFamily="34" charset="0"/>
              </a:rPr>
              <a:t>-3</a:t>
            </a:r>
            <a:r>
              <a:rPr lang="nl-BE" baseline="30000">
                <a:latin typeface="Calibri" panose="020F0502020204030204" pitchFamily="34" charset="0"/>
              </a:rPr>
              <a:t>  </a:t>
            </a:r>
            <a:r>
              <a:rPr lang="nl-BE">
                <a:latin typeface="Calibri" panose="020F0502020204030204" pitchFamily="34" charset="0"/>
              </a:rPr>
              <a:t>=</a:t>
            </a:r>
            <a:endParaRPr lang="nl-NL" baseline="30000">
              <a:latin typeface="Calibri" panose="020F050202020403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597025" y="4098925"/>
            <a:ext cx="139065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-2 + 1 + (-3)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1331913" y="4608513"/>
            <a:ext cx="584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r>
              <a:rPr lang="nl-BE" sz="2000" b="1" baseline="30000">
                <a:latin typeface="Calibri" panose="020F0502020204030204" pitchFamily="34" charset="0"/>
              </a:rPr>
              <a:t>-4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aphicFrame>
        <p:nvGraphicFramePr>
          <p:cNvPr id="7183" name="Object 15"/>
          <p:cNvGraphicFramePr>
            <a:graphicFrameLocks noChangeAspect="1"/>
          </p:cNvGraphicFramePr>
          <p:nvPr/>
        </p:nvGraphicFramePr>
        <p:xfrm>
          <a:off x="1397000" y="5049838"/>
          <a:ext cx="479425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Vergelijking" r:id="rId3" imgW="495000" imgH="520560" progId="Equation.3">
                  <p:embed/>
                </p:oleObj>
              </mc:Choice>
              <mc:Fallback>
                <p:oleObj name="Vergelijking" r:id="rId3" imgW="495000" imgH="5205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5049838"/>
                        <a:ext cx="479425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1487488" y="4067175"/>
            <a:ext cx="282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59324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vermenigvuldigen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187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8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3132138" y="4608513"/>
            <a:ext cx="382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Noteer x</a:t>
            </a:r>
            <a:r>
              <a:rPr lang="nl-BE" b="1" baseline="30000">
                <a:latin typeface="Calibri" panose="020F0502020204030204" pitchFamily="34" charset="0"/>
              </a:rPr>
              <a:t>-4</a:t>
            </a:r>
            <a:r>
              <a:rPr lang="nl-BE">
                <a:latin typeface="Calibri" panose="020F0502020204030204" pitchFamily="34" charset="0"/>
              </a:rPr>
              <a:t> met een positieve exponent.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 animBg="1"/>
      <p:bldP spid="7175" grpId="0"/>
      <p:bldP spid="7176" grpId="0"/>
      <p:bldP spid="7177" grpId="0"/>
      <p:bldP spid="7178" grpId="0"/>
      <p:bldP spid="7179" grpId="0"/>
      <p:bldP spid="7180" grpId="0"/>
      <p:bldP spid="7181" grpId="0"/>
      <p:bldP spid="7182" grpId="0"/>
      <p:bldP spid="7184" grpId="0"/>
      <p:bldP spid="34826" grpId="0" animBg="1"/>
      <p:bldP spid="719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55" name="Object 23"/>
          <p:cNvGraphicFramePr>
            <a:graphicFrameLocks noChangeAspect="1"/>
          </p:cNvGraphicFramePr>
          <p:nvPr>
            <p:ph sz="half" idx="1"/>
          </p:nvPr>
        </p:nvGraphicFramePr>
        <p:xfrm>
          <a:off x="755650" y="1952625"/>
          <a:ext cx="3127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3" name="Vergelijking" r:id="rId3" imgW="330120" imgH="571320" progId="Equation.3">
                  <p:embed/>
                </p:oleObj>
              </mc:Choice>
              <mc:Fallback>
                <p:oleObj name="Vergelijking" r:id="rId3" imgW="330120" imgH="5713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952625"/>
                        <a:ext cx="31273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7" name="Object 25"/>
          <p:cNvGraphicFramePr>
            <a:graphicFrameLocks noChangeAspect="1"/>
          </p:cNvGraphicFramePr>
          <p:nvPr>
            <p:ph sz="half" idx="2"/>
          </p:nvPr>
        </p:nvGraphicFramePr>
        <p:xfrm>
          <a:off x="444500" y="2673350"/>
          <a:ext cx="1443038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name="Vergelijking" r:id="rId5" imgW="1460160" imgH="545760" progId="Equation.3">
                  <p:embed/>
                </p:oleObj>
              </mc:Choice>
              <mc:Fallback>
                <p:oleObj name="Vergelijking" r:id="rId5" imgW="1460160" imgH="54576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" y="2673350"/>
                        <a:ext cx="1443038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0" name="Text Box 28"/>
          <p:cNvSpPr txBox="1">
            <a:spLocks noChangeArrowheads="1"/>
          </p:cNvSpPr>
          <p:nvPr/>
        </p:nvSpPr>
        <p:spPr bwMode="auto">
          <a:xfrm>
            <a:off x="360363" y="3709988"/>
            <a:ext cx="5508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358775" y="3278188"/>
            <a:ext cx="1300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 . 3 . 3 . 3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8488" name="Group 56"/>
          <p:cNvGrpSpPr>
            <a:grpSpLocks/>
          </p:cNvGrpSpPr>
          <p:nvPr/>
        </p:nvGrpSpPr>
        <p:grpSpPr bwMode="auto">
          <a:xfrm>
            <a:off x="622300" y="2687638"/>
            <a:ext cx="1285875" cy="492125"/>
            <a:chOff x="392" y="1553"/>
            <a:chExt cx="810" cy="310"/>
          </a:xfrm>
        </p:grpSpPr>
        <p:sp>
          <p:nvSpPr>
            <p:cNvPr id="18462" name="Line 30"/>
            <p:cNvSpPr>
              <a:spLocks noChangeShapeType="1"/>
            </p:cNvSpPr>
            <p:nvPr/>
          </p:nvSpPr>
          <p:spPr bwMode="auto">
            <a:xfrm flipV="1">
              <a:off x="392" y="1560"/>
              <a:ext cx="136" cy="13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63" name="Line 31"/>
            <p:cNvSpPr>
              <a:spLocks noChangeShapeType="1"/>
            </p:cNvSpPr>
            <p:nvPr/>
          </p:nvSpPr>
          <p:spPr bwMode="auto">
            <a:xfrm flipV="1">
              <a:off x="661" y="1727"/>
              <a:ext cx="136" cy="13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64" name="Line 32"/>
            <p:cNvSpPr>
              <a:spLocks noChangeShapeType="1"/>
            </p:cNvSpPr>
            <p:nvPr/>
          </p:nvSpPr>
          <p:spPr bwMode="auto">
            <a:xfrm flipV="1">
              <a:off x="797" y="1727"/>
              <a:ext cx="136" cy="13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65" name="Line 33"/>
            <p:cNvSpPr>
              <a:spLocks noChangeShapeType="1"/>
            </p:cNvSpPr>
            <p:nvPr/>
          </p:nvSpPr>
          <p:spPr bwMode="auto">
            <a:xfrm flipV="1">
              <a:off x="1066" y="1553"/>
              <a:ext cx="136" cy="136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8469" name="Rectangle 37"/>
          <p:cNvSpPr>
            <a:spLocks noChangeArrowheads="1"/>
          </p:cNvSpPr>
          <p:nvPr/>
        </p:nvSpPr>
        <p:spPr bwMode="auto">
          <a:xfrm>
            <a:off x="373063" y="6157913"/>
            <a:ext cx="669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= a</a:t>
            </a:r>
            <a:r>
              <a:rPr lang="nl-NL" sz="2000" b="1" baseline="300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373063" y="5703888"/>
            <a:ext cx="7318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 . a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665163" y="4502150"/>
            <a:ext cx="738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5</a:t>
            </a:r>
            <a:r>
              <a:rPr lang="nl-BE">
                <a:latin typeface="Calibri" panose="020F0502020204030204" pitchFamily="34" charset="0"/>
              </a:rPr>
              <a:t> : a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pSp>
        <p:nvGrpSpPr>
          <p:cNvPr id="18489" name="Group 57"/>
          <p:cNvGrpSpPr>
            <a:grpSpLocks/>
          </p:cNvGrpSpPr>
          <p:nvPr/>
        </p:nvGrpSpPr>
        <p:grpSpPr bwMode="auto">
          <a:xfrm>
            <a:off x="360363" y="5049838"/>
            <a:ext cx="1595437" cy="539750"/>
            <a:chOff x="213" y="2931"/>
            <a:chExt cx="1005" cy="340"/>
          </a:xfrm>
        </p:grpSpPr>
        <p:graphicFrame>
          <p:nvGraphicFramePr>
            <p:cNvPr id="18468" name="Object 36"/>
            <p:cNvGraphicFramePr>
              <a:graphicFrameLocks noChangeAspect="1"/>
            </p:cNvGraphicFramePr>
            <p:nvPr/>
          </p:nvGraphicFramePr>
          <p:xfrm>
            <a:off x="368" y="2931"/>
            <a:ext cx="850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95" name="Vergelijking" r:id="rId7" imgW="761760" imgH="393480" progId="Equation.3">
                    <p:embed/>
                  </p:oleObj>
                </mc:Choice>
                <mc:Fallback>
                  <p:oleObj name="Vergelijking" r:id="rId7" imgW="761760" imgH="393480" progId="Equation.3">
                    <p:embed/>
                    <p:pic>
                      <p:nvPicPr>
                        <p:cNvPr id="0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8" y="2931"/>
                          <a:ext cx="850" cy="3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72" name="Text Box 40"/>
            <p:cNvSpPr txBox="1">
              <a:spLocks noChangeArrowheads="1"/>
            </p:cNvSpPr>
            <p:nvPr/>
          </p:nvSpPr>
          <p:spPr bwMode="auto">
            <a:xfrm>
              <a:off x="213" y="2992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=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grpSp>
        <p:nvGrpSpPr>
          <p:cNvPr id="18490" name="Group 58"/>
          <p:cNvGrpSpPr>
            <a:grpSpLocks/>
          </p:cNvGrpSpPr>
          <p:nvPr/>
        </p:nvGrpSpPr>
        <p:grpSpPr bwMode="auto">
          <a:xfrm>
            <a:off x="606425" y="5108575"/>
            <a:ext cx="1301750" cy="481013"/>
            <a:chOff x="382" y="3064"/>
            <a:chExt cx="820" cy="303"/>
          </a:xfrm>
        </p:grpSpPr>
        <p:sp>
          <p:nvSpPr>
            <p:cNvPr id="18474" name="Line 42"/>
            <p:cNvSpPr>
              <a:spLocks noChangeShapeType="1"/>
            </p:cNvSpPr>
            <p:nvPr/>
          </p:nvSpPr>
          <p:spPr bwMode="auto">
            <a:xfrm flipV="1">
              <a:off x="382" y="3064"/>
              <a:ext cx="136" cy="1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75" name="Line 43"/>
            <p:cNvSpPr>
              <a:spLocks noChangeShapeType="1"/>
            </p:cNvSpPr>
            <p:nvPr/>
          </p:nvSpPr>
          <p:spPr bwMode="auto">
            <a:xfrm flipV="1">
              <a:off x="549" y="3067"/>
              <a:ext cx="136" cy="1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76" name="Line 44"/>
            <p:cNvSpPr>
              <a:spLocks noChangeShapeType="1"/>
            </p:cNvSpPr>
            <p:nvPr/>
          </p:nvSpPr>
          <p:spPr bwMode="auto">
            <a:xfrm flipV="1">
              <a:off x="553" y="3231"/>
              <a:ext cx="136" cy="1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77" name="Line 45"/>
            <p:cNvSpPr>
              <a:spLocks noChangeShapeType="1"/>
            </p:cNvSpPr>
            <p:nvPr/>
          </p:nvSpPr>
          <p:spPr bwMode="auto">
            <a:xfrm flipV="1">
              <a:off x="731" y="3224"/>
              <a:ext cx="136" cy="1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78" name="Line 46"/>
            <p:cNvSpPr>
              <a:spLocks noChangeShapeType="1"/>
            </p:cNvSpPr>
            <p:nvPr/>
          </p:nvSpPr>
          <p:spPr bwMode="auto">
            <a:xfrm flipV="1">
              <a:off x="905" y="3224"/>
              <a:ext cx="136" cy="1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8479" name="Line 47"/>
            <p:cNvSpPr>
              <a:spLocks noChangeShapeType="1"/>
            </p:cNvSpPr>
            <p:nvPr/>
          </p:nvSpPr>
          <p:spPr bwMode="auto">
            <a:xfrm flipV="1">
              <a:off x="1066" y="3067"/>
              <a:ext cx="136" cy="13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8481" name="Text Box 49"/>
          <p:cNvSpPr txBox="1">
            <a:spLocks noChangeArrowheads="1"/>
          </p:cNvSpPr>
          <p:nvPr/>
        </p:nvSpPr>
        <p:spPr bwMode="auto">
          <a:xfrm>
            <a:off x="4211638" y="2270125"/>
            <a:ext cx="4681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Noteer elke macht als een vermenigvuldiging.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82" name="Text Box 50"/>
          <p:cNvSpPr txBox="1">
            <a:spLocks noChangeArrowheads="1"/>
          </p:cNvSpPr>
          <p:nvPr/>
        </p:nvSpPr>
        <p:spPr bwMode="auto">
          <a:xfrm>
            <a:off x="4222750" y="2846388"/>
            <a:ext cx="1706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Vereenvoudig.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8483" name="Rectangle 51"/>
          <p:cNvSpPr>
            <a:spLocks noChangeArrowheads="1"/>
          </p:cNvSpPr>
          <p:nvPr/>
        </p:nvSpPr>
        <p:spPr bwMode="auto">
          <a:xfrm>
            <a:off x="4222750" y="3400425"/>
            <a:ext cx="417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Noteer het resultaat als één macht.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38719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delen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848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848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848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781050" y="3706813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3</a:t>
            </a:r>
            <a:r>
              <a:rPr lang="nl-BE" sz="2000" b="1" baseline="30000">
                <a:latin typeface="Calibri" panose="020F0502020204030204" pitchFamily="34" charset="0"/>
              </a:rPr>
              <a:t>6 - 2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18492" name="Rectangle 60"/>
          <p:cNvSpPr>
            <a:spLocks noChangeArrowheads="1"/>
          </p:cNvSpPr>
          <p:nvPr/>
        </p:nvSpPr>
        <p:spPr bwMode="auto">
          <a:xfrm>
            <a:off x="788988" y="6165850"/>
            <a:ext cx="887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= a</a:t>
            </a:r>
            <a:r>
              <a:rPr lang="nl-NL" sz="2000" b="1" baseline="30000">
                <a:latin typeface="Calibri" panose="020F0502020204030204" pitchFamily="34" charset="0"/>
              </a:rPr>
              <a:t>5 - 3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0" grpId="0"/>
      <p:bldP spid="18461" grpId="0"/>
      <p:bldP spid="18469" grpId="0"/>
      <p:bldP spid="18470" grpId="0"/>
      <p:bldP spid="18471" grpId="0"/>
      <p:bldP spid="18481" grpId="0" autoUpdateAnimBg="0"/>
      <p:bldP spid="18482" grpId="0" autoUpdateAnimBg="0"/>
      <p:bldP spid="18483" grpId="0"/>
      <p:bldP spid="34826" grpId="0" animBg="1"/>
      <p:bldP spid="18491" grpId="0"/>
      <p:bldP spid="184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38" name="Object 22"/>
          <p:cNvGraphicFramePr>
            <a:graphicFrameLocks noChangeAspect="1"/>
          </p:cNvGraphicFramePr>
          <p:nvPr/>
        </p:nvGraphicFramePr>
        <p:xfrm>
          <a:off x="6118225" y="4852988"/>
          <a:ext cx="3349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9" name="Vergelijking" r:id="rId3" imgW="330120" imgH="533160" progId="Equation.3">
                  <p:embed/>
                </p:oleObj>
              </mc:Choice>
              <mc:Fallback>
                <p:oleObj name="Vergelijking" r:id="rId3" imgW="330120" imgH="53316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225" y="4852988"/>
                        <a:ext cx="334963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23850" y="1909763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Rekenregel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436563" y="2473325"/>
            <a:ext cx="5359400" cy="123031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Behoud het grondtal.</a:t>
            </a:r>
          </a:p>
          <a:p>
            <a:endParaRPr lang="nl-BE" sz="200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Trek de exponenten van elkaar af.</a:t>
            </a:r>
          </a:p>
          <a:p>
            <a:r>
              <a:rPr lang="nl-BE">
                <a:latin typeface="Calibri" panose="020F0502020204030204" pitchFamily="34" charset="0"/>
              </a:rPr>
              <a:t>    (exponent van het deeltal - exponent van de deler)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9241" name="Rectangle 25"/>
          <p:cNvSpPr>
            <a:spLocks noChangeArrowheads="1"/>
          </p:cNvSpPr>
          <p:nvPr/>
        </p:nvSpPr>
        <p:spPr bwMode="auto">
          <a:xfrm>
            <a:off x="323850" y="4011613"/>
            <a:ext cx="5761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a is een rationaal getal verschillend van 0,</a:t>
            </a:r>
          </a:p>
          <a:p>
            <a:r>
              <a:rPr lang="nl-NL">
                <a:latin typeface="Calibri" panose="020F0502020204030204" pitchFamily="34" charset="0"/>
              </a:rPr>
              <a:t>k en p zijn gehele getallen.</a:t>
            </a:r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433388" y="4924425"/>
            <a:ext cx="1474787" cy="4318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64800"/>
          <a:lstStyle/>
          <a:p>
            <a:r>
              <a:rPr lang="nl-NL">
                <a:latin typeface="Calibri" panose="020F0502020204030204" pitchFamily="34" charset="0"/>
              </a:rPr>
              <a:t>a</a:t>
            </a:r>
            <a:r>
              <a:rPr lang="nl-NL" sz="2000" b="1" baseline="30000">
                <a:latin typeface="Calibri" panose="020F0502020204030204" pitchFamily="34" charset="0"/>
              </a:rPr>
              <a:t>k</a:t>
            </a:r>
            <a:r>
              <a:rPr lang="nl-NL">
                <a:latin typeface="Calibri" panose="020F0502020204030204" pitchFamily="34" charset="0"/>
              </a:rPr>
              <a:t> : a</a:t>
            </a:r>
            <a:r>
              <a:rPr lang="nl-NL" sz="2000" b="1" baseline="30000">
                <a:latin typeface="Calibri" panose="020F0502020204030204" pitchFamily="34" charset="0"/>
              </a:rPr>
              <a:t>p</a:t>
            </a:r>
            <a:r>
              <a:rPr lang="nl-NL">
                <a:latin typeface="Calibri" panose="020F0502020204030204" pitchFamily="34" charset="0"/>
              </a:rPr>
              <a:t> =     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5600700" y="4903788"/>
            <a:ext cx="682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sz="2000" b="1" baseline="30000">
                <a:latin typeface="Calibri" panose="020F0502020204030204" pitchFamily="34" charset="0"/>
              </a:rPr>
              <a:t>-4</a:t>
            </a:r>
            <a:r>
              <a:rPr lang="nl-BE" b="1">
                <a:latin typeface="Calibri" panose="020F0502020204030204" pitchFamily="34" charset="0"/>
              </a:rPr>
              <a:t> </a:t>
            </a:r>
            <a:r>
              <a:rPr lang="nl-BE">
                <a:latin typeface="Calibri" panose="020F0502020204030204" pitchFamily="34" charset="0"/>
              </a:rPr>
              <a:t>=</a:t>
            </a:r>
            <a:r>
              <a:rPr lang="nl-BE" sz="2000" b="1">
                <a:latin typeface="Verdana" panose="020B0604030504040204" pitchFamily="34" charset="0"/>
              </a:rPr>
              <a:t> </a:t>
            </a:r>
            <a:endParaRPr lang="nl-NL" sz="2000" b="1" baseline="30000">
              <a:latin typeface="Verdana" panose="020B0604030504040204" pitchFamily="34" charset="0"/>
            </a:endParaRPr>
          </a:p>
        </p:txBody>
      </p:sp>
      <p:grpSp>
        <p:nvGrpSpPr>
          <p:cNvPr id="9244" name="Group 28"/>
          <p:cNvGrpSpPr>
            <a:grpSpLocks/>
          </p:cNvGrpSpPr>
          <p:nvPr/>
        </p:nvGrpSpPr>
        <p:grpSpPr bwMode="auto">
          <a:xfrm>
            <a:off x="5557838" y="6207125"/>
            <a:ext cx="2644775" cy="534988"/>
            <a:chOff x="3501" y="3745"/>
            <a:chExt cx="1666" cy="337"/>
          </a:xfrm>
        </p:grpSpPr>
        <p:graphicFrame>
          <p:nvGraphicFramePr>
            <p:cNvPr id="9245" name="Object 29"/>
            <p:cNvGraphicFramePr>
              <a:graphicFrameLocks noChangeAspect="1"/>
            </p:cNvGraphicFramePr>
            <p:nvPr/>
          </p:nvGraphicFramePr>
          <p:xfrm>
            <a:off x="3737" y="3745"/>
            <a:ext cx="127" cy="3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0" name="Vergelijking" r:id="rId5" imgW="190440" imgH="507960" progId="Equation.3">
                    <p:embed/>
                  </p:oleObj>
                </mc:Choice>
                <mc:Fallback>
                  <p:oleObj name="Vergelijking" r:id="rId5" imgW="190440" imgH="50796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7" y="3745"/>
                          <a:ext cx="127" cy="3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6" name="Text Box 30"/>
            <p:cNvSpPr txBox="1">
              <a:spLocks noChangeArrowheads="1"/>
            </p:cNvSpPr>
            <p:nvPr/>
          </p:nvSpPr>
          <p:spPr bwMode="auto">
            <a:xfrm>
              <a:off x="3501" y="3793"/>
              <a:ext cx="166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en      is niet gedefinieerd.</a:t>
              </a:r>
              <a:r>
                <a:rPr lang="nl-BE"/>
                <a:t> </a:t>
              </a:r>
              <a:endParaRPr lang="nl-NL"/>
            </a:p>
          </p:txBody>
        </p:sp>
      </p:grpSp>
      <p:grpSp>
        <p:nvGrpSpPr>
          <p:cNvPr id="9247" name="Group 31"/>
          <p:cNvGrpSpPr>
            <a:grpSpLocks/>
          </p:cNvGrpSpPr>
          <p:nvPr/>
        </p:nvGrpSpPr>
        <p:grpSpPr bwMode="auto">
          <a:xfrm>
            <a:off x="5564188" y="5546725"/>
            <a:ext cx="2381250" cy="546100"/>
            <a:chOff x="3505" y="3339"/>
            <a:chExt cx="1500" cy="344"/>
          </a:xfrm>
        </p:grpSpPr>
        <p:graphicFrame>
          <p:nvGraphicFramePr>
            <p:cNvPr id="9248" name="Object 32"/>
            <p:cNvGraphicFramePr>
              <a:graphicFrameLocks noChangeAspect="1"/>
            </p:cNvGraphicFramePr>
            <p:nvPr/>
          </p:nvGraphicFramePr>
          <p:xfrm>
            <a:off x="4486" y="3343"/>
            <a:ext cx="299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1" name="Vergelijking" r:id="rId7" imgW="469800" imgH="533160" progId="Equation.3">
                    <p:embed/>
                  </p:oleObj>
                </mc:Choice>
                <mc:Fallback>
                  <p:oleObj name="Vergelijking" r:id="rId7" imgW="469800" imgH="533160" progId="Equation.3">
                    <p:embed/>
                    <p:pic>
                      <p:nvPicPr>
                        <p:cNvPr id="0" name="Object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6" y="3343"/>
                          <a:ext cx="299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9" name="Text Box 33"/>
            <p:cNvSpPr txBox="1">
              <a:spLocks noChangeArrowheads="1"/>
            </p:cNvSpPr>
            <p:nvPr/>
          </p:nvSpPr>
          <p:spPr bwMode="auto">
            <a:xfrm>
              <a:off x="3505" y="3386"/>
              <a:ext cx="12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Als a = 0, dan is</a:t>
              </a:r>
              <a:r>
                <a:rPr lang="nl-BE"/>
                <a:t>     </a:t>
              </a:r>
              <a:endParaRPr lang="nl-NL"/>
            </a:p>
          </p:txBody>
        </p:sp>
        <p:graphicFrame>
          <p:nvGraphicFramePr>
            <p:cNvPr id="9250" name="Object 34"/>
            <p:cNvGraphicFramePr>
              <a:graphicFrameLocks noChangeAspect="1"/>
            </p:cNvGraphicFramePr>
            <p:nvPr/>
          </p:nvGraphicFramePr>
          <p:xfrm>
            <a:off x="4785" y="3339"/>
            <a:ext cx="220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2" name="Vergelijking" r:id="rId9" imgW="342720" imgH="533160" progId="Equation.3">
                    <p:embed/>
                  </p:oleObj>
                </mc:Choice>
                <mc:Fallback>
                  <p:oleObj name="Vergelijking" r:id="rId9" imgW="342720" imgH="533160" progId="Equation.3">
                    <p:embed/>
                    <p:pic>
                      <p:nvPicPr>
                        <p:cNvPr id="0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5" y="3339"/>
                          <a:ext cx="220" cy="3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51" name="Group 35"/>
          <p:cNvGrpSpPr>
            <a:grpSpLocks/>
          </p:cNvGrpSpPr>
          <p:nvPr/>
        </p:nvGrpSpPr>
        <p:grpSpPr bwMode="auto">
          <a:xfrm>
            <a:off x="2582863" y="4330700"/>
            <a:ext cx="2709862" cy="754063"/>
            <a:chOff x="1627" y="2547"/>
            <a:chExt cx="1707" cy="475"/>
          </a:xfrm>
        </p:grpSpPr>
        <p:sp>
          <p:nvSpPr>
            <p:cNvPr id="9252" name="Line 36"/>
            <p:cNvSpPr>
              <a:spLocks noChangeShapeType="1"/>
            </p:cNvSpPr>
            <p:nvPr/>
          </p:nvSpPr>
          <p:spPr bwMode="auto">
            <a:xfrm>
              <a:off x="2510" y="2547"/>
              <a:ext cx="824" cy="47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9253" name="Line 37"/>
            <p:cNvSpPr>
              <a:spLocks noChangeShapeType="1"/>
            </p:cNvSpPr>
            <p:nvPr/>
          </p:nvSpPr>
          <p:spPr bwMode="auto">
            <a:xfrm>
              <a:off x="1627" y="2547"/>
              <a:ext cx="102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7640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delen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925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925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25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1214438" y="4946650"/>
            <a:ext cx="620712" cy="366713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a</a:t>
            </a:r>
            <a:r>
              <a:rPr lang="nl-BE" b="1" baseline="30000">
                <a:latin typeface="Calibri" panose="020F0502020204030204" pitchFamily="34" charset="0"/>
              </a:rPr>
              <a:t>k - p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9" grpId="0"/>
      <p:bldP spid="9240" grpId="0" animBg="1"/>
      <p:bldP spid="9241" grpId="0"/>
      <p:bldP spid="9242" grpId="0" animBg="1"/>
      <p:bldP spid="9243" grpId="0"/>
      <p:bldP spid="34826" grpId="0" animBg="1"/>
      <p:bldP spid="92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06413" y="2420938"/>
            <a:ext cx="1123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(-a) : (-a)</a:t>
            </a:r>
            <a:r>
              <a:rPr lang="nl-BE" sz="2000" b="1" baseline="30000">
                <a:latin typeface="Calibri" panose="020F0502020204030204" pitchFamily="34" charset="0"/>
              </a:rPr>
              <a:t>-3</a:t>
            </a:r>
            <a:endParaRPr lang="nl-NL" sz="2000">
              <a:latin typeface="Calibri" panose="020F050202020403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50838" y="2917825"/>
            <a:ext cx="669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33438" y="2946400"/>
            <a:ext cx="115252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1 - (- 3)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47663" y="3357563"/>
            <a:ext cx="1776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(-a)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44488" y="3794125"/>
            <a:ext cx="544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a</a:t>
            </a:r>
            <a:r>
              <a:rPr lang="nl-BE" sz="2000" b="1" baseline="30000">
                <a:latin typeface="Calibri" panose="020F0502020204030204" pitchFamily="34" charset="0"/>
              </a:rPr>
              <a:t>4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19113" y="4430713"/>
            <a:ext cx="884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r>
              <a:rPr lang="nl-BE" sz="2000" b="1" baseline="30000">
                <a:latin typeface="Calibri" panose="020F0502020204030204" pitchFamily="34" charset="0"/>
              </a:rPr>
              <a:t>-2</a:t>
            </a:r>
            <a:r>
              <a:rPr lang="nl-BE">
                <a:latin typeface="Calibri" panose="020F0502020204030204" pitchFamily="34" charset="0"/>
              </a:rPr>
              <a:t> : x</a:t>
            </a:r>
            <a:r>
              <a:rPr lang="nl-BE" sz="2000" b="1" baseline="30000">
                <a:latin typeface="Calibri" panose="020F0502020204030204" pitchFamily="34" charset="0"/>
              </a:rPr>
              <a:t>3</a:t>
            </a:r>
            <a:r>
              <a:rPr lang="nl-BE" sz="2000" baseline="30000">
                <a:latin typeface="Verdana" panose="020B0604030504040204" pitchFamily="34" charset="0"/>
              </a:rPr>
              <a:t>  </a:t>
            </a:r>
            <a:endParaRPr lang="nl-NL" sz="2000" baseline="30000">
              <a:latin typeface="Verdana" panose="020B060403050404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33413" y="4903788"/>
            <a:ext cx="774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sz="2000" b="1" baseline="30000">
                <a:latin typeface="Calibri" panose="020F0502020204030204" pitchFamily="34" charset="0"/>
              </a:rPr>
              <a:t>-2 - 3</a:t>
            </a:r>
            <a:r>
              <a:rPr lang="nl-BE" sz="2400" b="1" baseline="30000"/>
              <a:t> </a:t>
            </a:r>
            <a:endParaRPr lang="nl-NL" sz="2400" b="1" baseline="30000"/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46075" y="532765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r>
              <a:rPr lang="nl-BE" sz="2000" b="1" baseline="30000">
                <a:latin typeface="Calibri" panose="020F0502020204030204" pitchFamily="34" charset="0"/>
              </a:rPr>
              <a:t>-5</a:t>
            </a:r>
            <a:endParaRPr lang="nl-NL" sz="2000" b="1" baseline="30000">
              <a:latin typeface="Calibri" panose="020F0502020204030204" pitchFamily="34" charset="0"/>
            </a:endParaRPr>
          </a:p>
        </p:txBody>
      </p:sp>
      <p:graphicFrame>
        <p:nvGraphicFramePr>
          <p:cNvPr id="10254" name="Object 14"/>
          <p:cNvGraphicFramePr>
            <a:graphicFrameLocks noChangeAspect="1"/>
          </p:cNvGraphicFramePr>
          <p:nvPr/>
        </p:nvGraphicFramePr>
        <p:xfrm>
          <a:off x="422275" y="5734050"/>
          <a:ext cx="4683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Vergelijking" r:id="rId3" imgW="482400" imgH="520560" progId="Equation.3">
                  <p:embed/>
                </p:oleObj>
              </mc:Choice>
              <mc:Fallback>
                <p:oleObj name="Vergelijking" r:id="rId3" imgW="482400" imgH="52056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5734050"/>
                        <a:ext cx="46831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44488" y="4884738"/>
            <a:ext cx="449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= 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3563938" y="1916113"/>
            <a:ext cx="5256212" cy="120015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BE" b="1" i="1" u="sng">
                <a:solidFill>
                  <a:srgbClr val="174691"/>
                </a:solidFill>
                <a:latin typeface="Calibri" panose="020F0502020204030204" pitchFamily="34" charset="0"/>
              </a:rPr>
              <a:t>Rekenregel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buFontTx/>
              <a:buChar char="•"/>
            </a:pP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Behoud het grondtal.</a:t>
            </a:r>
          </a:p>
          <a:p>
            <a:pPr>
              <a:buFontTx/>
              <a:buChar char="•"/>
            </a:pP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Trek de exponenten van elkaar af.</a:t>
            </a:r>
          </a:p>
          <a:p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    (exponent van het deeltal - exponent van de deler)</a:t>
            </a:r>
            <a:endParaRPr lang="nl-NL" b="1" i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23850" y="1916113"/>
            <a:ext cx="1397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Voorbeelden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47640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Machten met eenzelfde grondtal delen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0261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0262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Machten vermenigvuldigen en delen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263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G18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608388" y="5335588"/>
            <a:ext cx="382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Noteer x</a:t>
            </a:r>
            <a:r>
              <a:rPr lang="nl-BE" b="1" baseline="30000">
                <a:latin typeface="Calibri" panose="020F0502020204030204" pitchFamily="34" charset="0"/>
              </a:rPr>
              <a:t>-5</a:t>
            </a:r>
            <a:r>
              <a:rPr lang="nl-BE">
                <a:latin typeface="Calibri" panose="020F0502020204030204" pitchFamily="34" charset="0"/>
              </a:rPr>
              <a:t> met een positieve exponent.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/>
      <p:bldP spid="10247" grpId="0"/>
      <p:bldP spid="10248" grpId="0"/>
      <p:bldP spid="10249" grpId="0"/>
      <p:bldP spid="10250" grpId="0"/>
      <p:bldP spid="10251" grpId="0"/>
      <p:bldP spid="10252" grpId="0"/>
      <p:bldP spid="10253" grpId="0"/>
      <p:bldP spid="10256" grpId="0"/>
      <p:bldP spid="10257" grpId="0" animBg="1"/>
      <p:bldP spid="10259" grpId="0"/>
      <p:bldP spid="34826" grpId="0" animBg="1"/>
      <p:bldP spid="10264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508</Words>
  <Application>Microsoft Office PowerPoint</Application>
  <PresentationFormat>Diavoorstelling (4:3)</PresentationFormat>
  <Paragraphs>114</Paragraphs>
  <Slides>7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Arial</vt:lpstr>
      <vt:lpstr>Comic Sans MS</vt:lpstr>
      <vt:lpstr>Times New Roman</vt:lpstr>
      <vt:lpstr>Calibri</vt:lpstr>
      <vt:lpstr>Impact</vt:lpstr>
      <vt:lpstr>Verdana</vt:lpstr>
      <vt:lpstr>Standaardontwerp</vt:lpstr>
      <vt:lpstr>Microsoft Vergelijkingseditor 3.0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27</cp:revision>
  <dcterms:created xsi:type="dcterms:W3CDTF">2009-11-24T15:08:55Z</dcterms:created>
  <dcterms:modified xsi:type="dcterms:W3CDTF">2013-12-06T12:50:45Z</dcterms:modified>
</cp:coreProperties>
</file>